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8.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9.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0.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1.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2.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3.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42_AF10FCA1.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7FFFF3D8_C3AFEF7D.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6" r:id="rId6"/>
    <p:sldMasterId id="2147483728" r:id="rId7"/>
    <p:sldMasterId id="2147483736" r:id="rId8"/>
    <p:sldMasterId id="2147483796" r:id="rId9"/>
    <p:sldMasterId id="2147483810" r:id="rId10"/>
    <p:sldMasterId id="2147483829" r:id="rId11"/>
    <p:sldMasterId id="2147483945" r:id="rId12"/>
    <p:sldMasterId id="2147483948" r:id="rId13"/>
    <p:sldMasterId id="2147483961" r:id="rId14"/>
    <p:sldMasterId id="2147483973" r:id="rId15"/>
    <p:sldMasterId id="2147483976" r:id="rId16"/>
    <p:sldMasterId id="2147483979" r:id="rId17"/>
  </p:sldMasterIdLst>
  <p:notesMasterIdLst>
    <p:notesMasterId r:id="rId107"/>
  </p:notesMasterIdLst>
  <p:sldIdLst>
    <p:sldId id="2076138386" r:id="rId18"/>
    <p:sldId id="2147478888" r:id="rId19"/>
    <p:sldId id="2076137339" r:id="rId20"/>
    <p:sldId id="257" r:id="rId21"/>
    <p:sldId id="2147482882" r:id="rId22"/>
    <p:sldId id="287" r:id="rId23"/>
    <p:sldId id="2147478948" r:id="rId24"/>
    <p:sldId id="274" r:id="rId25"/>
    <p:sldId id="278" r:id="rId26"/>
    <p:sldId id="279" r:id="rId27"/>
    <p:sldId id="280" r:id="rId28"/>
    <p:sldId id="2147483646" r:id="rId29"/>
    <p:sldId id="301" r:id="rId30"/>
    <p:sldId id="309" r:id="rId31"/>
    <p:sldId id="2147478838" r:id="rId32"/>
    <p:sldId id="267" r:id="rId33"/>
    <p:sldId id="266" r:id="rId34"/>
    <p:sldId id="322" r:id="rId35"/>
    <p:sldId id="323" r:id="rId36"/>
    <p:sldId id="314" r:id="rId37"/>
    <p:sldId id="318" r:id="rId38"/>
    <p:sldId id="324" r:id="rId39"/>
    <p:sldId id="2076138553" r:id="rId40"/>
    <p:sldId id="258" r:id="rId41"/>
    <p:sldId id="268" r:id="rId42"/>
    <p:sldId id="269" r:id="rId43"/>
    <p:sldId id="308" r:id="rId44"/>
    <p:sldId id="259" r:id="rId45"/>
    <p:sldId id="310" r:id="rId46"/>
    <p:sldId id="260" r:id="rId47"/>
    <p:sldId id="293" r:id="rId48"/>
    <p:sldId id="264" r:id="rId49"/>
    <p:sldId id="2147482012" r:id="rId50"/>
    <p:sldId id="281" r:id="rId51"/>
    <p:sldId id="289" r:id="rId52"/>
    <p:sldId id="291" r:id="rId53"/>
    <p:sldId id="2147479581" r:id="rId54"/>
    <p:sldId id="290" r:id="rId55"/>
    <p:sldId id="275" r:id="rId56"/>
    <p:sldId id="312" r:id="rId57"/>
    <p:sldId id="313" r:id="rId58"/>
    <p:sldId id="306" r:id="rId59"/>
    <p:sldId id="307" r:id="rId60"/>
    <p:sldId id="2147480536" r:id="rId61"/>
    <p:sldId id="302" r:id="rId62"/>
    <p:sldId id="317" r:id="rId63"/>
    <p:sldId id="300" r:id="rId64"/>
    <p:sldId id="315" r:id="rId65"/>
    <p:sldId id="265" r:id="rId66"/>
    <p:sldId id="263" r:id="rId67"/>
    <p:sldId id="303" r:id="rId68"/>
    <p:sldId id="316" r:id="rId69"/>
    <p:sldId id="297" r:id="rId70"/>
    <p:sldId id="270" r:id="rId71"/>
    <p:sldId id="271" r:id="rId72"/>
    <p:sldId id="311" r:id="rId73"/>
    <p:sldId id="304" r:id="rId74"/>
    <p:sldId id="2147483647" r:id="rId75"/>
    <p:sldId id="2147482138" r:id="rId76"/>
    <p:sldId id="2147483604" r:id="rId77"/>
    <p:sldId id="276" r:id="rId78"/>
    <p:sldId id="2147483643" r:id="rId79"/>
    <p:sldId id="2147483627" r:id="rId80"/>
    <p:sldId id="2147483628" r:id="rId81"/>
    <p:sldId id="2147481983" r:id="rId82"/>
    <p:sldId id="2147482041" r:id="rId83"/>
    <p:sldId id="256" r:id="rId84"/>
    <p:sldId id="282" r:id="rId85"/>
    <p:sldId id="2147481988" r:id="rId86"/>
    <p:sldId id="2147483633" r:id="rId87"/>
    <p:sldId id="262" r:id="rId88"/>
    <p:sldId id="2147482048" r:id="rId89"/>
    <p:sldId id="2147483637" r:id="rId90"/>
    <p:sldId id="2147481995" r:id="rId91"/>
    <p:sldId id="319" r:id="rId92"/>
    <p:sldId id="320" r:id="rId93"/>
    <p:sldId id="385" r:id="rId94"/>
    <p:sldId id="288" r:id="rId95"/>
    <p:sldId id="261" r:id="rId96"/>
    <p:sldId id="284" r:id="rId97"/>
    <p:sldId id="2147481992" r:id="rId98"/>
    <p:sldId id="283" r:id="rId99"/>
    <p:sldId id="2147482010" r:id="rId100"/>
    <p:sldId id="321" r:id="rId101"/>
    <p:sldId id="273" r:id="rId102"/>
    <p:sldId id="299" r:id="rId103"/>
    <p:sldId id="277" r:id="rId104"/>
    <p:sldId id="2147478884" r:id="rId105"/>
    <p:sldId id="207613840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Muazma and Bob" id="{BCDE87A5-419F-4E57-9CAF-3011474F33D8}">
          <p14:sldIdLst>
            <p14:sldId id="2076138386"/>
            <p14:sldId id="2147478888"/>
            <p14:sldId id="2076137339"/>
            <p14:sldId id="257"/>
            <p14:sldId id="2147482882"/>
          </p14:sldIdLst>
        </p14:section>
        <p14:section name="Module 1 - Gen AI Fundamentals (Bob)" id="{BBA1641A-F560-44BF-AF82-E577FC6A1844}">
          <p14:sldIdLst>
            <p14:sldId id="287"/>
            <p14:sldId id="2147478948"/>
            <p14:sldId id="274"/>
            <p14:sldId id="278"/>
            <p14:sldId id="279"/>
            <p14:sldId id="280"/>
            <p14:sldId id="2147483646"/>
            <p14:sldId id="301"/>
            <p14:sldId id="309"/>
            <p14:sldId id="2147478838"/>
          </p14:sldIdLst>
        </p14:section>
        <p14:section name="Module 2 - AI Models (Muazma)" id="{5002920B-DFA9-49F9-8AF1-D94D1764F38A}">
          <p14:sldIdLst>
            <p14:sldId id="267"/>
            <p14:sldId id="266"/>
            <p14:sldId id="322"/>
            <p14:sldId id="323"/>
            <p14:sldId id="314"/>
            <p14:sldId id="318"/>
            <p14:sldId id="324"/>
            <p14:sldId id="2076138553"/>
            <p14:sldId id="258"/>
            <p14:sldId id="268"/>
            <p14:sldId id="269"/>
            <p14:sldId id="308"/>
            <p14:sldId id="259"/>
            <p14:sldId id="310"/>
          </p14:sldIdLst>
        </p14:section>
        <p14:section name="Module 3 - Getting Started with SQL and AI  (Bob)" id="{8DA03400-4574-4E60-8BB0-29B9794E0F94}">
          <p14:sldIdLst>
            <p14:sldId id="260"/>
            <p14:sldId id="293"/>
            <p14:sldId id="264"/>
            <p14:sldId id="2147482012"/>
            <p14:sldId id="281"/>
            <p14:sldId id="289"/>
            <p14:sldId id="291"/>
            <p14:sldId id="2147479581"/>
            <p14:sldId id="290"/>
            <p14:sldId id="275"/>
            <p14:sldId id="312"/>
            <p14:sldId id="313"/>
          </p14:sldIdLst>
        </p14:section>
        <p14:section name="Module 4 - RAG Patterns (Davide)" id="{F1645FAA-D28F-4032-B09C-361AE11E0605}">
          <p14:sldIdLst>
            <p14:sldId id="306"/>
            <p14:sldId id="307"/>
            <p14:sldId id="2147480536"/>
            <p14:sldId id="302"/>
            <p14:sldId id="317"/>
            <p14:sldId id="300"/>
            <p14:sldId id="315"/>
          </p14:sldIdLst>
        </p14:section>
        <p14:section name="Module 5 - Content Safety (Muazma)" id="{A9C03DF8-8352-4E28-A258-209C50950C59}">
          <p14:sldIdLst>
            <p14:sldId id="265"/>
            <p14:sldId id="263"/>
            <p14:sldId id="303"/>
            <p14:sldId id="316"/>
          </p14:sldIdLst>
        </p14:section>
        <p14:section name="Module 6 - GenAI Frameworks (Davide)" id="{08501AC2-D798-40AA-9562-C2496E85E80C}">
          <p14:sldIdLst>
            <p14:sldId id="297"/>
            <p14:sldId id="270"/>
            <p14:sldId id="271"/>
            <p14:sldId id="311"/>
            <p14:sldId id="304"/>
          </p14:sldIdLst>
        </p14:section>
        <p14:section name="Module 7 - Copilots (Bob)" id="{8384B086-C991-4A14-A491-2D3E19F7717F}">
          <p14:sldIdLst>
            <p14:sldId id="2147483647"/>
            <p14:sldId id="2147482138"/>
            <p14:sldId id="2147483604"/>
            <p14:sldId id="276"/>
            <p14:sldId id="2147483643"/>
            <p14:sldId id="2147483627"/>
            <p14:sldId id="2147483628"/>
            <p14:sldId id="2147481983"/>
            <p14:sldId id="2147482041"/>
            <p14:sldId id="256"/>
            <p14:sldId id="282"/>
            <p14:sldId id="2147481988"/>
            <p14:sldId id="2147483633"/>
            <p14:sldId id="262"/>
            <p14:sldId id="2147482048"/>
            <p14:sldId id="2147483637"/>
            <p14:sldId id="2147481995"/>
            <p14:sldId id="319"/>
            <p14:sldId id="320"/>
          </p14:sldIdLst>
        </p14:section>
        <p14:section name="Module 8 - Microsoft Fabric (Bob)" id="{EB4CF75C-C74B-4C4D-BDC3-C1CD70EB9C10}">
          <p14:sldIdLst>
            <p14:sldId id="385"/>
            <p14:sldId id="288"/>
            <p14:sldId id="261"/>
            <p14:sldId id="284"/>
            <p14:sldId id="2147481992"/>
            <p14:sldId id="283"/>
            <p14:sldId id="2147482010"/>
            <p14:sldId id="321"/>
          </p14:sldIdLst>
        </p14:section>
        <p14:section name="Closing" id="{5DA307F8-9FE2-4748-A238-5C2635FD9038}">
          <p14:sldIdLst>
            <p14:sldId id="273"/>
            <p14:sldId id="299"/>
            <p14:sldId id="277"/>
            <p14:sldId id="2147478884"/>
            <p14:sldId id="20761384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142231-4DBB-E700-F003-A60C2843E95C}" name="Muazma Zahid" initials="" userId="S::muzahid@microsoft.com::bb82af86-5cc5-440e-80cd-3b8daea7b133" providerId="AD"/>
  <p188:author id="{6A2CDB37-FCDE-AE11-9387-C2736DCD4B5B}" name="Davide Mauri" initials="DM" userId="S::damauri@microsoft.com::a2e554f4-c002-41a4-b380-e7827ac7591d" providerId="AD"/>
  <p188:author id="{DDE12FCE-8D43-C8B6-8CC9-2C2C1A56130B}" name="Bob Ward" initials="BW" userId="S::bobward@microsoft.com::6da7c2dd-8e2e-469f-a216-c384312e2a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471C53-7575-4056-824F-AD8B2B91678B}" v="165" dt="2024-11-05T19:09:46.092"/>
    <p1510:client id="{C1D2244B-FACC-4C39-8FD8-289FDD3462E1}" v="6641" dt="2024-11-04T23:48:39.234"/>
    <p1510:client id="{E328B85E-ED8D-48F5-86E0-1BB84D055B1A}" v="365" dt="2024-11-05T18:05:47.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8" d="100"/>
          <a:sy n="48" d="100"/>
        </p:scale>
        <p:origin x="1340" y="5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microsoft.com/office/2015/10/relationships/revisionInfo" Target="revisionInfo.xml"/><Relationship Id="rId16" Type="http://schemas.openxmlformats.org/officeDocument/2006/relationships/slideMaster" Target="slideMasters/slideMaster13.xml"/><Relationship Id="rId107" Type="http://schemas.openxmlformats.org/officeDocument/2006/relationships/notesMaster" Target="notesMasters/notesMaster1.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microsoft.com/office/2018/10/relationships/authors" Target="authors.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presProps" Target="presProps.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slide" Target="slides/slide89.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viewProps" Target="viewProps.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theme" Target="theme/theme1.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tableStyles" Target="tableStyles.xml"/></Relationships>
</file>

<file path=ppt/comments/modernComment_142_AF10FCA1.xml><?xml version="1.0" encoding="utf-8"?>
<p188:cmLst xmlns:a="http://schemas.openxmlformats.org/drawingml/2006/main" xmlns:r="http://schemas.openxmlformats.org/officeDocument/2006/relationships" xmlns:p188="http://schemas.microsoft.com/office/powerpoint/2018/8/main">
  <p188:cm id="{DBAECC7C-E1E3-4DB4-AB80-1E3906DE8B12}" authorId="{6A2CDB37-FCDE-AE11-9387-C2736DCD4B5B}" created="2024-11-05T18:05:47.794">
    <ac:txMkLst xmlns:ac="http://schemas.microsoft.com/office/drawing/2013/main/command">
      <pc:docMk xmlns:pc="http://schemas.microsoft.com/office/powerpoint/2013/main/command"/>
      <pc:sldMk xmlns:pc="http://schemas.microsoft.com/office/powerpoint/2013/main/command" cId="2937126049" sldId="322"/>
      <ac:spMk id="4" creationId="{69DFEEB2-70D7-B0D4-7859-543E4210C9A1}"/>
      <ac:txMk cp="356" len="6">
        <ac:context len="439" hash="3469973788"/>
      </ac:txMk>
    </ac:txMkLst>
    <p188:pos x="1991853" y="3186062"/>
    <p188:txBody>
      <a:bodyPr/>
      <a:lstStyle/>
      <a:p>
        <a:r>
          <a:rPr lang="en-US"/>
          <a:t>I think we should also have a slide on tokens somewhere, as here we introduce this concept but it hasn’t’ been discussed yet before this slide</a:t>
        </a:r>
      </a:p>
    </p188:txBody>
  </p188:cm>
</p188:cmLst>
</file>

<file path=ppt/comments/modernComment_7FFFF3D8_C3AFEF7D.xml><?xml version="1.0" encoding="utf-8"?>
<p188:cmLst xmlns:a="http://schemas.openxmlformats.org/drawingml/2006/main" xmlns:r="http://schemas.openxmlformats.org/officeDocument/2006/relationships" xmlns:p188="http://schemas.microsoft.com/office/powerpoint/2018/8/main">
  <p188:cm id="{3C07B191-EE0A-48AC-BFD9-DB15D9A2C4D1}" authorId="{DDE12FCE-8D43-C8B6-8CC9-2C2C1A56130B}" status="resolved" created="2024-09-27T19:57:52.896" complete="100000">
    <pc:sldMkLst xmlns:pc="http://schemas.microsoft.com/office/powerpoint/2013/main/command">
      <pc:docMk/>
      <pc:sldMk cId="3283087229" sldId="2147480536"/>
    </pc:sldMkLst>
    <p188:replyLst>
      <p188:reply id="{5776B718-4DE3-4E77-8BA6-3E0B8B70E3C6}" authorId="{65142231-4DBB-E700-F003-A60C2843E95C}" created="2024-09-27T20:07:27.967">
        <p188:txBody>
          <a:bodyPr/>
          <a:lstStyle/>
          <a:p>
            <a:r>
              <a:rPr lang="en-US"/>
              <a:t>Yes we can mention that</a:t>
            </a:r>
          </a:p>
        </p188:txBody>
      </p188:reply>
    </p188:replyLst>
    <p188:txBody>
      <a:bodyPr/>
      <a:lstStyle/>
      <a:p>
        <a:r>
          <a:rPr lang="en-US"/>
          <a:t>[@Muazma Zahid] do you think we should talk about token limits and chunking?</a:t>
        </a:r>
      </a:p>
    </p188:txBody>
    <p188:extLst>
      <p:ext xmlns:p="http://schemas.openxmlformats.org/presentationml/2006/main" uri="{57CB4572-C831-44C2-8A1C-0ADB6CCDFE69}">
        <p223:reactions xmlns:p223="http://schemas.microsoft.com/office/powerpoint/2022/03/main">
          <p223:rxn type="👍">
            <p223:instance time="2024-09-27T20:32:27.781" authorId="{DDE12FCE-8D43-C8B6-8CC9-2C2C1A56130B}"/>
          </p223:rxn>
        </p223:reactions>
      </p:ext>
    </p188:extLst>
  </p188:cm>
</p188:cmLst>
</file>

<file path=ppt/diagrams/_rels/data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svg"/><Relationship Id="rId1" Type="http://schemas.openxmlformats.org/officeDocument/2006/relationships/image" Target="../media/image189.png"/><Relationship Id="rId4" Type="http://schemas.openxmlformats.org/officeDocument/2006/relationships/image" Target="../media/image192.svg"/></Relationships>
</file>

<file path=ppt/diagrams/_rels/data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ata5.xml.rels><?xml version="1.0" encoding="UTF-8" standalone="yes"?>
<Relationships xmlns="http://schemas.openxmlformats.org/package/2006/relationships"><Relationship Id="rId8" Type="http://schemas.openxmlformats.org/officeDocument/2006/relationships/image" Target="../media/image221.svg"/><Relationship Id="rId3" Type="http://schemas.openxmlformats.org/officeDocument/2006/relationships/image" Target="../media/image189.png"/><Relationship Id="rId7" Type="http://schemas.openxmlformats.org/officeDocument/2006/relationships/image" Target="../media/image220.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9.svg"/><Relationship Id="rId5" Type="http://schemas.openxmlformats.org/officeDocument/2006/relationships/image" Target="../media/image218.png"/><Relationship Id="rId4" Type="http://schemas.openxmlformats.org/officeDocument/2006/relationships/image" Target="../media/image217.svg"/></Relationships>
</file>

<file path=ppt/diagrams/_rels/data7.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hyperlink" Target="https://aka.ms/sqlcopilot-nl2sql" TargetMode="External"/><Relationship Id="rId1" Type="http://schemas.openxmlformats.org/officeDocument/2006/relationships/hyperlink" Target="https://aka.ms/sqlcopilot" TargetMode="External"/><Relationship Id="rId6" Type="http://schemas.openxmlformats.org/officeDocument/2006/relationships/image" Target="../media/image225.svg"/><Relationship Id="rId5" Type="http://schemas.openxmlformats.org/officeDocument/2006/relationships/image" Target="../media/image224.png"/><Relationship Id="rId10" Type="http://schemas.openxmlformats.org/officeDocument/2006/relationships/image" Target="../media/image229.svg"/><Relationship Id="rId4" Type="http://schemas.openxmlformats.org/officeDocument/2006/relationships/image" Target="../media/image223.svg"/><Relationship Id="rId9" Type="http://schemas.openxmlformats.org/officeDocument/2006/relationships/image" Target="../media/image22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svg"/><Relationship Id="rId1" Type="http://schemas.openxmlformats.org/officeDocument/2006/relationships/image" Target="../media/image189.png"/><Relationship Id="rId4" Type="http://schemas.openxmlformats.org/officeDocument/2006/relationships/image" Target="../media/image19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21.svg"/><Relationship Id="rId3" Type="http://schemas.openxmlformats.org/officeDocument/2006/relationships/image" Target="../media/image189.png"/><Relationship Id="rId7" Type="http://schemas.openxmlformats.org/officeDocument/2006/relationships/image" Target="../media/image220.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9.svg"/><Relationship Id="rId5" Type="http://schemas.openxmlformats.org/officeDocument/2006/relationships/image" Target="../media/image218.png"/><Relationship Id="rId4" Type="http://schemas.openxmlformats.org/officeDocument/2006/relationships/image" Target="../media/image21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hyperlink" Target="https://aka.ms/sqlcopilot" TargetMode="External"/><Relationship Id="rId7" Type="http://schemas.openxmlformats.org/officeDocument/2006/relationships/image" Target="../media/image226.png"/><Relationship Id="rId2" Type="http://schemas.openxmlformats.org/officeDocument/2006/relationships/image" Target="../media/image223.svg"/><Relationship Id="rId1" Type="http://schemas.openxmlformats.org/officeDocument/2006/relationships/image" Target="../media/image222.png"/><Relationship Id="rId6" Type="http://schemas.openxmlformats.org/officeDocument/2006/relationships/hyperlink" Target="https://aka.ms/sqlcopilot-nl2sql" TargetMode="External"/><Relationship Id="rId5" Type="http://schemas.openxmlformats.org/officeDocument/2006/relationships/image" Target="../media/image225.svg"/><Relationship Id="rId10" Type="http://schemas.openxmlformats.org/officeDocument/2006/relationships/image" Target="../media/image229.svg"/><Relationship Id="rId4" Type="http://schemas.openxmlformats.org/officeDocument/2006/relationships/image" Target="../media/image224.png"/><Relationship Id="rId9" Type="http://schemas.openxmlformats.org/officeDocument/2006/relationships/image" Target="../media/image2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085BC-54D5-4FC0-80FF-18168375405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150E6B1-7367-4925-A10F-7A5EC21E7D9E}">
      <dgm:prSet/>
      <dgm:spPr/>
      <dgm:t>
        <a:bodyPr/>
        <a:lstStyle/>
        <a:p>
          <a:r>
            <a:rPr lang="en-US"/>
            <a:t>9am – 10:00am</a:t>
          </a:r>
        </a:p>
      </dgm:t>
    </dgm:pt>
    <dgm:pt modelId="{0C4FF35A-DE32-4B99-9601-968B5DE35F01}" type="parTrans" cxnId="{686C382A-25FF-4204-85ED-93A4192D1407}">
      <dgm:prSet/>
      <dgm:spPr/>
      <dgm:t>
        <a:bodyPr/>
        <a:lstStyle/>
        <a:p>
          <a:endParaRPr lang="en-US"/>
        </a:p>
      </dgm:t>
    </dgm:pt>
    <dgm:pt modelId="{6F4BFF64-3C0D-4A17-9CAE-8ACE30B9742B}" type="sibTrans" cxnId="{686C382A-25FF-4204-85ED-93A4192D1407}">
      <dgm:prSet/>
      <dgm:spPr/>
      <dgm:t>
        <a:bodyPr/>
        <a:lstStyle/>
        <a:p>
          <a:endParaRPr lang="en-US"/>
        </a:p>
      </dgm:t>
    </dgm:pt>
    <dgm:pt modelId="{C94EE81B-3D33-4310-9F11-E87CDDA48469}">
      <dgm:prSet/>
      <dgm:spPr/>
      <dgm:t>
        <a:bodyPr/>
        <a:lstStyle/>
        <a:p>
          <a:r>
            <a:rPr lang="en-US"/>
            <a:t>Introduction and Module 1</a:t>
          </a:r>
        </a:p>
      </dgm:t>
    </dgm:pt>
    <dgm:pt modelId="{03C8AADB-ECA4-4108-936E-203FC84B2DD7}" type="parTrans" cxnId="{8271DBED-74B9-472A-A3F6-26C28EE61038}">
      <dgm:prSet/>
      <dgm:spPr/>
      <dgm:t>
        <a:bodyPr/>
        <a:lstStyle/>
        <a:p>
          <a:endParaRPr lang="en-US"/>
        </a:p>
      </dgm:t>
    </dgm:pt>
    <dgm:pt modelId="{47A103AB-FCEA-44EE-B1FA-699436916924}" type="sibTrans" cxnId="{8271DBED-74B9-472A-A3F6-26C28EE61038}">
      <dgm:prSet/>
      <dgm:spPr/>
      <dgm:t>
        <a:bodyPr/>
        <a:lstStyle/>
        <a:p>
          <a:endParaRPr lang="en-US"/>
        </a:p>
      </dgm:t>
    </dgm:pt>
    <dgm:pt modelId="{B5CB6BB1-D191-4DD2-8281-150C71749AC6}">
      <dgm:prSet/>
      <dgm:spPr/>
      <dgm:t>
        <a:bodyPr/>
        <a:lstStyle/>
        <a:p>
          <a:r>
            <a:rPr lang="en-US"/>
            <a:t>10:00am – 10:45am</a:t>
          </a:r>
        </a:p>
      </dgm:t>
    </dgm:pt>
    <dgm:pt modelId="{922D65D5-B3D1-451C-B1D2-73CB150889E6}" type="parTrans" cxnId="{1321DF36-B5AE-46D0-B60A-27DE2FC16D55}">
      <dgm:prSet/>
      <dgm:spPr/>
      <dgm:t>
        <a:bodyPr/>
        <a:lstStyle/>
        <a:p>
          <a:endParaRPr lang="en-US"/>
        </a:p>
      </dgm:t>
    </dgm:pt>
    <dgm:pt modelId="{DF14BB70-DF8C-4A9A-8E89-DFFB63D4BBD1}" type="sibTrans" cxnId="{1321DF36-B5AE-46D0-B60A-27DE2FC16D55}">
      <dgm:prSet/>
      <dgm:spPr/>
      <dgm:t>
        <a:bodyPr/>
        <a:lstStyle/>
        <a:p>
          <a:endParaRPr lang="en-US"/>
        </a:p>
      </dgm:t>
    </dgm:pt>
    <dgm:pt modelId="{8C8D8B06-ED91-4FAA-9008-76290EB9711B}">
      <dgm:prSet/>
      <dgm:spPr/>
      <dgm:t>
        <a:bodyPr/>
        <a:lstStyle/>
        <a:p>
          <a:r>
            <a:rPr lang="en-US"/>
            <a:t>Module 2</a:t>
          </a:r>
        </a:p>
      </dgm:t>
    </dgm:pt>
    <dgm:pt modelId="{ABE28FA9-D5A4-42D4-AA8D-301A51A43825}" type="parTrans" cxnId="{5F3A4E68-FC28-4108-AD54-9FBD6BD26995}">
      <dgm:prSet/>
      <dgm:spPr/>
      <dgm:t>
        <a:bodyPr/>
        <a:lstStyle/>
        <a:p>
          <a:endParaRPr lang="en-US"/>
        </a:p>
      </dgm:t>
    </dgm:pt>
    <dgm:pt modelId="{6D11660A-1B21-4E94-8173-098B7E186DEC}" type="sibTrans" cxnId="{5F3A4E68-FC28-4108-AD54-9FBD6BD26995}">
      <dgm:prSet/>
      <dgm:spPr/>
      <dgm:t>
        <a:bodyPr/>
        <a:lstStyle/>
        <a:p>
          <a:endParaRPr lang="en-US"/>
        </a:p>
      </dgm:t>
    </dgm:pt>
    <dgm:pt modelId="{A91B6125-8330-44D4-AD8D-69B4749B90E9}">
      <dgm:prSet/>
      <dgm:spPr/>
      <dgm:t>
        <a:bodyPr/>
        <a:lstStyle/>
        <a:p>
          <a:r>
            <a:rPr lang="en-US"/>
            <a:t>10:45am – 11:00am</a:t>
          </a:r>
        </a:p>
      </dgm:t>
    </dgm:pt>
    <dgm:pt modelId="{6818385F-E078-44D3-A941-E12505C104BA}" type="parTrans" cxnId="{CD131BC5-D7FE-4E2B-986E-4715E6A21215}">
      <dgm:prSet/>
      <dgm:spPr/>
      <dgm:t>
        <a:bodyPr/>
        <a:lstStyle/>
        <a:p>
          <a:endParaRPr lang="en-US"/>
        </a:p>
      </dgm:t>
    </dgm:pt>
    <dgm:pt modelId="{1C9D6E40-99BB-4BB6-A791-90B492A940B6}" type="sibTrans" cxnId="{CD131BC5-D7FE-4E2B-986E-4715E6A21215}">
      <dgm:prSet/>
      <dgm:spPr/>
      <dgm:t>
        <a:bodyPr/>
        <a:lstStyle/>
        <a:p>
          <a:endParaRPr lang="en-US"/>
        </a:p>
      </dgm:t>
    </dgm:pt>
    <dgm:pt modelId="{2F86602C-014C-4548-A421-90DAD325F6EC}">
      <dgm:prSet/>
      <dgm:spPr/>
      <dgm:t>
        <a:bodyPr/>
        <a:lstStyle/>
        <a:p>
          <a:r>
            <a:rPr lang="en-US"/>
            <a:t>Break</a:t>
          </a:r>
        </a:p>
      </dgm:t>
    </dgm:pt>
    <dgm:pt modelId="{1AFD5ED9-1348-4EB1-A09E-7054D246C933}" type="parTrans" cxnId="{D574E011-5842-418D-A557-BB767E55C9CE}">
      <dgm:prSet/>
      <dgm:spPr/>
      <dgm:t>
        <a:bodyPr/>
        <a:lstStyle/>
        <a:p>
          <a:endParaRPr lang="en-US"/>
        </a:p>
      </dgm:t>
    </dgm:pt>
    <dgm:pt modelId="{BBA0A896-D64F-4ED6-9118-63A38830E0B6}" type="sibTrans" cxnId="{D574E011-5842-418D-A557-BB767E55C9CE}">
      <dgm:prSet/>
      <dgm:spPr/>
      <dgm:t>
        <a:bodyPr/>
        <a:lstStyle/>
        <a:p>
          <a:endParaRPr lang="en-US"/>
        </a:p>
      </dgm:t>
    </dgm:pt>
    <dgm:pt modelId="{E74C71F1-8670-43C3-B051-F60D723CABC8}">
      <dgm:prSet/>
      <dgm:spPr/>
      <dgm:t>
        <a:bodyPr/>
        <a:lstStyle/>
        <a:p>
          <a:r>
            <a:rPr lang="en-US"/>
            <a:t>11:00am – 12:30pm</a:t>
          </a:r>
        </a:p>
      </dgm:t>
    </dgm:pt>
    <dgm:pt modelId="{421C88E8-EA25-419A-A2D4-62B392CBBBD1}" type="parTrans" cxnId="{08B8ECFF-B869-4BDE-8F72-E57CFFB80D64}">
      <dgm:prSet/>
      <dgm:spPr/>
      <dgm:t>
        <a:bodyPr/>
        <a:lstStyle/>
        <a:p>
          <a:endParaRPr lang="en-US"/>
        </a:p>
      </dgm:t>
    </dgm:pt>
    <dgm:pt modelId="{965AF9D0-715E-4FE8-BDF9-44560E455EC6}" type="sibTrans" cxnId="{08B8ECFF-B869-4BDE-8F72-E57CFFB80D64}">
      <dgm:prSet/>
      <dgm:spPr/>
      <dgm:t>
        <a:bodyPr/>
        <a:lstStyle/>
        <a:p>
          <a:endParaRPr lang="en-US"/>
        </a:p>
      </dgm:t>
    </dgm:pt>
    <dgm:pt modelId="{CB7882BA-AFC9-4ABC-973A-DFF038BFC468}">
      <dgm:prSet/>
      <dgm:spPr/>
      <dgm:t>
        <a:bodyPr/>
        <a:lstStyle/>
        <a:p>
          <a:r>
            <a:rPr lang="en-US"/>
            <a:t>Modules 3 and 4</a:t>
          </a:r>
        </a:p>
      </dgm:t>
    </dgm:pt>
    <dgm:pt modelId="{15FBAEC0-8861-4392-8239-EF4B98E48921}" type="parTrans" cxnId="{BF2A5413-BB73-4799-9882-6832031042CC}">
      <dgm:prSet/>
      <dgm:spPr/>
      <dgm:t>
        <a:bodyPr/>
        <a:lstStyle/>
        <a:p>
          <a:endParaRPr lang="en-US"/>
        </a:p>
      </dgm:t>
    </dgm:pt>
    <dgm:pt modelId="{F2EAC6FC-47ED-47BE-AE32-BC0C4427441C}" type="sibTrans" cxnId="{BF2A5413-BB73-4799-9882-6832031042CC}">
      <dgm:prSet/>
      <dgm:spPr/>
      <dgm:t>
        <a:bodyPr/>
        <a:lstStyle/>
        <a:p>
          <a:endParaRPr lang="en-US"/>
        </a:p>
      </dgm:t>
    </dgm:pt>
    <dgm:pt modelId="{CE97EA81-D75B-49A6-AB5C-92973EA343E7}">
      <dgm:prSet/>
      <dgm:spPr/>
      <dgm:t>
        <a:bodyPr/>
        <a:lstStyle/>
        <a:p>
          <a:r>
            <a:rPr lang="en-US"/>
            <a:t>12:30pm – 1:30pm</a:t>
          </a:r>
        </a:p>
      </dgm:t>
    </dgm:pt>
    <dgm:pt modelId="{9ACB79EE-7BF4-49CF-BFC9-F60ACBCDBBFF}" type="parTrans" cxnId="{FD65B96C-3EBF-40A4-A6EE-2D35585101C7}">
      <dgm:prSet/>
      <dgm:spPr/>
      <dgm:t>
        <a:bodyPr/>
        <a:lstStyle/>
        <a:p>
          <a:endParaRPr lang="en-US"/>
        </a:p>
      </dgm:t>
    </dgm:pt>
    <dgm:pt modelId="{4C12E759-E3DE-4B55-A804-F4B0EACF2FDB}" type="sibTrans" cxnId="{FD65B96C-3EBF-40A4-A6EE-2D35585101C7}">
      <dgm:prSet/>
      <dgm:spPr/>
      <dgm:t>
        <a:bodyPr/>
        <a:lstStyle/>
        <a:p>
          <a:endParaRPr lang="en-US"/>
        </a:p>
      </dgm:t>
    </dgm:pt>
    <dgm:pt modelId="{3C9D5B90-91BA-4A1D-8F50-D30892144074}">
      <dgm:prSet/>
      <dgm:spPr/>
      <dgm:t>
        <a:bodyPr/>
        <a:lstStyle/>
        <a:p>
          <a:r>
            <a:rPr lang="en-US"/>
            <a:t>Lunch</a:t>
          </a:r>
        </a:p>
      </dgm:t>
    </dgm:pt>
    <dgm:pt modelId="{92F4FB60-5F89-4FF2-9785-3486CBE1421F}" type="parTrans" cxnId="{46654732-AEBB-442F-8633-609A254D0AE7}">
      <dgm:prSet/>
      <dgm:spPr/>
      <dgm:t>
        <a:bodyPr/>
        <a:lstStyle/>
        <a:p>
          <a:endParaRPr lang="en-US"/>
        </a:p>
      </dgm:t>
    </dgm:pt>
    <dgm:pt modelId="{56B93B1A-FA83-4F0C-9C77-AF0DD074925C}" type="sibTrans" cxnId="{46654732-AEBB-442F-8633-609A254D0AE7}">
      <dgm:prSet/>
      <dgm:spPr/>
      <dgm:t>
        <a:bodyPr/>
        <a:lstStyle/>
        <a:p>
          <a:endParaRPr lang="en-US"/>
        </a:p>
      </dgm:t>
    </dgm:pt>
    <dgm:pt modelId="{9124CDAE-C2DC-4D06-AF5E-22F9EFEC2C52}" type="pres">
      <dgm:prSet presAssocID="{D8B085BC-54D5-4FC0-80FF-181683754058}" presName="linear" presStyleCnt="0">
        <dgm:presLayoutVars>
          <dgm:animLvl val="lvl"/>
          <dgm:resizeHandles val="exact"/>
        </dgm:presLayoutVars>
      </dgm:prSet>
      <dgm:spPr/>
    </dgm:pt>
    <dgm:pt modelId="{9BE12B97-EC15-487B-95B6-2B82AFBC16BC}" type="pres">
      <dgm:prSet presAssocID="{E150E6B1-7367-4925-A10F-7A5EC21E7D9E}" presName="parentText" presStyleLbl="node1" presStyleIdx="0" presStyleCnt="5">
        <dgm:presLayoutVars>
          <dgm:chMax val="0"/>
          <dgm:bulletEnabled val="1"/>
        </dgm:presLayoutVars>
      </dgm:prSet>
      <dgm:spPr/>
    </dgm:pt>
    <dgm:pt modelId="{87D2BDF7-4C2D-468F-84CE-D39FE5E6CC10}" type="pres">
      <dgm:prSet presAssocID="{E150E6B1-7367-4925-A10F-7A5EC21E7D9E}" presName="childText" presStyleLbl="revTx" presStyleIdx="0" presStyleCnt="5">
        <dgm:presLayoutVars>
          <dgm:bulletEnabled val="1"/>
        </dgm:presLayoutVars>
      </dgm:prSet>
      <dgm:spPr/>
    </dgm:pt>
    <dgm:pt modelId="{D0EF66A4-8CF0-4DD5-9E57-55A4BC549CDE}" type="pres">
      <dgm:prSet presAssocID="{B5CB6BB1-D191-4DD2-8281-150C71749AC6}" presName="parentText" presStyleLbl="node1" presStyleIdx="1" presStyleCnt="5">
        <dgm:presLayoutVars>
          <dgm:chMax val="0"/>
          <dgm:bulletEnabled val="1"/>
        </dgm:presLayoutVars>
      </dgm:prSet>
      <dgm:spPr/>
    </dgm:pt>
    <dgm:pt modelId="{A9E45A58-D124-4570-AAE6-50FE666E4277}" type="pres">
      <dgm:prSet presAssocID="{B5CB6BB1-D191-4DD2-8281-150C71749AC6}" presName="childText" presStyleLbl="revTx" presStyleIdx="1" presStyleCnt="5">
        <dgm:presLayoutVars>
          <dgm:bulletEnabled val="1"/>
        </dgm:presLayoutVars>
      </dgm:prSet>
      <dgm:spPr/>
    </dgm:pt>
    <dgm:pt modelId="{1A612BAB-3582-485B-B400-D4F84272356F}" type="pres">
      <dgm:prSet presAssocID="{A91B6125-8330-44D4-AD8D-69B4749B90E9}" presName="parentText" presStyleLbl="node1" presStyleIdx="2" presStyleCnt="5">
        <dgm:presLayoutVars>
          <dgm:chMax val="0"/>
          <dgm:bulletEnabled val="1"/>
        </dgm:presLayoutVars>
      </dgm:prSet>
      <dgm:spPr/>
    </dgm:pt>
    <dgm:pt modelId="{563E2F35-ED28-4CAA-8396-732CE09F5411}" type="pres">
      <dgm:prSet presAssocID="{A91B6125-8330-44D4-AD8D-69B4749B90E9}" presName="childText" presStyleLbl="revTx" presStyleIdx="2" presStyleCnt="5">
        <dgm:presLayoutVars>
          <dgm:bulletEnabled val="1"/>
        </dgm:presLayoutVars>
      </dgm:prSet>
      <dgm:spPr/>
    </dgm:pt>
    <dgm:pt modelId="{AF213F7F-BAA3-44AE-8307-6E050A5BE257}" type="pres">
      <dgm:prSet presAssocID="{E74C71F1-8670-43C3-B051-F60D723CABC8}" presName="parentText" presStyleLbl="node1" presStyleIdx="3" presStyleCnt="5">
        <dgm:presLayoutVars>
          <dgm:chMax val="0"/>
          <dgm:bulletEnabled val="1"/>
        </dgm:presLayoutVars>
      </dgm:prSet>
      <dgm:spPr/>
    </dgm:pt>
    <dgm:pt modelId="{810DCF47-9D04-4ACB-A3C1-6E5EF1E0AC8F}" type="pres">
      <dgm:prSet presAssocID="{E74C71F1-8670-43C3-B051-F60D723CABC8}" presName="childText" presStyleLbl="revTx" presStyleIdx="3" presStyleCnt="5">
        <dgm:presLayoutVars>
          <dgm:bulletEnabled val="1"/>
        </dgm:presLayoutVars>
      </dgm:prSet>
      <dgm:spPr/>
    </dgm:pt>
    <dgm:pt modelId="{039FF3FB-7609-4574-A3E6-F005B7CCC4F7}" type="pres">
      <dgm:prSet presAssocID="{CE97EA81-D75B-49A6-AB5C-92973EA343E7}" presName="parentText" presStyleLbl="node1" presStyleIdx="4" presStyleCnt="5">
        <dgm:presLayoutVars>
          <dgm:chMax val="0"/>
          <dgm:bulletEnabled val="1"/>
        </dgm:presLayoutVars>
      </dgm:prSet>
      <dgm:spPr/>
    </dgm:pt>
    <dgm:pt modelId="{82402B63-4989-416F-B873-8E61541AABEB}" type="pres">
      <dgm:prSet presAssocID="{CE97EA81-D75B-49A6-AB5C-92973EA343E7}" presName="childText" presStyleLbl="revTx" presStyleIdx="4" presStyleCnt="5">
        <dgm:presLayoutVars>
          <dgm:bulletEnabled val="1"/>
        </dgm:presLayoutVars>
      </dgm:prSet>
      <dgm:spPr/>
    </dgm:pt>
  </dgm:ptLst>
  <dgm:cxnLst>
    <dgm:cxn modelId="{F7408209-83A4-46D9-9C45-195725E51F7C}" type="presOf" srcId="{E150E6B1-7367-4925-A10F-7A5EC21E7D9E}" destId="{9BE12B97-EC15-487B-95B6-2B82AFBC16BC}" srcOrd="0" destOrd="0" presId="urn:microsoft.com/office/officeart/2005/8/layout/vList2"/>
    <dgm:cxn modelId="{D574E011-5842-418D-A557-BB767E55C9CE}" srcId="{A91B6125-8330-44D4-AD8D-69B4749B90E9}" destId="{2F86602C-014C-4548-A421-90DAD325F6EC}" srcOrd="0" destOrd="0" parTransId="{1AFD5ED9-1348-4EB1-A09E-7054D246C933}" sibTransId="{BBA0A896-D64F-4ED6-9118-63A38830E0B6}"/>
    <dgm:cxn modelId="{BF2A5413-BB73-4799-9882-6832031042CC}" srcId="{E74C71F1-8670-43C3-B051-F60D723CABC8}" destId="{CB7882BA-AFC9-4ABC-973A-DFF038BFC468}" srcOrd="0" destOrd="0" parTransId="{15FBAEC0-8861-4392-8239-EF4B98E48921}" sibTransId="{F2EAC6FC-47ED-47BE-AE32-BC0C4427441C}"/>
    <dgm:cxn modelId="{02576719-6A47-4366-86DC-1581BBB13B58}" type="presOf" srcId="{B5CB6BB1-D191-4DD2-8281-150C71749AC6}" destId="{D0EF66A4-8CF0-4DD5-9E57-55A4BC549CDE}" srcOrd="0" destOrd="0" presId="urn:microsoft.com/office/officeart/2005/8/layout/vList2"/>
    <dgm:cxn modelId="{24CB501A-BD03-4ED0-ACD8-7CAACB596097}" type="presOf" srcId="{CB7882BA-AFC9-4ABC-973A-DFF038BFC468}" destId="{810DCF47-9D04-4ACB-A3C1-6E5EF1E0AC8F}" srcOrd="0" destOrd="0" presId="urn:microsoft.com/office/officeart/2005/8/layout/vList2"/>
    <dgm:cxn modelId="{686C382A-25FF-4204-85ED-93A4192D1407}" srcId="{D8B085BC-54D5-4FC0-80FF-181683754058}" destId="{E150E6B1-7367-4925-A10F-7A5EC21E7D9E}" srcOrd="0" destOrd="0" parTransId="{0C4FF35A-DE32-4B99-9601-968B5DE35F01}" sibTransId="{6F4BFF64-3C0D-4A17-9CAE-8ACE30B9742B}"/>
    <dgm:cxn modelId="{46654732-AEBB-442F-8633-609A254D0AE7}" srcId="{CE97EA81-D75B-49A6-AB5C-92973EA343E7}" destId="{3C9D5B90-91BA-4A1D-8F50-D30892144074}" srcOrd="0" destOrd="0" parTransId="{92F4FB60-5F89-4FF2-9785-3486CBE1421F}" sibTransId="{56B93B1A-FA83-4F0C-9C77-AF0DD074925C}"/>
    <dgm:cxn modelId="{1321DF36-B5AE-46D0-B60A-27DE2FC16D55}" srcId="{D8B085BC-54D5-4FC0-80FF-181683754058}" destId="{B5CB6BB1-D191-4DD2-8281-150C71749AC6}" srcOrd="1" destOrd="0" parTransId="{922D65D5-B3D1-451C-B1D2-73CB150889E6}" sibTransId="{DF14BB70-DF8C-4A9A-8E89-DFFB63D4BBD1}"/>
    <dgm:cxn modelId="{AC4C893F-90EC-429E-92A9-AA04ECFF6DA7}" type="presOf" srcId="{CE97EA81-D75B-49A6-AB5C-92973EA343E7}" destId="{039FF3FB-7609-4574-A3E6-F005B7CCC4F7}" srcOrd="0" destOrd="0" presId="urn:microsoft.com/office/officeart/2005/8/layout/vList2"/>
    <dgm:cxn modelId="{E1CF0D5C-D0A4-4172-BAAD-B800A79EDCC5}" type="presOf" srcId="{D8B085BC-54D5-4FC0-80FF-181683754058}" destId="{9124CDAE-C2DC-4D06-AF5E-22F9EFEC2C52}" srcOrd="0" destOrd="0" presId="urn:microsoft.com/office/officeart/2005/8/layout/vList2"/>
    <dgm:cxn modelId="{5F3A4E68-FC28-4108-AD54-9FBD6BD26995}" srcId="{B5CB6BB1-D191-4DD2-8281-150C71749AC6}" destId="{8C8D8B06-ED91-4FAA-9008-76290EB9711B}" srcOrd="0" destOrd="0" parTransId="{ABE28FA9-D5A4-42D4-AA8D-301A51A43825}" sibTransId="{6D11660A-1B21-4E94-8173-098B7E186DEC}"/>
    <dgm:cxn modelId="{FD65B96C-3EBF-40A4-A6EE-2D35585101C7}" srcId="{D8B085BC-54D5-4FC0-80FF-181683754058}" destId="{CE97EA81-D75B-49A6-AB5C-92973EA343E7}" srcOrd="4" destOrd="0" parTransId="{9ACB79EE-7BF4-49CF-BFC9-F60ACBCDBBFF}" sibTransId="{4C12E759-E3DE-4B55-A804-F4B0EACF2FDB}"/>
    <dgm:cxn modelId="{8B0A289E-1809-4B4D-97CE-98545C41ECDC}" type="presOf" srcId="{3C9D5B90-91BA-4A1D-8F50-D30892144074}" destId="{82402B63-4989-416F-B873-8E61541AABEB}" srcOrd="0" destOrd="0" presId="urn:microsoft.com/office/officeart/2005/8/layout/vList2"/>
    <dgm:cxn modelId="{AB7D12AB-EBC8-4ACB-BB87-0961992036D4}" type="presOf" srcId="{2F86602C-014C-4548-A421-90DAD325F6EC}" destId="{563E2F35-ED28-4CAA-8396-732CE09F5411}" srcOrd="0" destOrd="0" presId="urn:microsoft.com/office/officeart/2005/8/layout/vList2"/>
    <dgm:cxn modelId="{67F762AC-BFE9-4FB7-95B7-866B259DFEAA}" type="presOf" srcId="{8C8D8B06-ED91-4FAA-9008-76290EB9711B}" destId="{A9E45A58-D124-4570-AAE6-50FE666E4277}" srcOrd="0" destOrd="0" presId="urn:microsoft.com/office/officeart/2005/8/layout/vList2"/>
    <dgm:cxn modelId="{4D2B04AD-3515-4891-9CCE-7F646B581217}" type="presOf" srcId="{A91B6125-8330-44D4-AD8D-69B4749B90E9}" destId="{1A612BAB-3582-485B-B400-D4F84272356F}" srcOrd="0" destOrd="0" presId="urn:microsoft.com/office/officeart/2005/8/layout/vList2"/>
    <dgm:cxn modelId="{CD131BC5-D7FE-4E2B-986E-4715E6A21215}" srcId="{D8B085BC-54D5-4FC0-80FF-181683754058}" destId="{A91B6125-8330-44D4-AD8D-69B4749B90E9}" srcOrd="2" destOrd="0" parTransId="{6818385F-E078-44D3-A941-E12505C104BA}" sibTransId="{1C9D6E40-99BB-4BB6-A791-90B492A940B6}"/>
    <dgm:cxn modelId="{583DC6EA-B6DC-4317-AB0E-77C1F73979AA}" type="presOf" srcId="{E74C71F1-8670-43C3-B051-F60D723CABC8}" destId="{AF213F7F-BAA3-44AE-8307-6E050A5BE257}" srcOrd="0" destOrd="0" presId="urn:microsoft.com/office/officeart/2005/8/layout/vList2"/>
    <dgm:cxn modelId="{B9A848EC-7438-408C-93B3-82D5B218CD91}" type="presOf" srcId="{C94EE81B-3D33-4310-9F11-E87CDDA48469}" destId="{87D2BDF7-4C2D-468F-84CE-D39FE5E6CC10}" srcOrd="0" destOrd="0" presId="urn:microsoft.com/office/officeart/2005/8/layout/vList2"/>
    <dgm:cxn modelId="{8271DBED-74B9-472A-A3F6-26C28EE61038}" srcId="{E150E6B1-7367-4925-A10F-7A5EC21E7D9E}" destId="{C94EE81B-3D33-4310-9F11-E87CDDA48469}" srcOrd="0" destOrd="0" parTransId="{03C8AADB-ECA4-4108-936E-203FC84B2DD7}" sibTransId="{47A103AB-FCEA-44EE-B1FA-699436916924}"/>
    <dgm:cxn modelId="{08B8ECFF-B869-4BDE-8F72-E57CFFB80D64}" srcId="{D8B085BC-54D5-4FC0-80FF-181683754058}" destId="{E74C71F1-8670-43C3-B051-F60D723CABC8}" srcOrd="3" destOrd="0" parTransId="{421C88E8-EA25-419A-A2D4-62B392CBBBD1}" sibTransId="{965AF9D0-715E-4FE8-BDF9-44560E455EC6}"/>
    <dgm:cxn modelId="{C566698D-CA64-4820-B002-7522BEC1CBC8}" type="presParOf" srcId="{9124CDAE-C2DC-4D06-AF5E-22F9EFEC2C52}" destId="{9BE12B97-EC15-487B-95B6-2B82AFBC16BC}" srcOrd="0" destOrd="0" presId="urn:microsoft.com/office/officeart/2005/8/layout/vList2"/>
    <dgm:cxn modelId="{C8E6A5C3-F276-4F09-9117-7F1B4502378A}" type="presParOf" srcId="{9124CDAE-C2DC-4D06-AF5E-22F9EFEC2C52}" destId="{87D2BDF7-4C2D-468F-84CE-D39FE5E6CC10}" srcOrd="1" destOrd="0" presId="urn:microsoft.com/office/officeart/2005/8/layout/vList2"/>
    <dgm:cxn modelId="{48114A94-4ACE-43F3-8923-766C5738F771}" type="presParOf" srcId="{9124CDAE-C2DC-4D06-AF5E-22F9EFEC2C52}" destId="{D0EF66A4-8CF0-4DD5-9E57-55A4BC549CDE}" srcOrd="2" destOrd="0" presId="urn:microsoft.com/office/officeart/2005/8/layout/vList2"/>
    <dgm:cxn modelId="{86E4E016-C69C-4818-887B-F04A74785A59}" type="presParOf" srcId="{9124CDAE-C2DC-4D06-AF5E-22F9EFEC2C52}" destId="{A9E45A58-D124-4570-AAE6-50FE666E4277}" srcOrd="3" destOrd="0" presId="urn:microsoft.com/office/officeart/2005/8/layout/vList2"/>
    <dgm:cxn modelId="{99DE1902-FEAB-434D-B6BC-FE5A84606095}" type="presParOf" srcId="{9124CDAE-C2DC-4D06-AF5E-22F9EFEC2C52}" destId="{1A612BAB-3582-485B-B400-D4F84272356F}" srcOrd="4" destOrd="0" presId="urn:microsoft.com/office/officeart/2005/8/layout/vList2"/>
    <dgm:cxn modelId="{2D5202FD-EED5-42DD-8FF1-EA69FC78322C}" type="presParOf" srcId="{9124CDAE-C2DC-4D06-AF5E-22F9EFEC2C52}" destId="{563E2F35-ED28-4CAA-8396-732CE09F5411}" srcOrd="5" destOrd="0" presId="urn:microsoft.com/office/officeart/2005/8/layout/vList2"/>
    <dgm:cxn modelId="{FA61C63C-6B6D-4890-9D98-00591E865F5C}" type="presParOf" srcId="{9124CDAE-C2DC-4D06-AF5E-22F9EFEC2C52}" destId="{AF213F7F-BAA3-44AE-8307-6E050A5BE257}" srcOrd="6" destOrd="0" presId="urn:microsoft.com/office/officeart/2005/8/layout/vList2"/>
    <dgm:cxn modelId="{89FB9779-15CD-46D8-A61A-73E3A3F53802}" type="presParOf" srcId="{9124CDAE-C2DC-4D06-AF5E-22F9EFEC2C52}" destId="{810DCF47-9D04-4ACB-A3C1-6E5EF1E0AC8F}" srcOrd="7" destOrd="0" presId="urn:microsoft.com/office/officeart/2005/8/layout/vList2"/>
    <dgm:cxn modelId="{90F14845-B262-437C-A0BF-FBA0F6CE6F53}" type="presParOf" srcId="{9124CDAE-C2DC-4D06-AF5E-22F9EFEC2C52}" destId="{039FF3FB-7609-4574-A3E6-F005B7CCC4F7}" srcOrd="8" destOrd="0" presId="urn:microsoft.com/office/officeart/2005/8/layout/vList2"/>
    <dgm:cxn modelId="{CE474F62-E3F0-41EA-879C-CA9F345369A8}" type="presParOf" srcId="{9124CDAE-C2DC-4D06-AF5E-22F9EFEC2C52}" destId="{82402B63-4989-416F-B873-8E61541AABEB}"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EE63E2-60B9-4E34-A6E2-6A54172D83EE}"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1602EEE0-0009-41E5-B053-B8E26CC85FD3}">
      <dgm:prSet/>
      <dgm:spPr/>
      <dgm:t>
        <a:bodyPr/>
        <a:lstStyle/>
        <a:p>
          <a:r>
            <a:rPr lang="en-US"/>
            <a:t>1:30pm – 2:45pm</a:t>
          </a:r>
        </a:p>
      </dgm:t>
    </dgm:pt>
    <dgm:pt modelId="{C0847393-7861-4DD6-A16A-53E19631F9CB}" type="parTrans" cxnId="{036AD8E2-9663-40BE-A09B-3F3B11C4DF9F}">
      <dgm:prSet/>
      <dgm:spPr/>
      <dgm:t>
        <a:bodyPr/>
        <a:lstStyle/>
        <a:p>
          <a:endParaRPr lang="en-US"/>
        </a:p>
      </dgm:t>
    </dgm:pt>
    <dgm:pt modelId="{E94FCE17-AE37-47EA-B9A5-28759852058D}" type="sibTrans" cxnId="{036AD8E2-9663-40BE-A09B-3F3B11C4DF9F}">
      <dgm:prSet/>
      <dgm:spPr/>
      <dgm:t>
        <a:bodyPr/>
        <a:lstStyle/>
        <a:p>
          <a:endParaRPr lang="en-US"/>
        </a:p>
      </dgm:t>
    </dgm:pt>
    <dgm:pt modelId="{4038A224-4C90-413A-88EB-7F8960F0109B}">
      <dgm:prSet/>
      <dgm:spPr/>
      <dgm:t>
        <a:bodyPr/>
        <a:lstStyle/>
        <a:p>
          <a:r>
            <a:rPr lang="en-US"/>
            <a:t>Modules 5 and 6</a:t>
          </a:r>
        </a:p>
      </dgm:t>
    </dgm:pt>
    <dgm:pt modelId="{DAFB30BD-8D33-406A-987A-B861958119D4}" type="parTrans" cxnId="{57091B83-6935-46A2-801E-152673DCD2EA}">
      <dgm:prSet/>
      <dgm:spPr/>
      <dgm:t>
        <a:bodyPr/>
        <a:lstStyle/>
        <a:p>
          <a:endParaRPr lang="en-US"/>
        </a:p>
      </dgm:t>
    </dgm:pt>
    <dgm:pt modelId="{AEB94CD3-B9C6-4369-8A23-0FC3E0B3056F}" type="sibTrans" cxnId="{57091B83-6935-46A2-801E-152673DCD2EA}">
      <dgm:prSet/>
      <dgm:spPr/>
      <dgm:t>
        <a:bodyPr/>
        <a:lstStyle/>
        <a:p>
          <a:endParaRPr lang="en-US"/>
        </a:p>
      </dgm:t>
    </dgm:pt>
    <dgm:pt modelId="{362900F6-B7E8-4598-9294-E450425AF902}">
      <dgm:prSet/>
      <dgm:spPr/>
      <dgm:t>
        <a:bodyPr/>
        <a:lstStyle/>
        <a:p>
          <a:r>
            <a:rPr lang="en-US"/>
            <a:t>2:45pm – 3:00pm</a:t>
          </a:r>
        </a:p>
      </dgm:t>
    </dgm:pt>
    <dgm:pt modelId="{5EE57D1A-8151-4C05-936A-248CEEBD674D}" type="parTrans" cxnId="{5A1ABB1C-CED1-4D2A-955A-0F18B2E77710}">
      <dgm:prSet/>
      <dgm:spPr/>
      <dgm:t>
        <a:bodyPr/>
        <a:lstStyle/>
        <a:p>
          <a:endParaRPr lang="en-US"/>
        </a:p>
      </dgm:t>
    </dgm:pt>
    <dgm:pt modelId="{B3239637-9105-47E6-B8A5-FDDE51D4F46A}" type="sibTrans" cxnId="{5A1ABB1C-CED1-4D2A-955A-0F18B2E77710}">
      <dgm:prSet/>
      <dgm:spPr/>
      <dgm:t>
        <a:bodyPr/>
        <a:lstStyle/>
        <a:p>
          <a:endParaRPr lang="en-US"/>
        </a:p>
      </dgm:t>
    </dgm:pt>
    <dgm:pt modelId="{BCCFA69C-D60B-424C-9038-FF72B92E3598}">
      <dgm:prSet/>
      <dgm:spPr/>
      <dgm:t>
        <a:bodyPr/>
        <a:lstStyle/>
        <a:p>
          <a:r>
            <a:rPr lang="en-US"/>
            <a:t>Break</a:t>
          </a:r>
        </a:p>
      </dgm:t>
    </dgm:pt>
    <dgm:pt modelId="{028D4589-CDB5-4DCC-BAFD-629FDE797921}" type="parTrans" cxnId="{232AB99C-5F1E-4486-85FA-0D3D36B29937}">
      <dgm:prSet/>
      <dgm:spPr/>
      <dgm:t>
        <a:bodyPr/>
        <a:lstStyle/>
        <a:p>
          <a:endParaRPr lang="en-US"/>
        </a:p>
      </dgm:t>
    </dgm:pt>
    <dgm:pt modelId="{3F30374F-5E1F-4785-A6C9-5FEA9572200F}" type="sibTrans" cxnId="{232AB99C-5F1E-4486-85FA-0D3D36B29937}">
      <dgm:prSet/>
      <dgm:spPr/>
      <dgm:t>
        <a:bodyPr/>
        <a:lstStyle/>
        <a:p>
          <a:endParaRPr lang="en-US"/>
        </a:p>
      </dgm:t>
    </dgm:pt>
    <dgm:pt modelId="{4351D3D8-5BC9-453C-B848-8172C8DB8E75}">
      <dgm:prSet/>
      <dgm:spPr/>
      <dgm:t>
        <a:bodyPr/>
        <a:lstStyle/>
        <a:p>
          <a:r>
            <a:rPr lang="en-US"/>
            <a:t>3:00pm – 3:30pm</a:t>
          </a:r>
        </a:p>
      </dgm:t>
    </dgm:pt>
    <dgm:pt modelId="{CA81C8FA-CA9B-4F58-8BA3-E39842A324B3}" type="parTrans" cxnId="{8673A5A3-38A0-42F2-A51B-D0562FFF6225}">
      <dgm:prSet/>
      <dgm:spPr/>
      <dgm:t>
        <a:bodyPr/>
        <a:lstStyle/>
        <a:p>
          <a:endParaRPr lang="en-US"/>
        </a:p>
      </dgm:t>
    </dgm:pt>
    <dgm:pt modelId="{6C48D7D5-0BAA-4D47-9F2F-BE074E59A149}" type="sibTrans" cxnId="{8673A5A3-38A0-42F2-A51B-D0562FFF6225}">
      <dgm:prSet/>
      <dgm:spPr/>
      <dgm:t>
        <a:bodyPr/>
        <a:lstStyle/>
        <a:p>
          <a:endParaRPr lang="en-US"/>
        </a:p>
      </dgm:t>
    </dgm:pt>
    <dgm:pt modelId="{F6794291-AB75-4F21-8CDA-3184750EA048}">
      <dgm:prSet/>
      <dgm:spPr/>
      <dgm:t>
        <a:bodyPr/>
        <a:lstStyle/>
        <a:p>
          <a:r>
            <a:rPr lang="en-US"/>
            <a:t>Module 6 Part 2</a:t>
          </a:r>
        </a:p>
      </dgm:t>
    </dgm:pt>
    <dgm:pt modelId="{754AF579-3AB6-4D58-82A4-2460704CC15A}" type="parTrans" cxnId="{4D8DD5E3-1068-4930-9931-0AECF5CDF623}">
      <dgm:prSet/>
      <dgm:spPr/>
      <dgm:t>
        <a:bodyPr/>
        <a:lstStyle/>
        <a:p>
          <a:endParaRPr lang="en-US"/>
        </a:p>
      </dgm:t>
    </dgm:pt>
    <dgm:pt modelId="{39B33DB3-EB61-4FFC-8F6F-E26F3D008132}" type="sibTrans" cxnId="{4D8DD5E3-1068-4930-9931-0AECF5CDF623}">
      <dgm:prSet/>
      <dgm:spPr/>
      <dgm:t>
        <a:bodyPr/>
        <a:lstStyle/>
        <a:p>
          <a:endParaRPr lang="en-US"/>
        </a:p>
      </dgm:t>
    </dgm:pt>
    <dgm:pt modelId="{0C5C9642-8E73-4204-A186-3EE6E26FFD83}">
      <dgm:prSet/>
      <dgm:spPr/>
      <dgm:t>
        <a:bodyPr/>
        <a:lstStyle/>
        <a:p>
          <a:r>
            <a:rPr lang="en-US"/>
            <a:t>3:30pm – 4:45pm</a:t>
          </a:r>
        </a:p>
      </dgm:t>
    </dgm:pt>
    <dgm:pt modelId="{DE355A37-21DE-4C02-A202-D4CE5A5A036F}" type="parTrans" cxnId="{A8859BF7-9F87-40F9-B843-C6DF75DE6F5F}">
      <dgm:prSet/>
      <dgm:spPr/>
      <dgm:t>
        <a:bodyPr/>
        <a:lstStyle/>
        <a:p>
          <a:endParaRPr lang="en-US"/>
        </a:p>
      </dgm:t>
    </dgm:pt>
    <dgm:pt modelId="{99D6D41F-E624-4749-8FF7-4071EAF6222A}" type="sibTrans" cxnId="{A8859BF7-9F87-40F9-B843-C6DF75DE6F5F}">
      <dgm:prSet/>
      <dgm:spPr/>
      <dgm:t>
        <a:bodyPr/>
        <a:lstStyle/>
        <a:p>
          <a:endParaRPr lang="en-US"/>
        </a:p>
      </dgm:t>
    </dgm:pt>
    <dgm:pt modelId="{5C51253E-B8A1-47A4-9A84-7BD92D8144A7}">
      <dgm:prSet/>
      <dgm:spPr/>
      <dgm:t>
        <a:bodyPr/>
        <a:lstStyle/>
        <a:p>
          <a:r>
            <a:rPr lang="en-US"/>
            <a:t>Modules 7 and 8</a:t>
          </a:r>
        </a:p>
      </dgm:t>
    </dgm:pt>
    <dgm:pt modelId="{0437BB67-4D64-44A3-88AF-E300C2575846}" type="parTrans" cxnId="{E391A8EE-0DCE-4103-8790-4C209E2B9383}">
      <dgm:prSet/>
      <dgm:spPr/>
      <dgm:t>
        <a:bodyPr/>
        <a:lstStyle/>
        <a:p>
          <a:endParaRPr lang="en-US"/>
        </a:p>
      </dgm:t>
    </dgm:pt>
    <dgm:pt modelId="{D5A9D859-247A-4745-BF2B-1D7BB8722DCA}" type="sibTrans" cxnId="{E391A8EE-0DCE-4103-8790-4C209E2B9383}">
      <dgm:prSet/>
      <dgm:spPr/>
      <dgm:t>
        <a:bodyPr/>
        <a:lstStyle/>
        <a:p>
          <a:endParaRPr lang="en-US"/>
        </a:p>
      </dgm:t>
    </dgm:pt>
    <dgm:pt modelId="{6325509C-8930-4690-8F8F-59EA933B4B1C}">
      <dgm:prSet/>
      <dgm:spPr/>
      <dgm:t>
        <a:bodyPr/>
        <a:lstStyle/>
        <a:p>
          <a:r>
            <a:rPr lang="en-US"/>
            <a:t>4:45pm – 5pm</a:t>
          </a:r>
        </a:p>
      </dgm:t>
    </dgm:pt>
    <dgm:pt modelId="{3A60CD1C-08DC-4642-BDEE-D9DFA32226CD}" type="parTrans" cxnId="{95187948-882F-4502-A305-07C736745E45}">
      <dgm:prSet/>
      <dgm:spPr/>
      <dgm:t>
        <a:bodyPr/>
        <a:lstStyle/>
        <a:p>
          <a:endParaRPr lang="en-US"/>
        </a:p>
      </dgm:t>
    </dgm:pt>
    <dgm:pt modelId="{9F7A4CD9-7989-4EE8-94C7-23310FFD27C8}" type="sibTrans" cxnId="{95187948-882F-4502-A305-07C736745E45}">
      <dgm:prSet/>
      <dgm:spPr/>
      <dgm:t>
        <a:bodyPr/>
        <a:lstStyle/>
        <a:p>
          <a:endParaRPr lang="en-US"/>
        </a:p>
      </dgm:t>
    </dgm:pt>
    <dgm:pt modelId="{810660CD-34F2-464D-BD4C-AD3F16CB6868}">
      <dgm:prSet/>
      <dgm:spPr/>
      <dgm:t>
        <a:bodyPr/>
        <a:lstStyle/>
        <a:p>
          <a:r>
            <a:rPr lang="en-US"/>
            <a:t>Wrap up, Resources, Q&amp;A</a:t>
          </a:r>
        </a:p>
      </dgm:t>
    </dgm:pt>
    <dgm:pt modelId="{1E3CF6A3-4D47-428E-85D6-5713E8C59FA1}" type="parTrans" cxnId="{7C990424-B62C-4F0E-9430-53FBC3555F45}">
      <dgm:prSet/>
      <dgm:spPr/>
      <dgm:t>
        <a:bodyPr/>
        <a:lstStyle/>
        <a:p>
          <a:endParaRPr lang="en-US"/>
        </a:p>
      </dgm:t>
    </dgm:pt>
    <dgm:pt modelId="{79F2BDBD-F650-40E9-89A0-B7185DE13C91}" type="sibTrans" cxnId="{7C990424-B62C-4F0E-9430-53FBC3555F45}">
      <dgm:prSet/>
      <dgm:spPr/>
      <dgm:t>
        <a:bodyPr/>
        <a:lstStyle/>
        <a:p>
          <a:endParaRPr lang="en-US"/>
        </a:p>
      </dgm:t>
    </dgm:pt>
    <dgm:pt modelId="{5F44E108-AE5C-4D63-B1F2-6B01D3AC9777}" type="pres">
      <dgm:prSet presAssocID="{A1EE63E2-60B9-4E34-A6E2-6A54172D83EE}" presName="linear" presStyleCnt="0">
        <dgm:presLayoutVars>
          <dgm:animLvl val="lvl"/>
          <dgm:resizeHandles val="exact"/>
        </dgm:presLayoutVars>
      </dgm:prSet>
      <dgm:spPr/>
    </dgm:pt>
    <dgm:pt modelId="{B5101D4D-D125-4F97-9016-0596EDD2BFD3}" type="pres">
      <dgm:prSet presAssocID="{1602EEE0-0009-41E5-B053-B8E26CC85FD3}" presName="parentText" presStyleLbl="node1" presStyleIdx="0" presStyleCnt="5">
        <dgm:presLayoutVars>
          <dgm:chMax val="0"/>
          <dgm:bulletEnabled val="1"/>
        </dgm:presLayoutVars>
      </dgm:prSet>
      <dgm:spPr/>
    </dgm:pt>
    <dgm:pt modelId="{DDBFA7B9-5419-48FD-A1D2-E8D84240970E}" type="pres">
      <dgm:prSet presAssocID="{1602EEE0-0009-41E5-B053-B8E26CC85FD3}" presName="childText" presStyleLbl="revTx" presStyleIdx="0" presStyleCnt="5">
        <dgm:presLayoutVars>
          <dgm:bulletEnabled val="1"/>
        </dgm:presLayoutVars>
      </dgm:prSet>
      <dgm:spPr/>
    </dgm:pt>
    <dgm:pt modelId="{56E39DEA-AB9D-4B87-AA25-02DCA27C6BFD}" type="pres">
      <dgm:prSet presAssocID="{362900F6-B7E8-4598-9294-E450425AF902}" presName="parentText" presStyleLbl="node1" presStyleIdx="1" presStyleCnt="5">
        <dgm:presLayoutVars>
          <dgm:chMax val="0"/>
          <dgm:bulletEnabled val="1"/>
        </dgm:presLayoutVars>
      </dgm:prSet>
      <dgm:spPr/>
    </dgm:pt>
    <dgm:pt modelId="{0869A41C-522B-4F2C-9662-5354AEB9D1D7}" type="pres">
      <dgm:prSet presAssocID="{362900F6-B7E8-4598-9294-E450425AF902}" presName="childText" presStyleLbl="revTx" presStyleIdx="1" presStyleCnt="5">
        <dgm:presLayoutVars>
          <dgm:bulletEnabled val="1"/>
        </dgm:presLayoutVars>
      </dgm:prSet>
      <dgm:spPr/>
    </dgm:pt>
    <dgm:pt modelId="{681C7C39-4409-4A4E-9ABC-F078BD676DC9}" type="pres">
      <dgm:prSet presAssocID="{4351D3D8-5BC9-453C-B848-8172C8DB8E75}" presName="parentText" presStyleLbl="node1" presStyleIdx="2" presStyleCnt="5">
        <dgm:presLayoutVars>
          <dgm:chMax val="0"/>
          <dgm:bulletEnabled val="1"/>
        </dgm:presLayoutVars>
      </dgm:prSet>
      <dgm:spPr/>
    </dgm:pt>
    <dgm:pt modelId="{F7C09625-57DD-486C-B8FA-0CA6EEF0A2C5}" type="pres">
      <dgm:prSet presAssocID="{4351D3D8-5BC9-453C-B848-8172C8DB8E75}" presName="childText" presStyleLbl="revTx" presStyleIdx="2" presStyleCnt="5">
        <dgm:presLayoutVars>
          <dgm:bulletEnabled val="1"/>
        </dgm:presLayoutVars>
      </dgm:prSet>
      <dgm:spPr/>
    </dgm:pt>
    <dgm:pt modelId="{3351A5D2-8FB3-4BD2-A41B-7ED0016B7218}" type="pres">
      <dgm:prSet presAssocID="{0C5C9642-8E73-4204-A186-3EE6E26FFD83}" presName="parentText" presStyleLbl="node1" presStyleIdx="3" presStyleCnt="5">
        <dgm:presLayoutVars>
          <dgm:chMax val="0"/>
          <dgm:bulletEnabled val="1"/>
        </dgm:presLayoutVars>
      </dgm:prSet>
      <dgm:spPr/>
    </dgm:pt>
    <dgm:pt modelId="{1AA6916E-2A6A-4D1E-BAFE-9BA5A7D1C508}" type="pres">
      <dgm:prSet presAssocID="{0C5C9642-8E73-4204-A186-3EE6E26FFD83}" presName="childText" presStyleLbl="revTx" presStyleIdx="3" presStyleCnt="5">
        <dgm:presLayoutVars>
          <dgm:bulletEnabled val="1"/>
        </dgm:presLayoutVars>
      </dgm:prSet>
      <dgm:spPr/>
    </dgm:pt>
    <dgm:pt modelId="{A94E5A03-C51F-4732-987C-0D9D8194345D}" type="pres">
      <dgm:prSet presAssocID="{6325509C-8930-4690-8F8F-59EA933B4B1C}" presName="parentText" presStyleLbl="node1" presStyleIdx="4" presStyleCnt="5">
        <dgm:presLayoutVars>
          <dgm:chMax val="0"/>
          <dgm:bulletEnabled val="1"/>
        </dgm:presLayoutVars>
      </dgm:prSet>
      <dgm:spPr/>
    </dgm:pt>
    <dgm:pt modelId="{C9D2F733-96AF-4D5A-9A91-775E64762B74}" type="pres">
      <dgm:prSet presAssocID="{6325509C-8930-4690-8F8F-59EA933B4B1C}" presName="childText" presStyleLbl="revTx" presStyleIdx="4" presStyleCnt="5">
        <dgm:presLayoutVars>
          <dgm:bulletEnabled val="1"/>
        </dgm:presLayoutVars>
      </dgm:prSet>
      <dgm:spPr/>
    </dgm:pt>
  </dgm:ptLst>
  <dgm:cxnLst>
    <dgm:cxn modelId="{C1077303-6BB3-4049-AFA9-9C1F572CE633}" type="presOf" srcId="{5C51253E-B8A1-47A4-9A84-7BD92D8144A7}" destId="{1AA6916E-2A6A-4D1E-BAFE-9BA5A7D1C508}" srcOrd="0" destOrd="0" presId="urn:microsoft.com/office/officeart/2005/8/layout/vList2"/>
    <dgm:cxn modelId="{5A1ABB1C-CED1-4D2A-955A-0F18B2E77710}" srcId="{A1EE63E2-60B9-4E34-A6E2-6A54172D83EE}" destId="{362900F6-B7E8-4598-9294-E450425AF902}" srcOrd="1" destOrd="0" parTransId="{5EE57D1A-8151-4C05-936A-248CEEBD674D}" sibTransId="{B3239637-9105-47E6-B8A5-FDDE51D4F46A}"/>
    <dgm:cxn modelId="{7C990424-B62C-4F0E-9430-53FBC3555F45}" srcId="{6325509C-8930-4690-8F8F-59EA933B4B1C}" destId="{810660CD-34F2-464D-BD4C-AD3F16CB6868}" srcOrd="0" destOrd="0" parTransId="{1E3CF6A3-4D47-428E-85D6-5713E8C59FA1}" sibTransId="{79F2BDBD-F650-40E9-89A0-B7185DE13C91}"/>
    <dgm:cxn modelId="{0B0D7B33-1E7C-4A2C-A8B8-DABEA64D8E42}" type="presOf" srcId="{6325509C-8930-4690-8F8F-59EA933B4B1C}" destId="{A94E5A03-C51F-4732-987C-0D9D8194345D}" srcOrd="0" destOrd="0" presId="urn:microsoft.com/office/officeart/2005/8/layout/vList2"/>
    <dgm:cxn modelId="{CD33FE66-1EA2-41F0-8269-9B1BBA651B60}" type="presOf" srcId="{362900F6-B7E8-4598-9294-E450425AF902}" destId="{56E39DEA-AB9D-4B87-AA25-02DCA27C6BFD}" srcOrd="0" destOrd="0" presId="urn:microsoft.com/office/officeart/2005/8/layout/vList2"/>
    <dgm:cxn modelId="{95187948-882F-4502-A305-07C736745E45}" srcId="{A1EE63E2-60B9-4E34-A6E2-6A54172D83EE}" destId="{6325509C-8930-4690-8F8F-59EA933B4B1C}" srcOrd="4" destOrd="0" parTransId="{3A60CD1C-08DC-4642-BDEE-D9DFA32226CD}" sibTransId="{9F7A4CD9-7989-4EE8-94C7-23310FFD27C8}"/>
    <dgm:cxn modelId="{EBC9B86C-0C6B-4A40-9154-796285D28B7B}" type="presOf" srcId="{4351D3D8-5BC9-453C-B848-8172C8DB8E75}" destId="{681C7C39-4409-4A4E-9ABC-F078BD676DC9}" srcOrd="0" destOrd="0" presId="urn:microsoft.com/office/officeart/2005/8/layout/vList2"/>
    <dgm:cxn modelId="{57206751-66BF-4B95-8664-CED5D06ACFFC}" type="presOf" srcId="{BCCFA69C-D60B-424C-9038-FF72B92E3598}" destId="{0869A41C-522B-4F2C-9662-5354AEB9D1D7}" srcOrd="0" destOrd="0" presId="urn:microsoft.com/office/officeart/2005/8/layout/vList2"/>
    <dgm:cxn modelId="{70C6B673-74EC-4C09-8E04-3735C7B56AA2}" type="presOf" srcId="{4038A224-4C90-413A-88EB-7F8960F0109B}" destId="{DDBFA7B9-5419-48FD-A1D2-E8D84240970E}" srcOrd="0" destOrd="0" presId="urn:microsoft.com/office/officeart/2005/8/layout/vList2"/>
    <dgm:cxn modelId="{16261054-389D-4C60-B992-31862BBF500A}" type="presOf" srcId="{1602EEE0-0009-41E5-B053-B8E26CC85FD3}" destId="{B5101D4D-D125-4F97-9016-0596EDD2BFD3}" srcOrd="0" destOrd="0" presId="urn:microsoft.com/office/officeart/2005/8/layout/vList2"/>
    <dgm:cxn modelId="{B1F43C7D-D799-4632-9E07-FB8A025F8D4C}" type="presOf" srcId="{810660CD-34F2-464D-BD4C-AD3F16CB6868}" destId="{C9D2F733-96AF-4D5A-9A91-775E64762B74}" srcOrd="0" destOrd="0" presId="urn:microsoft.com/office/officeart/2005/8/layout/vList2"/>
    <dgm:cxn modelId="{57091B83-6935-46A2-801E-152673DCD2EA}" srcId="{1602EEE0-0009-41E5-B053-B8E26CC85FD3}" destId="{4038A224-4C90-413A-88EB-7F8960F0109B}" srcOrd="0" destOrd="0" parTransId="{DAFB30BD-8D33-406A-987A-B861958119D4}" sibTransId="{AEB94CD3-B9C6-4369-8A23-0FC3E0B3056F}"/>
    <dgm:cxn modelId="{232AB99C-5F1E-4486-85FA-0D3D36B29937}" srcId="{362900F6-B7E8-4598-9294-E450425AF902}" destId="{BCCFA69C-D60B-424C-9038-FF72B92E3598}" srcOrd="0" destOrd="0" parTransId="{028D4589-CDB5-4DCC-BAFD-629FDE797921}" sibTransId="{3F30374F-5E1F-4785-A6C9-5FEA9572200F}"/>
    <dgm:cxn modelId="{8673A5A3-38A0-42F2-A51B-D0562FFF6225}" srcId="{A1EE63E2-60B9-4E34-A6E2-6A54172D83EE}" destId="{4351D3D8-5BC9-453C-B848-8172C8DB8E75}" srcOrd="2" destOrd="0" parTransId="{CA81C8FA-CA9B-4F58-8BA3-E39842A324B3}" sibTransId="{6C48D7D5-0BAA-4D47-9F2F-BE074E59A149}"/>
    <dgm:cxn modelId="{AB34A0D7-9069-498A-BBA1-62453B3B8A64}" type="presOf" srcId="{F6794291-AB75-4F21-8CDA-3184750EA048}" destId="{F7C09625-57DD-486C-B8FA-0CA6EEF0A2C5}" srcOrd="0" destOrd="0" presId="urn:microsoft.com/office/officeart/2005/8/layout/vList2"/>
    <dgm:cxn modelId="{036AD8E2-9663-40BE-A09B-3F3B11C4DF9F}" srcId="{A1EE63E2-60B9-4E34-A6E2-6A54172D83EE}" destId="{1602EEE0-0009-41E5-B053-B8E26CC85FD3}" srcOrd="0" destOrd="0" parTransId="{C0847393-7861-4DD6-A16A-53E19631F9CB}" sibTransId="{E94FCE17-AE37-47EA-B9A5-28759852058D}"/>
    <dgm:cxn modelId="{4D8DD5E3-1068-4930-9931-0AECF5CDF623}" srcId="{4351D3D8-5BC9-453C-B848-8172C8DB8E75}" destId="{F6794291-AB75-4F21-8CDA-3184750EA048}" srcOrd="0" destOrd="0" parTransId="{754AF579-3AB6-4D58-82A4-2460704CC15A}" sibTransId="{39B33DB3-EB61-4FFC-8F6F-E26F3D008132}"/>
    <dgm:cxn modelId="{5AFF7CEA-CB88-41C9-AF25-A1B68672CE8D}" type="presOf" srcId="{0C5C9642-8E73-4204-A186-3EE6E26FFD83}" destId="{3351A5D2-8FB3-4BD2-A41B-7ED0016B7218}" srcOrd="0" destOrd="0" presId="urn:microsoft.com/office/officeart/2005/8/layout/vList2"/>
    <dgm:cxn modelId="{E391A8EE-0DCE-4103-8790-4C209E2B9383}" srcId="{0C5C9642-8E73-4204-A186-3EE6E26FFD83}" destId="{5C51253E-B8A1-47A4-9A84-7BD92D8144A7}" srcOrd="0" destOrd="0" parTransId="{0437BB67-4D64-44A3-88AF-E300C2575846}" sibTransId="{D5A9D859-247A-4745-BF2B-1D7BB8722DCA}"/>
    <dgm:cxn modelId="{A8859BF7-9F87-40F9-B843-C6DF75DE6F5F}" srcId="{A1EE63E2-60B9-4E34-A6E2-6A54172D83EE}" destId="{0C5C9642-8E73-4204-A186-3EE6E26FFD83}" srcOrd="3" destOrd="0" parTransId="{DE355A37-21DE-4C02-A202-D4CE5A5A036F}" sibTransId="{99D6D41F-E624-4749-8FF7-4071EAF6222A}"/>
    <dgm:cxn modelId="{9D30A2F7-A391-4308-90EF-E887A612867C}" type="presOf" srcId="{A1EE63E2-60B9-4E34-A6E2-6A54172D83EE}" destId="{5F44E108-AE5C-4D63-B1F2-6B01D3AC9777}" srcOrd="0" destOrd="0" presId="urn:microsoft.com/office/officeart/2005/8/layout/vList2"/>
    <dgm:cxn modelId="{2ED645D7-F897-4822-8639-7949987591B3}" type="presParOf" srcId="{5F44E108-AE5C-4D63-B1F2-6B01D3AC9777}" destId="{B5101D4D-D125-4F97-9016-0596EDD2BFD3}" srcOrd="0" destOrd="0" presId="urn:microsoft.com/office/officeart/2005/8/layout/vList2"/>
    <dgm:cxn modelId="{A9884D4A-8C74-4386-B173-4F64495A36DF}" type="presParOf" srcId="{5F44E108-AE5C-4D63-B1F2-6B01D3AC9777}" destId="{DDBFA7B9-5419-48FD-A1D2-E8D84240970E}" srcOrd="1" destOrd="0" presId="urn:microsoft.com/office/officeart/2005/8/layout/vList2"/>
    <dgm:cxn modelId="{AD41A76B-3255-410B-997D-D3B0CBB5A406}" type="presParOf" srcId="{5F44E108-AE5C-4D63-B1F2-6B01D3AC9777}" destId="{56E39DEA-AB9D-4B87-AA25-02DCA27C6BFD}" srcOrd="2" destOrd="0" presId="urn:microsoft.com/office/officeart/2005/8/layout/vList2"/>
    <dgm:cxn modelId="{A643D668-AE1B-49EC-B791-C25FC2979552}" type="presParOf" srcId="{5F44E108-AE5C-4D63-B1F2-6B01D3AC9777}" destId="{0869A41C-522B-4F2C-9662-5354AEB9D1D7}" srcOrd="3" destOrd="0" presId="urn:microsoft.com/office/officeart/2005/8/layout/vList2"/>
    <dgm:cxn modelId="{46BCE04D-1BC6-4EE0-91D3-3C2E9641644E}" type="presParOf" srcId="{5F44E108-AE5C-4D63-B1F2-6B01D3AC9777}" destId="{681C7C39-4409-4A4E-9ABC-F078BD676DC9}" srcOrd="4" destOrd="0" presId="urn:microsoft.com/office/officeart/2005/8/layout/vList2"/>
    <dgm:cxn modelId="{01B23EC5-C143-4AA3-82B9-B18AAD177CD9}" type="presParOf" srcId="{5F44E108-AE5C-4D63-B1F2-6B01D3AC9777}" destId="{F7C09625-57DD-486C-B8FA-0CA6EEF0A2C5}" srcOrd="5" destOrd="0" presId="urn:microsoft.com/office/officeart/2005/8/layout/vList2"/>
    <dgm:cxn modelId="{99D9EB72-8673-4B9C-B032-5C18B4D951F9}" type="presParOf" srcId="{5F44E108-AE5C-4D63-B1F2-6B01D3AC9777}" destId="{3351A5D2-8FB3-4BD2-A41B-7ED0016B7218}" srcOrd="6" destOrd="0" presId="urn:microsoft.com/office/officeart/2005/8/layout/vList2"/>
    <dgm:cxn modelId="{F53F9A02-8979-417D-BA03-ECDD9591BF22}" type="presParOf" srcId="{5F44E108-AE5C-4D63-B1F2-6B01D3AC9777}" destId="{1AA6916E-2A6A-4D1E-BAFE-9BA5A7D1C508}" srcOrd="7" destOrd="0" presId="urn:microsoft.com/office/officeart/2005/8/layout/vList2"/>
    <dgm:cxn modelId="{27F2FFBC-BE9C-4586-8FE1-39B579F915A1}" type="presParOf" srcId="{5F44E108-AE5C-4D63-B1F2-6B01D3AC9777}" destId="{A94E5A03-C51F-4732-987C-0D9D8194345D}" srcOrd="8" destOrd="0" presId="urn:microsoft.com/office/officeart/2005/8/layout/vList2"/>
    <dgm:cxn modelId="{CCABFBBD-464B-4416-A64C-A054AD798DE7}" type="presParOf" srcId="{5F44E108-AE5C-4D63-B1F2-6B01D3AC9777}" destId="{C9D2F733-96AF-4D5A-9A91-775E64762B74}" srcOrd="9"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9215F-83F8-47FA-9D42-6A177E959B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6EC0D1-2168-4C36-B1F2-21213439C9FA}">
      <dgm:prSet phldrT="[Text]"/>
      <dgm:spPr/>
      <dgm:t>
        <a:bodyPr/>
        <a:lstStyle/>
        <a:p>
          <a:pPr>
            <a:lnSpc>
              <a:spcPct val="100000"/>
            </a:lnSpc>
          </a:pPr>
          <a:r>
            <a:rPr lang="en-US"/>
            <a:t>Microsoft Copilot in Azure + Azure SQL skills</a:t>
          </a:r>
        </a:p>
      </dgm:t>
    </dgm:pt>
    <dgm:pt modelId="{657F5192-D1A3-4926-BD70-9D9513535DCE}" type="parTrans" cxnId="{9315CBA3-AB7D-446C-A852-757603C1DFA0}">
      <dgm:prSet/>
      <dgm:spPr/>
      <dgm:t>
        <a:bodyPr/>
        <a:lstStyle/>
        <a:p>
          <a:endParaRPr lang="en-US"/>
        </a:p>
      </dgm:t>
    </dgm:pt>
    <dgm:pt modelId="{8EDC89CE-DBE4-4F4D-B502-92DEC83945BB}" type="sibTrans" cxnId="{9315CBA3-AB7D-446C-A852-757603C1DFA0}">
      <dgm:prSet/>
      <dgm:spPr/>
      <dgm:t>
        <a:bodyPr/>
        <a:lstStyle/>
        <a:p>
          <a:endParaRPr lang="en-US"/>
        </a:p>
      </dgm:t>
    </dgm:pt>
    <dgm:pt modelId="{CD6AAE06-5DAE-4EC1-B623-BC5BBDAE274F}">
      <dgm:prSet phldrT="[Text]" custT="1"/>
      <dgm:spPr/>
      <dgm:t>
        <a:bodyPr/>
        <a:lstStyle/>
        <a:p>
          <a:pPr>
            <a:lnSpc>
              <a:spcPct val="100000"/>
            </a:lnSpc>
          </a:pPr>
          <a:r>
            <a:rPr lang="en-US" sz="1800"/>
            <a:t>Assists with several Azure SQL capabilities including database insights, best practices, database management, and troubleshooting common issues.</a:t>
          </a:r>
        </a:p>
      </dgm:t>
    </dgm:pt>
    <dgm:pt modelId="{694E92C0-23C1-4DFF-A15E-BC61CD881E51}" type="parTrans" cxnId="{35A90C0E-03E5-4BE9-A7EB-051A62604AA7}">
      <dgm:prSet/>
      <dgm:spPr/>
      <dgm:t>
        <a:bodyPr/>
        <a:lstStyle/>
        <a:p>
          <a:endParaRPr lang="en-US"/>
        </a:p>
      </dgm:t>
    </dgm:pt>
    <dgm:pt modelId="{92C9DB0F-2E33-4311-98E4-B29DF1B168BE}" type="sibTrans" cxnId="{35A90C0E-03E5-4BE9-A7EB-051A62604AA7}">
      <dgm:prSet/>
      <dgm:spPr/>
      <dgm:t>
        <a:bodyPr/>
        <a:lstStyle/>
        <a:p>
          <a:endParaRPr lang="en-US"/>
        </a:p>
      </dgm:t>
    </dgm:pt>
    <dgm:pt modelId="{06439022-3139-4924-A2B0-5C18B0D92BB4}">
      <dgm:prSet phldrT="[Text]"/>
      <dgm:spPr/>
      <dgm:t>
        <a:bodyPr/>
        <a:lstStyle/>
        <a:p>
          <a:pPr>
            <a:lnSpc>
              <a:spcPct val="100000"/>
            </a:lnSpc>
          </a:pPr>
          <a:r>
            <a:rPr lang="en-US"/>
            <a:t>Natural Language to SQL in Azure SQL Query editor (preview)</a:t>
          </a:r>
        </a:p>
      </dgm:t>
    </dgm:pt>
    <dgm:pt modelId="{7A166121-965C-4F7F-8404-F4219A33171A}" type="parTrans" cxnId="{7EEFF040-2614-4681-AE84-75F42D2E3CFB}">
      <dgm:prSet/>
      <dgm:spPr/>
      <dgm:t>
        <a:bodyPr/>
        <a:lstStyle/>
        <a:p>
          <a:endParaRPr lang="en-US"/>
        </a:p>
      </dgm:t>
    </dgm:pt>
    <dgm:pt modelId="{A9AF472D-8658-4C6A-9955-61269532EC8C}" type="sibTrans" cxnId="{7EEFF040-2614-4681-AE84-75F42D2E3CFB}">
      <dgm:prSet/>
      <dgm:spPr/>
      <dgm:t>
        <a:bodyPr/>
        <a:lstStyle/>
        <a:p>
          <a:endParaRPr lang="en-US"/>
        </a:p>
      </dgm:t>
    </dgm:pt>
    <dgm:pt modelId="{1EA21F93-1B4F-4A9C-B560-C1E8139B49EF}">
      <dgm:prSet phldrT="[Text]" custT="1"/>
      <dgm:spPr/>
      <dgm:t>
        <a:bodyPr/>
        <a:lstStyle/>
        <a:p>
          <a:pPr>
            <a:lnSpc>
              <a:spcPct val="100000"/>
            </a:lnSpc>
          </a:pPr>
          <a:r>
            <a:rPr lang="en-US" sz="1800"/>
            <a:t>Input a natural language question and receive a T-SQL query suggestion.</a:t>
          </a:r>
        </a:p>
      </dgm:t>
    </dgm:pt>
    <dgm:pt modelId="{59728CFC-9B02-4656-A808-A71C8EAB60D6}" type="parTrans" cxnId="{79A8FD74-7284-4DA3-A13A-A91C20B6DFC9}">
      <dgm:prSet/>
      <dgm:spPr/>
      <dgm:t>
        <a:bodyPr/>
        <a:lstStyle/>
        <a:p>
          <a:endParaRPr lang="en-US"/>
        </a:p>
      </dgm:t>
    </dgm:pt>
    <dgm:pt modelId="{7A19E266-E28D-4AEF-9038-08882DC1564E}" type="sibTrans" cxnId="{79A8FD74-7284-4DA3-A13A-A91C20B6DFC9}">
      <dgm:prSet/>
      <dgm:spPr/>
      <dgm:t>
        <a:bodyPr/>
        <a:lstStyle/>
        <a:p>
          <a:endParaRPr lang="en-US"/>
        </a:p>
      </dgm:t>
    </dgm:pt>
    <dgm:pt modelId="{9F03C929-96D3-4230-9469-2B246ED86E31}" type="pres">
      <dgm:prSet presAssocID="{3B29215F-83F8-47FA-9D42-6A177E959BE4}" presName="root" presStyleCnt="0">
        <dgm:presLayoutVars>
          <dgm:dir/>
          <dgm:resizeHandles val="exact"/>
        </dgm:presLayoutVars>
      </dgm:prSet>
      <dgm:spPr/>
    </dgm:pt>
    <dgm:pt modelId="{FC5D7B20-2DEF-401B-B461-36D69BDBE3F2}" type="pres">
      <dgm:prSet presAssocID="{836EC0D1-2168-4C36-B1F2-21213439C9FA}" presName="compNode" presStyleCnt="0"/>
      <dgm:spPr/>
    </dgm:pt>
    <dgm:pt modelId="{017C165D-FC1F-4076-8334-CDEC8E8C1A09}" type="pres">
      <dgm:prSet presAssocID="{836EC0D1-2168-4C36-B1F2-21213439C9FA}" presName="bgRect" presStyleLbl="bgShp" presStyleIdx="0" presStyleCnt="2">
        <dgm:style>
          <a:lnRef idx="2">
            <a:schemeClr val="dk1"/>
          </a:lnRef>
          <a:fillRef idx="1">
            <a:schemeClr val="lt1"/>
          </a:fillRef>
          <a:effectRef idx="0">
            <a:schemeClr val="dk1"/>
          </a:effectRef>
          <a:fontRef idx="minor">
            <a:schemeClr val="dk1"/>
          </a:fontRef>
        </dgm:style>
      </dgm:prSet>
      <dgm:spPr/>
    </dgm:pt>
    <dgm:pt modelId="{E70E7C8F-FBBF-40D1-A899-81F2A656F45A}" type="pres">
      <dgm:prSet presAssocID="{836EC0D1-2168-4C36-B1F2-21213439C9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C82FC1-E5AF-40AE-BF42-9E2D5EE83804}" type="pres">
      <dgm:prSet presAssocID="{836EC0D1-2168-4C36-B1F2-21213439C9FA}" presName="spaceRect" presStyleCnt="0"/>
      <dgm:spPr/>
    </dgm:pt>
    <dgm:pt modelId="{35461D04-971E-4E63-9F80-605A6F2BD32D}" type="pres">
      <dgm:prSet presAssocID="{836EC0D1-2168-4C36-B1F2-21213439C9FA}" presName="parTx" presStyleLbl="revTx" presStyleIdx="0" presStyleCnt="4">
        <dgm:presLayoutVars>
          <dgm:chMax val="0"/>
          <dgm:chPref val="0"/>
        </dgm:presLayoutVars>
      </dgm:prSet>
      <dgm:spPr/>
    </dgm:pt>
    <dgm:pt modelId="{169278D4-BF8F-4517-9B19-6CE27BDCE476}" type="pres">
      <dgm:prSet presAssocID="{836EC0D1-2168-4C36-B1F2-21213439C9FA}" presName="desTx" presStyleLbl="revTx" presStyleIdx="1" presStyleCnt="4">
        <dgm:presLayoutVars/>
      </dgm:prSet>
      <dgm:spPr/>
    </dgm:pt>
    <dgm:pt modelId="{CB2AFB14-19D9-4B65-8AA7-36CA6C7D712A}" type="pres">
      <dgm:prSet presAssocID="{8EDC89CE-DBE4-4F4D-B502-92DEC83945BB}" presName="sibTrans" presStyleCnt="0"/>
      <dgm:spPr/>
    </dgm:pt>
    <dgm:pt modelId="{D0975FBA-254F-4EB3-B057-89C56A519596}" type="pres">
      <dgm:prSet presAssocID="{06439022-3139-4924-A2B0-5C18B0D92BB4}" presName="compNode" presStyleCnt="0"/>
      <dgm:spPr/>
    </dgm:pt>
    <dgm:pt modelId="{C057094C-4E36-4AA0-B487-AE78315A0002}" type="pres">
      <dgm:prSet presAssocID="{06439022-3139-4924-A2B0-5C18B0D92BB4}" presName="bgRect" presStyleLbl="bgShp" presStyleIdx="1" presStyleCnt="2">
        <dgm:style>
          <a:lnRef idx="2">
            <a:schemeClr val="dk1"/>
          </a:lnRef>
          <a:fillRef idx="1">
            <a:schemeClr val="lt1"/>
          </a:fillRef>
          <a:effectRef idx="0">
            <a:schemeClr val="dk1"/>
          </a:effectRef>
          <a:fontRef idx="minor">
            <a:schemeClr val="dk1"/>
          </a:fontRef>
        </dgm:style>
      </dgm:prSet>
      <dgm:spPr/>
    </dgm:pt>
    <dgm:pt modelId="{6C89F25A-268D-4582-AD03-EA2DD91EC183}" type="pres">
      <dgm:prSet presAssocID="{06439022-3139-4924-A2B0-5C18B0D92B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956EB3-086D-48CF-88AC-AF5F92289B1D}" type="pres">
      <dgm:prSet presAssocID="{06439022-3139-4924-A2B0-5C18B0D92BB4}" presName="spaceRect" presStyleCnt="0"/>
      <dgm:spPr/>
    </dgm:pt>
    <dgm:pt modelId="{4161B12D-0C7F-4444-A770-A1ECAB854FA6}" type="pres">
      <dgm:prSet presAssocID="{06439022-3139-4924-A2B0-5C18B0D92BB4}" presName="parTx" presStyleLbl="revTx" presStyleIdx="2" presStyleCnt="4">
        <dgm:presLayoutVars>
          <dgm:chMax val="0"/>
          <dgm:chPref val="0"/>
        </dgm:presLayoutVars>
      </dgm:prSet>
      <dgm:spPr/>
    </dgm:pt>
    <dgm:pt modelId="{C0B9A918-B947-4D3D-A18A-A21E86B65540}" type="pres">
      <dgm:prSet presAssocID="{06439022-3139-4924-A2B0-5C18B0D92BB4}" presName="desTx" presStyleLbl="revTx" presStyleIdx="3" presStyleCnt="4">
        <dgm:presLayoutVars/>
      </dgm:prSet>
      <dgm:spPr/>
    </dgm:pt>
  </dgm:ptLst>
  <dgm:cxnLst>
    <dgm:cxn modelId="{35A90C0E-03E5-4BE9-A7EB-051A62604AA7}" srcId="{836EC0D1-2168-4C36-B1F2-21213439C9FA}" destId="{CD6AAE06-5DAE-4EC1-B623-BC5BBDAE274F}" srcOrd="0" destOrd="0" parTransId="{694E92C0-23C1-4DFF-A15E-BC61CD881E51}" sibTransId="{92C9DB0F-2E33-4311-98E4-B29DF1B168BE}"/>
    <dgm:cxn modelId="{ABB6991C-827F-47B4-A54F-4B24D118D3C5}" type="presOf" srcId="{3B29215F-83F8-47FA-9D42-6A177E959BE4}" destId="{9F03C929-96D3-4230-9469-2B246ED86E31}" srcOrd="0" destOrd="0" presId="urn:microsoft.com/office/officeart/2018/2/layout/IconVerticalSolidList"/>
    <dgm:cxn modelId="{D64DA938-3A81-4495-ABCB-D213F97BD3C0}" type="presOf" srcId="{06439022-3139-4924-A2B0-5C18B0D92BB4}" destId="{4161B12D-0C7F-4444-A770-A1ECAB854FA6}" srcOrd="0" destOrd="0" presId="urn:microsoft.com/office/officeart/2018/2/layout/IconVerticalSolidList"/>
    <dgm:cxn modelId="{7EEFF040-2614-4681-AE84-75F42D2E3CFB}" srcId="{3B29215F-83F8-47FA-9D42-6A177E959BE4}" destId="{06439022-3139-4924-A2B0-5C18B0D92BB4}" srcOrd="1" destOrd="0" parTransId="{7A166121-965C-4F7F-8404-F4219A33171A}" sibTransId="{A9AF472D-8658-4C6A-9955-61269532EC8C}"/>
    <dgm:cxn modelId="{79A8FD74-7284-4DA3-A13A-A91C20B6DFC9}" srcId="{06439022-3139-4924-A2B0-5C18B0D92BB4}" destId="{1EA21F93-1B4F-4A9C-B560-C1E8139B49EF}" srcOrd="0" destOrd="0" parTransId="{59728CFC-9B02-4656-A808-A71C8EAB60D6}" sibTransId="{7A19E266-E28D-4AEF-9038-08882DC1564E}"/>
    <dgm:cxn modelId="{9315CBA3-AB7D-446C-A852-757603C1DFA0}" srcId="{3B29215F-83F8-47FA-9D42-6A177E959BE4}" destId="{836EC0D1-2168-4C36-B1F2-21213439C9FA}" srcOrd="0" destOrd="0" parTransId="{657F5192-D1A3-4926-BD70-9D9513535DCE}" sibTransId="{8EDC89CE-DBE4-4F4D-B502-92DEC83945BB}"/>
    <dgm:cxn modelId="{058F6EB3-235A-433E-97C5-04521989CC36}" type="presOf" srcId="{1EA21F93-1B4F-4A9C-B560-C1E8139B49EF}" destId="{C0B9A918-B947-4D3D-A18A-A21E86B65540}" srcOrd="0" destOrd="0" presId="urn:microsoft.com/office/officeart/2018/2/layout/IconVerticalSolidList"/>
    <dgm:cxn modelId="{2E5C83B7-BB13-408A-AC34-9729B0C73AEF}" type="presOf" srcId="{CD6AAE06-5DAE-4EC1-B623-BC5BBDAE274F}" destId="{169278D4-BF8F-4517-9B19-6CE27BDCE476}" srcOrd="0" destOrd="0" presId="urn:microsoft.com/office/officeart/2018/2/layout/IconVerticalSolidList"/>
    <dgm:cxn modelId="{BA5650BC-F154-4B91-8194-2562CCB4E55E}" type="presOf" srcId="{836EC0D1-2168-4C36-B1F2-21213439C9FA}" destId="{35461D04-971E-4E63-9F80-605A6F2BD32D}" srcOrd="0" destOrd="0" presId="urn:microsoft.com/office/officeart/2018/2/layout/IconVerticalSolidList"/>
    <dgm:cxn modelId="{7450F742-0416-40EC-A124-CACDD0142B1E}" type="presParOf" srcId="{9F03C929-96D3-4230-9469-2B246ED86E31}" destId="{FC5D7B20-2DEF-401B-B461-36D69BDBE3F2}" srcOrd="0" destOrd="0" presId="urn:microsoft.com/office/officeart/2018/2/layout/IconVerticalSolidList"/>
    <dgm:cxn modelId="{25EB7F16-3888-434B-A7C2-8A4514196765}" type="presParOf" srcId="{FC5D7B20-2DEF-401B-B461-36D69BDBE3F2}" destId="{017C165D-FC1F-4076-8334-CDEC8E8C1A09}" srcOrd="0" destOrd="0" presId="urn:microsoft.com/office/officeart/2018/2/layout/IconVerticalSolidList"/>
    <dgm:cxn modelId="{F96FD672-E142-49A1-8ECF-26F79ACBDAF4}" type="presParOf" srcId="{FC5D7B20-2DEF-401B-B461-36D69BDBE3F2}" destId="{E70E7C8F-FBBF-40D1-A899-81F2A656F45A}" srcOrd="1" destOrd="0" presId="urn:microsoft.com/office/officeart/2018/2/layout/IconVerticalSolidList"/>
    <dgm:cxn modelId="{2C39E658-FCDD-4EE5-850E-F9AC536786A2}" type="presParOf" srcId="{FC5D7B20-2DEF-401B-B461-36D69BDBE3F2}" destId="{60C82FC1-E5AF-40AE-BF42-9E2D5EE83804}" srcOrd="2" destOrd="0" presId="urn:microsoft.com/office/officeart/2018/2/layout/IconVerticalSolidList"/>
    <dgm:cxn modelId="{A6E7A371-CEE1-4251-99B0-D97FD5C307AC}" type="presParOf" srcId="{FC5D7B20-2DEF-401B-B461-36D69BDBE3F2}" destId="{35461D04-971E-4E63-9F80-605A6F2BD32D}" srcOrd="3" destOrd="0" presId="urn:microsoft.com/office/officeart/2018/2/layout/IconVerticalSolidList"/>
    <dgm:cxn modelId="{A151DF29-60FB-4639-B9FE-6485D75CC20F}" type="presParOf" srcId="{FC5D7B20-2DEF-401B-B461-36D69BDBE3F2}" destId="{169278D4-BF8F-4517-9B19-6CE27BDCE476}" srcOrd="4" destOrd="0" presId="urn:microsoft.com/office/officeart/2018/2/layout/IconVerticalSolidList"/>
    <dgm:cxn modelId="{023402CA-07E6-43B7-98B2-3906FB2F7964}" type="presParOf" srcId="{9F03C929-96D3-4230-9469-2B246ED86E31}" destId="{CB2AFB14-19D9-4B65-8AA7-36CA6C7D712A}" srcOrd="1" destOrd="0" presId="urn:microsoft.com/office/officeart/2018/2/layout/IconVerticalSolidList"/>
    <dgm:cxn modelId="{C23524B4-B5C6-4294-8A9A-CCD2391DAF86}" type="presParOf" srcId="{9F03C929-96D3-4230-9469-2B246ED86E31}" destId="{D0975FBA-254F-4EB3-B057-89C56A519596}" srcOrd="2" destOrd="0" presId="urn:microsoft.com/office/officeart/2018/2/layout/IconVerticalSolidList"/>
    <dgm:cxn modelId="{FDD8B86C-B428-44E9-B3F6-B64A4B1CAA97}" type="presParOf" srcId="{D0975FBA-254F-4EB3-B057-89C56A519596}" destId="{C057094C-4E36-4AA0-B487-AE78315A0002}" srcOrd="0" destOrd="0" presId="urn:microsoft.com/office/officeart/2018/2/layout/IconVerticalSolidList"/>
    <dgm:cxn modelId="{9176A59A-6C5E-4287-BEDE-989AA6AE9F05}" type="presParOf" srcId="{D0975FBA-254F-4EB3-B057-89C56A519596}" destId="{6C89F25A-268D-4582-AD03-EA2DD91EC183}" srcOrd="1" destOrd="0" presId="urn:microsoft.com/office/officeart/2018/2/layout/IconVerticalSolidList"/>
    <dgm:cxn modelId="{ECEC14B2-F095-4616-A890-C7DED4802C0A}" type="presParOf" srcId="{D0975FBA-254F-4EB3-B057-89C56A519596}" destId="{BA956EB3-086D-48CF-88AC-AF5F92289B1D}" srcOrd="2" destOrd="0" presId="urn:microsoft.com/office/officeart/2018/2/layout/IconVerticalSolidList"/>
    <dgm:cxn modelId="{7831832A-FD53-4F27-8DE8-ACFD1A945B75}" type="presParOf" srcId="{D0975FBA-254F-4EB3-B057-89C56A519596}" destId="{4161B12D-0C7F-4444-A770-A1ECAB854FA6}" srcOrd="3" destOrd="0" presId="urn:microsoft.com/office/officeart/2018/2/layout/IconVerticalSolidList"/>
    <dgm:cxn modelId="{027C1291-7718-4D03-9AD8-A523E5CBD9F0}" type="presParOf" srcId="{D0975FBA-254F-4EB3-B057-89C56A519596}" destId="{C0B9A918-B947-4D3D-A18A-A21E86B6554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EEFF72-E9D5-42E1-B5CA-BBC50E694597}"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2F020C76-752C-4A2C-8E34-3BB712A11E41}">
      <dgm:prSet/>
      <dgm:spPr/>
      <dgm:t>
        <a:bodyPr/>
        <a:lstStyle/>
        <a:p>
          <a:pPr>
            <a:lnSpc>
              <a:spcPct val="100000"/>
            </a:lnSpc>
          </a:pPr>
          <a:r>
            <a:rPr lang="en-US" baseline="0"/>
            <a:t>Responses are grounded in your Azure SQL Database environment. </a:t>
          </a:r>
          <a:endParaRPr lang="en-US"/>
        </a:p>
      </dgm:t>
    </dgm:pt>
    <dgm:pt modelId="{F1596A33-E70A-489F-81CA-AA370E6C1AA1}" type="parTrans" cxnId="{960BC39E-AE3E-41DB-A506-76D1FEB77BD8}">
      <dgm:prSet/>
      <dgm:spPr/>
      <dgm:t>
        <a:bodyPr/>
        <a:lstStyle/>
        <a:p>
          <a:endParaRPr lang="en-US"/>
        </a:p>
      </dgm:t>
    </dgm:pt>
    <dgm:pt modelId="{24DCAD66-F7B4-4C00-8501-FF5DA3B474F2}" type="sibTrans" cxnId="{960BC39E-AE3E-41DB-A506-76D1FEB77BD8}">
      <dgm:prSet/>
      <dgm:spPr/>
      <dgm:t>
        <a:bodyPr/>
        <a:lstStyle/>
        <a:p>
          <a:endParaRPr lang="en-US"/>
        </a:p>
      </dgm:t>
    </dgm:pt>
    <dgm:pt modelId="{F913C21E-A0F0-4B4B-8444-8DD63FB912A5}">
      <dgm:prSet/>
      <dgm:spPr/>
      <dgm:t>
        <a:bodyPr/>
        <a:lstStyle/>
        <a:p>
          <a:pPr>
            <a:lnSpc>
              <a:spcPct val="100000"/>
            </a:lnSpc>
          </a:pPr>
          <a:r>
            <a:rPr lang="en-US" baseline="0"/>
            <a:t>Copilot only has access to resources that YOU have access to and can only perform analysis and actions that you have the permissions to perform. </a:t>
          </a:r>
          <a:endParaRPr lang="en-US"/>
        </a:p>
      </dgm:t>
    </dgm:pt>
    <dgm:pt modelId="{139D83EE-27E5-4F20-89EA-90343E6DC12F}" type="parTrans" cxnId="{0CF2F0FC-2BD0-4070-A513-8201D8DDE705}">
      <dgm:prSet/>
      <dgm:spPr/>
      <dgm:t>
        <a:bodyPr/>
        <a:lstStyle/>
        <a:p>
          <a:endParaRPr lang="en-US"/>
        </a:p>
      </dgm:t>
    </dgm:pt>
    <dgm:pt modelId="{75913754-88E4-4B35-AB01-3106D9C9C30F}" type="sibTrans" cxnId="{0CF2F0FC-2BD0-4070-A513-8201D8DDE705}">
      <dgm:prSet/>
      <dgm:spPr/>
      <dgm:t>
        <a:bodyPr/>
        <a:lstStyle/>
        <a:p>
          <a:endParaRPr lang="en-US"/>
        </a:p>
      </dgm:t>
    </dgm:pt>
    <dgm:pt modelId="{C033C8F7-E76A-4909-8342-03EEBA6FF2A0}">
      <dgm:prSet/>
      <dgm:spPr/>
      <dgm:t>
        <a:bodyPr/>
        <a:lstStyle/>
        <a:p>
          <a:pPr>
            <a:lnSpc>
              <a:spcPct val="100000"/>
            </a:lnSpc>
          </a:pPr>
          <a:r>
            <a:rPr lang="en-US" baseline="0"/>
            <a:t>User-provided prompts and responses are NOT used to further train, retrain, or improve Azure OpenAI Service foundation models. </a:t>
          </a:r>
          <a:endParaRPr lang="en-US"/>
        </a:p>
      </dgm:t>
    </dgm:pt>
    <dgm:pt modelId="{2E91B4C2-89F8-4551-89D0-CA8598F4994A}" type="parTrans" cxnId="{AE640139-6790-423A-ADEA-F1FAC305085C}">
      <dgm:prSet/>
      <dgm:spPr/>
      <dgm:t>
        <a:bodyPr/>
        <a:lstStyle/>
        <a:p>
          <a:endParaRPr lang="en-US"/>
        </a:p>
      </dgm:t>
    </dgm:pt>
    <dgm:pt modelId="{9C17223C-88D2-45BA-BFA5-B9D4C0C1B5CC}" type="sibTrans" cxnId="{AE640139-6790-423A-ADEA-F1FAC305085C}">
      <dgm:prSet/>
      <dgm:spPr/>
      <dgm:t>
        <a:bodyPr/>
        <a:lstStyle/>
        <a:p>
          <a:endParaRPr lang="en-US"/>
        </a:p>
      </dgm:t>
    </dgm:pt>
    <dgm:pt modelId="{11A495C3-61D4-4229-85D5-DD8AFBF08A8C}" type="pres">
      <dgm:prSet presAssocID="{6EEEFF72-E9D5-42E1-B5CA-BBC50E694597}" presName="root" presStyleCnt="0">
        <dgm:presLayoutVars>
          <dgm:dir/>
          <dgm:resizeHandles val="exact"/>
        </dgm:presLayoutVars>
      </dgm:prSet>
      <dgm:spPr/>
    </dgm:pt>
    <dgm:pt modelId="{23A77C37-C3BB-4756-970B-8A12CBE49E6D}" type="pres">
      <dgm:prSet presAssocID="{2F020C76-752C-4A2C-8E34-3BB712A11E41}" presName="compNode" presStyleCnt="0"/>
      <dgm:spPr/>
    </dgm:pt>
    <dgm:pt modelId="{739E527C-A23C-4048-B732-F12CEAD922A0}" type="pres">
      <dgm:prSet presAssocID="{2F020C76-752C-4A2C-8E34-3BB712A11E41}" presName="bgRect" presStyleLbl="bgShp" presStyleIdx="0" presStyleCnt="3"/>
      <dgm:spPr/>
    </dgm:pt>
    <dgm:pt modelId="{47B6989F-3E13-45B8-845D-383CC9A3390D}" type="pres">
      <dgm:prSet presAssocID="{2F020C76-752C-4A2C-8E34-3BB712A11E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20BCE34-BF00-4575-B475-A6ECBFEDB687}" type="pres">
      <dgm:prSet presAssocID="{2F020C76-752C-4A2C-8E34-3BB712A11E41}" presName="spaceRect" presStyleCnt="0"/>
      <dgm:spPr/>
    </dgm:pt>
    <dgm:pt modelId="{FCB15BEA-0A78-410C-9821-EFFEA8D95798}" type="pres">
      <dgm:prSet presAssocID="{2F020C76-752C-4A2C-8E34-3BB712A11E41}" presName="parTx" presStyleLbl="revTx" presStyleIdx="0" presStyleCnt="3">
        <dgm:presLayoutVars>
          <dgm:chMax val="0"/>
          <dgm:chPref val="0"/>
        </dgm:presLayoutVars>
      </dgm:prSet>
      <dgm:spPr/>
    </dgm:pt>
    <dgm:pt modelId="{F8651D61-EC63-451C-A505-152F11B0DC88}" type="pres">
      <dgm:prSet presAssocID="{24DCAD66-F7B4-4C00-8501-FF5DA3B474F2}" presName="sibTrans" presStyleCnt="0"/>
      <dgm:spPr/>
    </dgm:pt>
    <dgm:pt modelId="{02DB6493-6003-4CB8-8F08-834C17C0AB5B}" type="pres">
      <dgm:prSet presAssocID="{F913C21E-A0F0-4B4B-8444-8DD63FB912A5}" presName="compNode" presStyleCnt="0"/>
      <dgm:spPr/>
    </dgm:pt>
    <dgm:pt modelId="{1994903A-EEC0-4E14-AE32-78977FD4DAE7}" type="pres">
      <dgm:prSet presAssocID="{F913C21E-A0F0-4B4B-8444-8DD63FB912A5}" presName="bgRect" presStyleLbl="bgShp" presStyleIdx="1" presStyleCnt="3"/>
      <dgm:spPr/>
    </dgm:pt>
    <dgm:pt modelId="{1CCF6A4C-5D3F-4740-8E3C-F71FFA8078DF}" type="pres">
      <dgm:prSet presAssocID="{F913C21E-A0F0-4B4B-8444-8DD63FB912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EB2B9A0-9E64-44DD-A351-CBB43A1E8B43}" type="pres">
      <dgm:prSet presAssocID="{F913C21E-A0F0-4B4B-8444-8DD63FB912A5}" presName="spaceRect" presStyleCnt="0"/>
      <dgm:spPr/>
    </dgm:pt>
    <dgm:pt modelId="{A4F1268C-53C4-44F2-AF42-7A09440BC7C0}" type="pres">
      <dgm:prSet presAssocID="{F913C21E-A0F0-4B4B-8444-8DD63FB912A5}" presName="parTx" presStyleLbl="revTx" presStyleIdx="1" presStyleCnt="3">
        <dgm:presLayoutVars>
          <dgm:chMax val="0"/>
          <dgm:chPref val="0"/>
        </dgm:presLayoutVars>
      </dgm:prSet>
      <dgm:spPr/>
    </dgm:pt>
    <dgm:pt modelId="{1F650C1F-40EE-4DC0-A40F-7A1B66DD687F}" type="pres">
      <dgm:prSet presAssocID="{75913754-88E4-4B35-AB01-3106D9C9C30F}" presName="sibTrans" presStyleCnt="0"/>
      <dgm:spPr/>
    </dgm:pt>
    <dgm:pt modelId="{63D79606-40A8-4C4A-8F10-2B03F6C741F2}" type="pres">
      <dgm:prSet presAssocID="{C033C8F7-E76A-4909-8342-03EEBA6FF2A0}" presName="compNode" presStyleCnt="0"/>
      <dgm:spPr/>
    </dgm:pt>
    <dgm:pt modelId="{28CF861C-E0FB-48B5-BEBC-5AB1221C02BE}" type="pres">
      <dgm:prSet presAssocID="{C033C8F7-E76A-4909-8342-03EEBA6FF2A0}" presName="bgRect" presStyleLbl="bgShp" presStyleIdx="2" presStyleCnt="3"/>
      <dgm:spPr/>
    </dgm:pt>
    <dgm:pt modelId="{18B8DBD7-ABE3-4D37-8273-82A32C62F968}" type="pres">
      <dgm:prSet presAssocID="{C033C8F7-E76A-4909-8342-03EEBA6FF2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6C577DA1-990A-4D51-B737-21549D41DCE6}" type="pres">
      <dgm:prSet presAssocID="{C033C8F7-E76A-4909-8342-03EEBA6FF2A0}" presName="spaceRect" presStyleCnt="0"/>
      <dgm:spPr/>
    </dgm:pt>
    <dgm:pt modelId="{074A1C0F-0370-4530-98AB-9E6EF46DDF8A}" type="pres">
      <dgm:prSet presAssocID="{C033C8F7-E76A-4909-8342-03EEBA6FF2A0}" presName="parTx" presStyleLbl="revTx" presStyleIdx="2" presStyleCnt="3">
        <dgm:presLayoutVars>
          <dgm:chMax val="0"/>
          <dgm:chPref val="0"/>
        </dgm:presLayoutVars>
      </dgm:prSet>
      <dgm:spPr/>
    </dgm:pt>
  </dgm:ptLst>
  <dgm:cxnLst>
    <dgm:cxn modelId="{AE640139-6790-423A-ADEA-F1FAC305085C}" srcId="{6EEEFF72-E9D5-42E1-B5CA-BBC50E694597}" destId="{C033C8F7-E76A-4909-8342-03EEBA6FF2A0}" srcOrd="2" destOrd="0" parTransId="{2E91B4C2-89F8-4551-89D0-CA8598F4994A}" sibTransId="{9C17223C-88D2-45BA-BFA5-B9D4C0C1B5CC}"/>
    <dgm:cxn modelId="{E7E4AB79-4BBC-4E5B-B613-1B53B13C776C}" type="presOf" srcId="{2F020C76-752C-4A2C-8E34-3BB712A11E41}" destId="{FCB15BEA-0A78-410C-9821-EFFEA8D95798}" srcOrd="0" destOrd="0" presId="urn:microsoft.com/office/officeart/2018/2/layout/IconVerticalSolidList"/>
    <dgm:cxn modelId="{960BC39E-AE3E-41DB-A506-76D1FEB77BD8}" srcId="{6EEEFF72-E9D5-42E1-B5CA-BBC50E694597}" destId="{2F020C76-752C-4A2C-8E34-3BB712A11E41}" srcOrd="0" destOrd="0" parTransId="{F1596A33-E70A-489F-81CA-AA370E6C1AA1}" sibTransId="{24DCAD66-F7B4-4C00-8501-FF5DA3B474F2}"/>
    <dgm:cxn modelId="{B127D3DB-968F-400B-9259-0B2309747AD8}" type="presOf" srcId="{6EEEFF72-E9D5-42E1-B5CA-BBC50E694597}" destId="{11A495C3-61D4-4229-85D5-DD8AFBF08A8C}" srcOrd="0" destOrd="0" presId="urn:microsoft.com/office/officeart/2018/2/layout/IconVerticalSolidList"/>
    <dgm:cxn modelId="{9D7155E7-DE27-4AE7-A948-F2B8622FE76E}" type="presOf" srcId="{C033C8F7-E76A-4909-8342-03EEBA6FF2A0}" destId="{074A1C0F-0370-4530-98AB-9E6EF46DDF8A}" srcOrd="0" destOrd="0" presId="urn:microsoft.com/office/officeart/2018/2/layout/IconVerticalSolidList"/>
    <dgm:cxn modelId="{A293A7EB-7B83-45E0-BF62-E862DE76571B}" type="presOf" srcId="{F913C21E-A0F0-4B4B-8444-8DD63FB912A5}" destId="{A4F1268C-53C4-44F2-AF42-7A09440BC7C0}" srcOrd="0" destOrd="0" presId="urn:microsoft.com/office/officeart/2018/2/layout/IconVerticalSolidList"/>
    <dgm:cxn modelId="{0CF2F0FC-2BD0-4070-A513-8201D8DDE705}" srcId="{6EEEFF72-E9D5-42E1-B5CA-BBC50E694597}" destId="{F913C21E-A0F0-4B4B-8444-8DD63FB912A5}" srcOrd="1" destOrd="0" parTransId="{139D83EE-27E5-4F20-89EA-90343E6DC12F}" sibTransId="{75913754-88E4-4B35-AB01-3106D9C9C30F}"/>
    <dgm:cxn modelId="{8B52010C-E7F3-47DF-B58F-97FD0CDFB0AA}" type="presParOf" srcId="{11A495C3-61D4-4229-85D5-DD8AFBF08A8C}" destId="{23A77C37-C3BB-4756-970B-8A12CBE49E6D}" srcOrd="0" destOrd="0" presId="urn:microsoft.com/office/officeart/2018/2/layout/IconVerticalSolidList"/>
    <dgm:cxn modelId="{64E5A4D3-8AB3-431B-B172-EB4F4A856836}" type="presParOf" srcId="{23A77C37-C3BB-4756-970B-8A12CBE49E6D}" destId="{739E527C-A23C-4048-B732-F12CEAD922A0}" srcOrd="0" destOrd="0" presId="urn:microsoft.com/office/officeart/2018/2/layout/IconVerticalSolidList"/>
    <dgm:cxn modelId="{4D7B62D6-F4F0-4139-A9E4-BA76F5022D1B}" type="presParOf" srcId="{23A77C37-C3BB-4756-970B-8A12CBE49E6D}" destId="{47B6989F-3E13-45B8-845D-383CC9A3390D}" srcOrd="1" destOrd="0" presId="urn:microsoft.com/office/officeart/2018/2/layout/IconVerticalSolidList"/>
    <dgm:cxn modelId="{37D272D2-B682-4CC9-99C5-17AC06225019}" type="presParOf" srcId="{23A77C37-C3BB-4756-970B-8A12CBE49E6D}" destId="{920BCE34-BF00-4575-B475-A6ECBFEDB687}" srcOrd="2" destOrd="0" presId="urn:microsoft.com/office/officeart/2018/2/layout/IconVerticalSolidList"/>
    <dgm:cxn modelId="{47560B15-9571-42CF-94BA-DB0486109E27}" type="presParOf" srcId="{23A77C37-C3BB-4756-970B-8A12CBE49E6D}" destId="{FCB15BEA-0A78-410C-9821-EFFEA8D95798}" srcOrd="3" destOrd="0" presId="urn:microsoft.com/office/officeart/2018/2/layout/IconVerticalSolidList"/>
    <dgm:cxn modelId="{0B1ECFEF-4854-4CEF-9AEE-D9A238A80649}" type="presParOf" srcId="{11A495C3-61D4-4229-85D5-DD8AFBF08A8C}" destId="{F8651D61-EC63-451C-A505-152F11B0DC88}" srcOrd="1" destOrd="0" presId="urn:microsoft.com/office/officeart/2018/2/layout/IconVerticalSolidList"/>
    <dgm:cxn modelId="{FBCF47AB-867E-4D30-8CF4-72D46752115C}" type="presParOf" srcId="{11A495C3-61D4-4229-85D5-DD8AFBF08A8C}" destId="{02DB6493-6003-4CB8-8F08-834C17C0AB5B}" srcOrd="2" destOrd="0" presId="urn:microsoft.com/office/officeart/2018/2/layout/IconVerticalSolidList"/>
    <dgm:cxn modelId="{95B13BCE-3BB1-4757-B5F0-6CAFBBBBE09C}" type="presParOf" srcId="{02DB6493-6003-4CB8-8F08-834C17C0AB5B}" destId="{1994903A-EEC0-4E14-AE32-78977FD4DAE7}" srcOrd="0" destOrd="0" presId="urn:microsoft.com/office/officeart/2018/2/layout/IconVerticalSolidList"/>
    <dgm:cxn modelId="{270DDF15-2D59-4177-A23D-33AA9453AB10}" type="presParOf" srcId="{02DB6493-6003-4CB8-8F08-834C17C0AB5B}" destId="{1CCF6A4C-5D3F-4740-8E3C-F71FFA8078DF}" srcOrd="1" destOrd="0" presId="urn:microsoft.com/office/officeart/2018/2/layout/IconVerticalSolidList"/>
    <dgm:cxn modelId="{9670C8A8-A694-4C9E-9F3D-C9E92AC8D940}" type="presParOf" srcId="{02DB6493-6003-4CB8-8F08-834C17C0AB5B}" destId="{6EB2B9A0-9E64-44DD-A351-CBB43A1E8B43}" srcOrd="2" destOrd="0" presId="urn:microsoft.com/office/officeart/2018/2/layout/IconVerticalSolidList"/>
    <dgm:cxn modelId="{4F290580-11EB-45AD-A3C6-78CDF8B417EA}" type="presParOf" srcId="{02DB6493-6003-4CB8-8F08-834C17C0AB5B}" destId="{A4F1268C-53C4-44F2-AF42-7A09440BC7C0}" srcOrd="3" destOrd="0" presId="urn:microsoft.com/office/officeart/2018/2/layout/IconVerticalSolidList"/>
    <dgm:cxn modelId="{2DF8EE97-AF9A-4A48-A049-4BC07B76BBA9}" type="presParOf" srcId="{11A495C3-61D4-4229-85D5-DD8AFBF08A8C}" destId="{1F650C1F-40EE-4DC0-A40F-7A1B66DD687F}" srcOrd="3" destOrd="0" presId="urn:microsoft.com/office/officeart/2018/2/layout/IconVerticalSolidList"/>
    <dgm:cxn modelId="{211612E9-022F-4FC3-A223-B62763D566D8}" type="presParOf" srcId="{11A495C3-61D4-4229-85D5-DD8AFBF08A8C}" destId="{63D79606-40A8-4C4A-8F10-2B03F6C741F2}" srcOrd="4" destOrd="0" presId="urn:microsoft.com/office/officeart/2018/2/layout/IconVerticalSolidList"/>
    <dgm:cxn modelId="{9A339967-60F3-4D3A-BE80-6BA99FD685D9}" type="presParOf" srcId="{63D79606-40A8-4C4A-8F10-2B03F6C741F2}" destId="{28CF861C-E0FB-48B5-BEBC-5AB1221C02BE}" srcOrd="0" destOrd="0" presId="urn:microsoft.com/office/officeart/2018/2/layout/IconVerticalSolidList"/>
    <dgm:cxn modelId="{0E084FE5-8A98-4A72-ACCA-F15B05F066B0}" type="presParOf" srcId="{63D79606-40A8-4C4A-8F10-2B03F6C741F2}" destId="{18B8DBD7-ABE3-4D37-8273-82A32C62F968}" srcOrd="1" destOrd="0" presId="urn:microsoft.com/office/officeart/2018/2/layout/IconVerticalSolidList"/>
    <dgm:cxn modelId="{6A8E0274-5B5C-4BB0-B446-670DE502446C}" type="presParOf" srcId="{63D79606-40A8-4C4A-8F10-2B03F6C741F2}" destId="{6C577DA1-990A-4D51-B737-21549D41DCE6}" srcOrd="2" destOrd="0" presId="urn:microsoft.com/office/officeart/2018/2/layout/IconVerticalSolidList"/>
    <dgm:cxn modelId="{FCFE5429-5159-4F86-986C-853A41C9E4BF}" type="presParOf" srcId="{63D79606-40A8-4C4A-8F10-2B03F6C741F2}" destId="{074A1C0F-0370-4530-98AB-9E6EF46DDF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F8E7B4-FE33-4752-9791-DD28FC32DB5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DDFC650-C20F-46D1-80B8-2229BACA7546}">
      <dgm:prSet custT="1"/>
      <dgm:spPr/>
      <dgm:t>
        <a:bodyPr/>
        <a:lstStyle/>
        <a:p>
          <a:pPr>
            <a:lnSpc>
              <a:spcPct val="100000"/>
            </a:lnSpc>
          </a:pPr>
          <a:r>
            <a:rPr lang="en-US" sz="2000"/>
            <a:t>Azure portal Query editor is a browser-based tool for light querying + exploration</a:t>
          </a:r>
        </a:p>
      </dgm:t>
    </dgm:pt>
    <dgm:pt modelId="{BADFA30C-910C-488C-A639-31344A8DF056}" type="parTrans" cxnId="{1254CE4F-781A-4209-9823-2A04089ED17C}">
      <dgm:prSet/>
      <dgm:spPr/>
      <dgm:t>
        <a:bodyPr/>
        <a:lstStyle/>
        <a:p>
          <a:endParaRPr lang="en-US" sz="2000"/>
        </a:p>
      </dgm:t>
    </dgm:pt>
    <dgm:pt modelId="{8C143915-6DBF-438A-B4E1-44D45F9D38B2}" type="sibTrans" cxnId="{1254CE4F-781A-4209-9823-2A04089ED17C}">
      <dgm:prSet/>
      <dgm:spPr/>
      <dgm:t>
        <a:bodyPr/>
        <a:lstStyle/>
        <a:p>
          <a:endParaRPr lang="en-US" sz="2000"/>
        </a:p>
      </dgm:t>
    </dgm:pt>
    <dgm:pt modelId="{0D9A3E16-466E-408D-96FF-E90298A3D5BF}">
      <dgm:prSet custT="1"/>
      <dgm:spPr/>
      <dgm:t>
        <a:bodyPr/>
        <a:lstStyle/>
        <a:p>
          <a:pPr>
            <a:lnSpc>
              <a:spcPct val="100000"/>
            </a:lnSpc>
          </a:pPr>
          <a:r>
            <a:rPr lang="en-US" sz="2000"/>
            <a:t>We’re adding a natural language to SQL experience</a:t>
          </a:r>
        </a:p>
      </dgm:t>
    </dgm:pt>
    <dgm:pt modelId="{1A3F4E71-9FC3-4917-A085-C0077C7E5C47}" type="parTrans" cxnId="{E91C06C4-5BB3-4758-B93B-660410ABF85F}">
      <dgm:prSet/>
      <dgm:spPr/>
      <dgm:t>
        <a:bodyPr/>
        <a:lstStyle/>
        <a:p>
          <a:endParaRPr lang="en-US" sz="2000"/>
        </a:p>
      </dgm:t>
    </dgm:pt>
    <dgm:pt modelId="{A47E5E17-2607-4432-B903-9D520941B30E}" type="sibTrans" cxnId="{E91C06C4-5BB3-4758-B93B-660410ABF85F}">
      <dgm:prSet/>
      <dgm:spPr/>
      <dgm:t>
        <a:bodyPr/>
        <a:lstStyle/>
        <a:p>
          <a:endParaRPr lang="en-US" sz="2000"/>
        </a:p>
      </dgm:t>
    </dgm:pt>
    <dgm:pt modelId="{56DF640D-3258-445F-9395-C461D99C0043}">
      <dgm:prSet custT="1"/>
      <dgm:spPr/>
      <dgm:t>
        <a:bodyPr/>
        <a:lstStyle/>
        <a:p>
          <a:pPr>
            <a:lnSpc>
              <a:spcPct val="100000"/>
            </a:lnSpc>
          </a:pPr>
          <a:r>
            <a:rPr lang="en-US" sz="2000"/>
            <a:t>Generates T-SQL queries based on natural language input</a:t>
          </a:r>
        </a:p>
      </dgm:t>
    </dgm:pt>
    <dgm:pt modelId="{9EA1256C-C35B-43BB-ABC9-8D4F76582A19}" type="parTrans" cxnId="{8DF01BAB-456E-4521-92E8-883BCA6FBD01}">
      <dgm:prSet/>
      <dgm:spPr/>
      <dgm:t>
        <a:bodyPr/>
        <a:lstStyle/>
        <a:p>
          <a:endParaRPr lang="en-US" sz="2000"/>
        </a:p>
      </dgm:t>
    </dgm:pt>
    <dgm:pt modelId="{573CAA74-A4DE-4F5E-8510-3BDA2B665DF2}" type="sibTrans" cxnId="{8DF01BAB-456E-4521-92E8-883BCA6FBD01}">
      <dgm:prSet/>
      <dgm:spPr/>
      <dgm:t>
        <a:bodyPr/>
        <a:lstStyle/>
        <a:p>
          <a:endParaRPr lang="en-US" sz="2000"/>
        </a:p>
      </dgm:t>
    </dgm:pt>
    <dgm:pt modelId="{044776E5-B443-4EF6-804E-29D19F8F8133}">
      <dgm:prSet custT="1"/>
      <dgm:spPr/>
      <dgm:t>
        <a:bodyPr/>
        <a:lstStyle/>
        <a:p>
          <a:pPr>
            <a:lnSpc>
              <a:spcPct val="100000"/>
            </a:lnSpc>
          </a:pPr>
          <a:r>
            <a:rPr lang="en-US" sz="2000">
              <a:highlight>
                <a:srgbClr val="00FFFF"/>
              </a:highlight>
            </a:rPr>
            <a:t>Uses Large Language Models (LLMs) from Azure OpenAI </a:t>
          </a:r>
        </a:p>
        <a:p>
          <a:pPr>
            <a:lnSpc>
              <a:spcPct val="100000"/>
            </a:lnSpc>
          </a:pPr>
          <a:r>
            <a:rPr lang="en-US" sz="2000">
              <a:highlight>
                <a:srgbClr val="00FF00"/>
              </a:highlight>
            </a:rPr>
            <a:t>+ Table schema</a:t>
          </a:r>
        </a:p>
        <a:p>
          <a:pPr>
            <a:lnSpc>
              <a:spcPct val="100000"/>
            </a:lnSpc>
          </a:pPr>
          <a:r>
            <a:rPr lang="en-US" sz="2000">
              <a:highlight>
                <a:srgbClr val="00FF00"/>
              </a:highlight>
            </a:rPr>
            <a:t>+ primary and foreign key constraints</a:t>
          </a:r>
        </a:p>
      </dgm:t>
    </dgm:pt>
    <dgm:pt modelId="{ED3F6BD7-4161-4F8C-A870-47D21B437EC7}" type="parTrans" cxnId="{290CBB8D-AC3A-464D-846A-BC0FF764D2AB}">
      <dgm:prSet/>
      <dgm:spPr/>
      <dgm:t>
        <a:bodyPr/>
        <a:lstStyle/>
        <a:p>
          <a:endParaRPr lang="en-US" sz="2000"/>
        </a:p>
      </dgm:t>
    </dgm:pt>
    <dgm:pt modelId="{58E86DF3-AF43-4B26-9059-B9427C068AD1}" type="sibTrans" cxnId="{290CBB8D-AC3A-464D-846A-BC0FF764D2AB}">
      <dgm:prSet/>
      <dgm:spPr/>
      <dgm:t>
        <a:bodyPr/>
        <a:lstStyle/>
        <a:p>
          <a:endParaRPr lang="en-US" sz="2000"/>
        </a:p>
      </dgm:t>
    </dgm:pt>
    <dgm:pt modelId="{B8C6AA64-5B10-4BFD-9435-A18312091F44}" type="pres">
      <dgm:prSet presAssocID="{1CF8E7B4-FE33-4752-9791-DD28FC32DB50}" presName="root" presStyleCnt="0">
        <dgm:presLayoutVars>
          <dgm:dir/>
          <dgm:resizeHandles val="exact"/>
        </dgm:presLayoutVars>
      </dgm:prSet>
      <dgm:spPr/>
    </dgm:pt>
    <dgm:pt modelId="{56DD0075-153D-4BFB-BF39-FF8AC4279B5B}" type="pres">
      <dgm:prSet presAssocID="{6DDFC650-C20F-46D1-80B8-2229BACA7546}" presName="compNode" presStyleCnt="0"/>
      <dgm:spPr/>
    </dgm:pt>
    <dgm:pt modelId="{3BF87347-EB4F-4340-8D01-6E361524DD0F}" type="pres">
      <dgm:prSet presAssocID="{6DDFC650-C20F-46D1-80B8-2229BACA75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1288851-2524-4274-8F59-819127993CFE}" type="pres">
      <dgm:prSet presAssocID="{6DDFC650-C20F-46D1-80B8-2229BACA7546}" presName="spaceRect" presStyleCnt="0"/>
      <dgm:spPr/>
    </dgm:pt>
    <dgm:pt modelId="{E7EFE355-59AA-4B2C-81C1-14A6434D621D}" type="pres">
      <dgm:prSet presAssocID="{6DDFC650-C20F-46D1-80B8-2229BACA7546}" presName="textRect" presStyleLbl="revTx" presStyleIdx="0" presStyleCnt="4">
        <dgm:presLayoutVars>
          <dgm:chMax val="1"/>
          <dgm:chPref val="1"/>
        </dgm:presLayoutVars>
      </dgm:prSet>
      <dgm:spPr/>
    </dgm:pt>
    <dgm:pt modelId="{CEB16CF6-C292-4C68-96EB-16394BDA19EA}" type="pres">
      <dgm:prSet presAssocID="{8C143915-6DBF-438A-B4E1-44D45F9D38B2}" presName="sibTrans" presStyleCnt="0"/>
      <dgm:spPr/>
    </dgm:pt>
    <dgm:pt modelId="{671021D5-BB49-4D87-8402-DD50F1CC3BD9}" type="pres">
      <dgm:prSet presAssocID="{0D9A3E16-466E-408D-96FF-E90298A3D5BF}" presName="compNode" presStyleCnt="0"/>
      <dgm:spPr/>
    </dgm:pt>
    <dgm:pt modelId="{219029B8-D2FB-451F-B639-BB7D7375C311}" type="pres">
      <dgm:prSet presAssocID="{0D9A3E16-466E-408D-96FF-E90298A3D5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6F4EB12-18D2-4B8C-8D04-EB26FDA9B5CA}" type="pres">
      <dgm:prSet presAssocID="{0D9A3E16-466E-408D-96FF-E90298A3D5BF}" presName="spaceRect" presStyleCnt="0"/>
      <dgm:spPr/>
    </dgm:pt>
    <dgm:pt modelId="{1E20AFE8-F655-494C-839D-A7729C4481BF}" type="pres">
      <dgm:prSet presAssocID="{0D9A3E16-466E-408D-96FF-E90298A3D5BF}" presName="textRect" presStyleLbl="revTx" presStyleIdx="1" presStyleCnt="4">
        <dgm:presLayoutVars>
          <dgm:chMax val="1"/>
          <dgm:chPref val="1"/>
        </dgm:presLayoutVars>
      </dgm:prSet>
      <dgm:spPr/>
    </dgm:pt>
    <dgm:pt modelId="{26301020-8413-40D6-8A25-F42467DD16D6}" type="pres">
      <dgm:prSet presAssocID="{A47E5E17-2607-4432-B903-9D520941B30E}" presName="sibTrans" presStyleCnt="0"/>
      <dgm:spPr/>
    </dgm:pt>
    <dgm:pt modelId="{166BD3C8-05C9-428B-A5D0-CEAFC6172D19}" type="pres">
      <dgm:prSet presAssocID="{56DF640D-3258-445F-9395-C461D99C0043}" presName="compNode" presStyleCnt="0"/>
      <dgm:spPr/>
    </dgm:pt>
    <dgm:pt modelId="{3DD46612-33E0-4788-B76A-8B15075DCD5F}" type="pres">
      <dgm:prSet presAssocID="{56DF640D-3258-445F-9395-C461D99C00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44DB9BBC-86F7-48C0-99D8-9066246FBC29}" type="pres">
      <dgm:prSet presAssocID="{56DF640D-3258-445F-9395-C461D99C0043}" presName="spaceRect" presStyleCnt="0"/>
      <dgm:spPr/>
    </dgm:pt>
    <dgm:pt modelId="{B88B9EF6-A5E4-4EDA-BAFD-FD6BBECF2FF3}" type="pres">
      <dgm:prSet presAssocID="{56DF640D-3258-445F-9395-C461D99C0043}" presName="textRect" presStyleLbl="revTx" presStyleIdx="2" presStyleCnt="4">
        <dgm:presLayoutVars>
          <dgm:chMax val="1"/>
          <dgm:chPref val="1"/>
        </dgm:presLayoutVars>
      </dgm:prSet>
      <dgm:spPr/>
    </dgm:pt>
    <dgm:pt modelId="{CFEFA389-0A7F-4D1D-9D61-A40724892F97}" type="pres">
      <dgm:prSet presAssocID="{573CAA74-A4DE-4F5E-8510-3BDA2B665DF2}" presName="sibTrans" presStyleCnt="0"/>
      <dgm:spPr/>
    </dgm:pt>
    <dgm:pt modelId="{884B387B-D3E6-4C7C-85CE-9AF3FAC86AAB}" type="pres">
      <dgm:prSet presAssocID="{044776E5-B443-4EF6-804E-29D19F8F8133}" presName="compNode" presStyleCnt="0"/>
      <dgm:spPr/>
    </dgm:pt>
    <dgm:pt modelId="{91311A8B-204F-4DB4-B514-C98A3A003280}" type="pres">
      <dgm:prSet presAssocID="{044776E5-B443-4EF6-804E-29D19F8F81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673924-71B4-4EC1-AB79-58BE244BFCE1}" type="pres">
      <dgm:prSet presAssocID="{044776E5-B443-4EF6-804E-29D19F8F8133}" presName="spaceRect" presStyleCnt="0"/>
      <dgm:spPr/>
    </dgm:pt>
    <dgm:pt modelId="{3DB45616-5C13-4F39-8930-68C4538DE8F5}" type="pres">
      <dgm:prSet presAssocID="{044776E5-B443-4EF6-804E-29D19F8F8133}" presName="textRect" presStyleLbl="revTx" presStyleIdx="3" presStyleCnt="4" custScaleX="104295" custScaleY="103483">
        <dgm:presLayoutVars>
          <dgm:chMax val="1"/>
          <dgm:chPref val="1"/>
        </dgm:presLayoutVars>
      </dgm:prSet>
      <dgm:spPr/>
    </dgm:pt>
  </dgm:ptLst>
  <dgm:cxnLst>
    <dgm:cxn modelId="{1254CE4F-781A-4209-9823-2A04089ED17C}" srcId="{1CF8E7B4-FE33-4752-9791-DD28FC32DB50}" destId="{6DDFC650-C20F-46D1-80B8-2229BACA7546}" srcOrd="0" destOrd="0" parTransId="{BADFA30C-910C-488C-A639-31344A8DF056}" sibTransId="{8C143915-6DBF-438A-B4E1-44D45F9D38B2}"/>
    <dgm:cxn modelId="{289C297D-2EFF-4823-82E9-C589C3F485A4}" type="presOf" srcId="{1CF8E7B4-FE33-4752-9791-DD28FC32DB50}" destId="{B8C6AA64-5B10-4BFD-9435-A18312091F44}" srcOrd="0" destOrd="0" presId="urn:microsoft.com/office/officeart/2018/2/layout/IconLabelList"/>
    <dgm:cxn modelId="{290CBB8D-AC3A-464D-846A-BC0FF764D2AB}" srcId="{1CF8E7B4-FE33-4752-9791-DD28FC32DB50}" destId="{044776E5-B443-4EF6-804E-29D19F8F8133}" srcOrd="3" destOrd="0" parTransId="{ED3F6BD7-4161-4F8C-A870-47D21B437EC7}" sibTransId="{58E86DF3-AF43-4B26-9059-B9427C068AD1}"/>
    <dgm:cxn modelId="{8DF01BAB-456E-4521-92E8-883BCA6FBD01}" srcId="{1CF8E7B4-FE33-4752-9791-DD28FC32DB50}" destId="{56DF640D-3258-445F-9395-C461D99C0043}" srcOrd="2" destOrd="0" parTransId="{9EA1256C-C35B-43BB-ABC9-8D4F76582A19}" sibTransId="{573CAA74-A4DE-4F5E-8510-3BDA2B665DF2}"/>
    <dgm:cxn modelId="{3B1AA4AE-BFDF-404E-9CE0-B1AD3F7704F2}" type="presOf" srcId="{6DDFC650-C20F-46D1-80B8-2229BACA7546}" destId="{E7EFE355-59AA-4B2C-81C1-14A6434D621D}" srcOrd="0" destOrd="0" presId="urn:microsoft.com/office/officeart/2018/2/layout/IconLabelList"/>
    <dgm:cxn modelId="{0A3B21BE-7C54-44F6-AA89-D681269D753B}" type="presOf" srcId="{0D9A3E16-466E-408D-96FF-E90298A3D5BF}" destId="{1E20AFE8-F655-494C-839D-A7729C4481BF}" srcOrd="0" destOrd="0" presId="urn:microsoft.com/office/officeart/2018/2/layout/IconLabelList"/>
    <dgm:cxn modelId="{E91C06C4-5BB3-4758-B93B-660410ABF85F}" srcId="{1CF8E7B4-FE33-4752-9791-DD28FC32DB50}" destId="{0D9A3E16-466E-408D-96FF-E90298A3D5BF}" srcOrd="1" destOrd="0" parTransId="{1A3F4E71-9FC3-4917-A085-C0077C7E5C47}" sibTransId="{A47E5E17-2607-4432-B903-9D520941B30E}"/>
    <dgm:cxn modelId="{CC9837CF-C8DA-4F35-9A9A-4DC4D5F81395}" type="presOf" srcId="{044776E5-B443-4EF6-804E-29D19F8F8133}" destId="{3DB45616-5C13-4F39-8930-68C4538DE8F5}" srcOrd="0" destOrd="0" presId="urn:microsoft.com/office/officeart/2018/2/layout/IconLabelList"/>
    <dgm:cxn modelId="{2296F1FA-7331-47F6-B60F-A2CB92735A86}" type="presOf" srcId="{56DF640D-3258-445F-9395-C461D99C0043}" destId="{B88B9EF6-A5E4-4EDA-BAFD-FD6BBECF2FF3}" srcOrd="0" destOrd="0" presId="urn:microsoft.com/office/officeart/2018/2/layout/IconLabelList"/>
    <dgm:cxn modelId="{291F5AD2-DC64-4A84-BD62-4FB66511AC00}" type="presParOf" srcId="{B8C6AA64-5B10-4BFD-9435-A18312091F44}" destId="{56DD0075-153D-4BFB-BF39-FF8AC4279B5B}" srcOrd="0" destOrd="0" presId="urn:microsoft.com/office/officeart/2018/2/layout/IconLabelList"/>
    <dgm:cxn modelId="{92542DB5-827B-420E-A53C-2A6C3A039E1E}" type="presParOf" srcId="{56DD0075-153D-4BFB-BF39-FF8AC4279B5B}" destId="{3BF87347-EB4F-4340-8D01-6E361524DD0F}" srcOrd="0" destOrd="0" presId="urn:microsoft.com/office/officeart/2018/2/layout/IconLabelList"/>
    <dgm:cxn modelId="{BAF7BDDA-D8D3-4CCE-BA6D-9ADD343880BC}" type="presParOf" srcId="{56DD0075-153D-4BFB-BF39-FF8AC4279B5B}" destId="{51288851-2524-4274-8F59-819127993CFE}" srcOrd="1" destOrd="0" presId="urn:microsoft.com/office/officeart/2018/2/layout/IconLabelList"/>
    <dgm:cxn modelId="{A13F8381-49E8-4FA8-97BD-89F7D6181317}" type="presParOf" srcId="{56DD0075-153D-4BFB-BF39-FF8AC4279B5B}" destId="{E7EFE355-59AA-4B2C-81C1-14A6434D621D}" srcOrd="2" destOrd="0" presId="urn:microsoft.com/office/officeart/2018/2/layout/IconLabelList"/>
    <dgm:cxn modelId="{FEDFE88B-D223-4C2C-BDFF-13C449DBAE15}" type="presParOf" srcId="{B8C6AA64-5B10-4BFD-9435-A18312091F44}" destId="{CEB16CF6-C292-4C68-96EB-16394BDA19EA}" srcOrd="1" destOrd="0" presId="urn:microsoft.com/office/officeart/2018/2/layout/IconLabelList"/>
    <dgm:cxn modelId="{AE34E677-0E56-40FC-AD50-C935A561CF29}" type="presParOf" srcId="{B8C6AA64-5B10-4BFD-9435-A18312091F44}" destId="{671021D5-BB49-4D87-8402-DD50F1CC3BD9}" srcOrd="2" destOrd="0" presId="urn:microsoft.com/office/officeart/2018/2/layout/IconLabelList"/>
    <dgm:cxn modelId="{AA8E5E6E-89D9-4F70-9827-2E6DBC742B44}" type="presParOf" srcId="{671021D5-BB49-4D87-8402-DD50F1CC3BD9}" destId="{219029B8-D2FB-451F-B639-BB7D7375C311}" srcOrd="0" destOrd="0" presId="urn:microsoft.com/office/officeart/2018/2/layout/IconLabelList"/>
    <dgm:cxn modelId="{D751C161-7CCE-4C07-8991-3838B8BE7660}" type="presParOf" srcId="{671021D5-BB49-4D87-8402-DD50F1CC3BD9}" destId="{B6F4EB12-18D2-4B8C-8D04-EB26FDA9B5CA}" srcOrd="1" destOrd="0" presId="urn:microsoft.com/office/officeart/2018/2/layout/IconLabelList"/>
    <dgm:cxn modelId="{8E7203E3-0789-4128-8700-76D47E40984D}" type="presParOf" srcId="{671021D5-BB49-4D87-8402-DD50F1CC3BD9}" destId="{1E20AFE8-F655-494C-839D-A7729C4481BF}" srcOrd="2" destOrd="0" presId="urn:microsoft.com/office/officeart/2018/2/layout/IconLabelList"/>
    <dgm:cxn modelId="{3EE29657-526B-4E66-9F35-CE44B423ED42}" type="presParOf" srcId="{B8C6AA64-5B10-4BFD-9435-A18312091F44}" destId="{26301020-8413-40D6-8A25-F42467DD16D6}" srcOrd="3" destOrd="0" presId="urn:microsoft.com/office/officeart/2018/2/layout/IconLabelList"/>
    <dgm:cxn modelId="{6FD92684-D788-4D79-A38D-C0D539AD4BD3}" type="presParOf" srcId="{B8C6AA64-5B10-4BFD-9435-A18312091F44}" destId="{166BD3C8-05C9-428B-A5D0-CEAFC6172D19}" srcOrd="4" destOrd="0" presId="urn:microsoft.com/office/officeart/2018/2/layout/IconLabelList"/>
    <dgm:cxn modelId="{E991CB97-7C57-4A68-862C-399A7ECB8E75}" type="presParOf" srcId="{166BD3C8-05C9-428B-A5D0-CEAFC6172D19}" destId="{3DD46612-33E0-4788-B76A-8B15075DCD5F}" srcOrd="0" destOrd="0" presId="urn:microsoft.com/office/officeart/2018/2/layout/IconLabelList"/>
    <dgm:cxn modelId="{41E978FE-51C5-4BBC-820F-E25101C9B0C8}" type="presParOf" srcId="{166BD3C8-05C9-428B-A5D0-CEAFC6172D19}" destId="{44DB9BBC-86F7-48C0-99D8-9066246FBC29}" srcOrd="1" destOrd="0" presId="urn:microsoft.com/office/officeart/2018/2/layout/IconLabelList"/>
    <dgm:cxn modelId="{FBED0609-1C8F-4E9D-8972-1A7E4A9927B1}" type="presParOf" srcId="{166BD3C8-05C9-428B-A5D0-CEAFC6172D19}" destId="{B88B9EF6-A5E4-4EDA-BAFD-FD6BBECF2FF3}" srcOrd="2" destOrd="0" presId="urn:microsoft.com/office/officeart/2018/2/layout/IconLabelList"/>
    <dgm:cxn modelId="{9655FBD2-FF07-45B0-9B9B-4A3748E34380}" type="presParOf" srcId="{B8C6AA64-5B10-4BFD-9435-A18312091F44}" destId="{CFEFA389-0A7F-4D1D-9D61-A40724892F97}" srcOrd="5" destOrd="0" presId="urn:microsoft.com/office/officeart/2018/2/layout/IconLabelList"/>
    <dgm:cxn modelId="{3536EE76-A28F-4F13-9120-018FF3BDBF6F}" type="presParOf" srcId="{B8C6AA64-5B10-4BFD-9435-A18312091F44}" destId="{884B387B-D3E6-4C7C-85CE-9AF3FAC86AAB}" srcOrd="6" destOrd="0" presId="urn:microsoft.com/office/officeart/2018/2/layout/IconLabelList"/>
    <dgm:cxn modelId="{FA5AAF38-6953-47F2-823E-AC005985DABC}" type="presParOf" srcId="{884B387B-D3E6-4C7C-85CE-9AF3FAC86AAB}" destId="{91311A8B-204F-4DB4-B514-C98A3A003280}" srcOrd="0" destOrd="0" presId="urn:microsoft.com/office/officeart/2018/2/layout/IconLabelList"/>
    <dgm:cxn modelId="{F903DA78-BCC3-4978-A4C3-5C67F65C2895}" type="presParOf" srcId="{884B387B-D3E6-4C7C-85CE-9AF3FAC86AAB}" destId="{24673924-71B4-4EC1-AB79-58BE244BFCE1}" srcOrd="1" destOrd="0" presId="urn:microsoft.com/office/officeart/2018/2/layout/IconLabelList"/>
    <dgm:cxn modelId="{1CF9802B-F19F-4897-90CB-761AAB49C690}" type="presParOf" srcId="{884B387B-D3E6-4C7C-85CE-9AF3FAC86AAB}" destId="{3DB45616-5C13-4F39-8930-68C4538DE8F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88D377-2A06-422A-B2E2-3CC5974BABA0}"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626A2997-7EA0-47EE-9D59-8EB63BAD2559}">
      <dgm:prSet/>
      <dgm:spPr/>
      <dgm:t>
        <a:bodyPr/>
        <a:lstStyle/>
        <a:p>
          <a:r>
            <a:rPr lang="en-US"/>
            <a:t>How much will it cost?</a:t>
          </a:r>
        </a:p>
      </dgm:t>
    </dgm:pt>
    <dgm:pt modelId="{EBD10CD7-D84C-4AFE-B9C8-F436E6EC7A28}" type="parTrans" cxnId="{E322EE24-12A8-474D-9F9A-1FE37FB86E5A}">
      <dgm:prSet/>
      <dgm:spPr/>
      <dgm:t>
        <a:bodyPr/>
        <a:lstStyle/>
        <a:p>
          <a:endParaRPr lang="en-US"/>
        </a:p>
      </dgm:t>
    </dgm:pt>
    <dgm:pt modelId="{4330BA1A-ACC3-43AD-8903-FA1938074639}" type="sibTrans" cxnId="{E322EE24-12A8-474D-9F9A-1FE37FB86E5A}">
      <dgm:prSet/>
      <dgm:spPr/>
      <dgm:t>
        <a:bodyPr/>
        <a:lstStyle/>
        <a:p>
          <a:endParaRPr lang="en-US"/>
        </a:p>
      </dgm:t>
    </dgm:pt>
    <dgm:pt modelId="{884E2D17-E1F6-429E-99F9-6A12CAB26B64}">
      <dgm:prSet/>
      <dgm:spPr/>
      <dgm:t>
        <a:bodyPr/>
        <a:lstStyle/>
        <a:p>
          <a:r>
            <a:rPr lang="en-US"/>
            <a:t>No charge right now, but there will be announcements leading up to Azure Copilot General Availability.</a:t>
          </a:r>
        </a:p>
      </dgm:t>
    </dgm:pt>
    <dgm:pt modelId="{E838F88A-EF4E-4D1D-8AE9-308F530DA981}" type="parTrans" cxnId="{91ACE55A-635A-466C-9A9E-A6F678EB1ABF}">
      <dgm:prSet/>
      <dgm:spPr/>
      <dgm:t>
        <a:bodyPr/>
        <a:lstStyle/>
        <a:p>
          <a:endParaRPr lang="en-US"/>
        </a:p>
      </dgm:t>
    </dgm:pt>
    <dgm:pt modelId="{6138D430-C3BA-4A85-B37E-D74467B2C930}" type="sibTrans" cxnId="{91ACE55A-635A-466C-9A9E-A6F678EB1ABF}">
      <dgm:prSet/>
      <dgm:spPr/>
      <dgm:t>
        <a:bodyPr/>
        <a:lstStyle/>
        <a:p>
          <a:endParaRPr lang="en-US"/>
        </a:p>
      </dgm:t>
    </dgm:pt>
    <dgm:pt modelId="{C1920923-9BEA-4F54-BA3F-8951E9DFF3FC}">
      <dgm:prSet/>
      <dgm:spPr/>
      <dgm:t>
        <a:bodyPr/>
        <a:lstStyle/>
        <a:p>
          <a:r>
            <a:rPr lang="en-US"/>
            <a:t>What Azure SQL Database offerings are supported in preview?</a:t>
          </a:r>
        </a:p>
      </dgm:t>
    </dgm:pt>
    <dgm:pt modelId="{2822F7C1-75D4-42E7-AAE9-968C83E48FB1}" type="parTrans" cxnId="{6905A62B-1100-4D8F-8384-C6CB61EE7792}">
      <dgm:prSet/>
      <dgm:spPr/>
      <dgm:t>
        <a:bodyPr/>
        <a:lstStyle/>
        <a:p>
          <a:endParaRPr lang="en-US"/>
        </a:p>
      </dgm:t>
    </dgm:pt>
    <dgm:pt modelId="{B240A095-9F61-4BF5-BE58-CECA96CE40C6}" type="sibTrans" cxnId="{6905A62B-1100-4D8F-8384-C6CB61EE7792}">
      <dgm:prSet/>
      <dgm:spPr/>
      <dgm:t>
        <a:bodyPr/>
        <a:lstStyle/>
        <a:p>
          <a:endParaRPr lang="en-US"/>
        </a:p>
      </dgm:t>
    </dgm:pt>
    <dgm:pt modelId="{7D3379DE-F325-448B-A438-53F0E7087054}">
      <dgm:prSet/>
      <dgm:spPr/>
      <dgm:t>
        <a:bodyPr/>
        <a:lstStyle/>
        <a:p>
          <a:r>
            <a:rPr lang="en-US"/>
            <a:t>General Purpose, Business Critical, Hyperscale, DTU-based Standard and Premium, Serverless, and Elastic pools.</a:t>
          </a:r>
        </a:p>
      </dgm:t>
    </dgm:pt>
    <dgm:pt modelId="{B161769E-50E1-4F68-9847-70994F94E63D}" type="parTrans" cxnId="{305A6F5B-4852-4535-8D15-B6DE4F94D18B}">
      <dgm:prSet/>
      <dgm:spPr/>
      <dgm:t>
        <a:bodyPr/>
        <a:lstStyle/>
        <a:p>
          <a:endParaRPr lang="en-US"/>
        </a:p>
      </dgm:t>
    </dgm:pt>
    <dgm:pt modelId="{509D0BC6-D794-4A65-BCAF-5339B8F8872E}" type="sibTrans" cxnId="{305A6F5B-4852-4535-8D15-B6DE4F94D18B}">
      <dgm:prSet/>
      <dgm:spPr/>
      <dgm:t>
        <a:bodyPr/>
        <a:lstStyle/>
        <a:p>
          <a:endParaRPr lang="en-US"/>
        </a:p>
      </dgm:t>
    </dgm:pt>
    <dgm:pt modelId="{5FB28212-AC6F-49EF-AFD1-3BBE7155CB67}">
      <dgm:prSet/>
      <dgm:spPr/>
      <dgm:t>
        <a:bodyPr/>
        <a:lstStyle/>
        <a:p>
          <a:r>
            <a:rPr lang="en-US"/>
            <a:t>What about Copilots for other SQL offerings?</a:t>
          </a:r>
        </a:p>
      </dgm:t>
    </dgm:pt>
    <dgm:pt modelId="{3386D264-9F08-43D1-A6E6-EBB28EDC225C}" type="parTrans" cxnId="{72704FF6-F002-4D18-AB4F-E920C6B7D91A}">
      <dgm:prSet/>
      <dgm:spPr/>
      <dgm:t>
        <a:bodyPr/>
        <a:lstStyle/>
        <a:p>
          <a:endParaRPr lang="en-US"/>
        </a:p>
      </dgm:t>
    </dgm:pt>
    <dgm:pt modelId="{E44A2769-C2CF-4895-97ED-72A1383DDE94}" type="sibTrans" cxnId="{72704FF6-F002-4D18-AB4F-E920C6B7D91A}">
      <dgm:prSet/>
      <dgm:spPr/>
      <dgm:t>
        <a:bodyPr/>
        <a:lstStyle/>
        <a:p>
          <a:endParaRPr lang="en-US"/>
        </a:p>
      </dgm:t>
    </dgm:pt>
    <dgm:pt modelId="{49DF02E7-3D1C-4E73-9E96-67B4B9FA7FE2}">
      <dgm:prSet/>
      <dgm:spPr/>
      <dgm:t>
        <a:bodyPr/>
        <a:lstStyle/>
        <a:p>
          <a:r>
            <a:rPr lang="en-US"/>
            <a:t>We expect opportunities for Copilots across the SQL portfolio. Stay tuned!</a:t>
          </a:r>
        </a:p>
      </dgm:t>
    </dgm:pt>
    <dgm:pt modelId="{B4E075D7-145A-4307-B1C3-7A0364F007E3}" type="parTrans" cxnId="{F5D352E7-785D-4159-82F0-0030AA0D8D1D}">
      <dgm:prSet/>
      <dgm:spPr/>
      <dgm:t>
        <a:bodyPr/>
        <a:lstStyle/>
        <a:p>
          <a:endParaRPr lang="en-US"/>
        </a:p>
      </dgm:t>
    </dgm:pt>
    <dgm:pt modelId="{14874062-28E7-44CD-A63E-79AF198BAFD9}" type="sibTrans" cxnId="{F5D352E7-785D-4159-82F0-0030AA0D8D1D}">
      <dgm:prSet/>
      <dgm:spPr/>
      <dgm:t>
        <a:bodyPr/>
        <a:lstStyle/>
        <a:p>
          <a:endParaRPr lang="en-US"/>
        </a:p>
      </dgm:t>
    </dgm:pt>
    <dgm:pt modelId="{77ED28CF-4232-45EF-AE05-D1D9B5DBAF53}">
      <dgm:prSet/>
      <dgm:spPr/>
      <dgm:t>
        <a:bodyPr/>
        <a:lstStyle/>
        <a:p>
          <a:r>
            <a:rPr lang="en-US"/>
            <a:t>How do I enable or disable Copilot?</a:t>
          </a:r>
        </a:p>
      </dgm:t>
    </dgm:pt>
    <dgm:pt modelId="{951F4C33-66E5-4D56-80D4-E1266BF0CD97}" type="parTrans" cxnId="{72EB6A3D-FCB8-4EE8-9F09-F6FC30F43332}">
      <dgm:prSet/>
      <dgm:spPr/>
      <dgm:t>
        <a:bodyPr/>
        <a:lstStyle/>
        <a:p>
          <a:endParaRPr lang="en-US"/>
        </a:p>
      </dgm:t>
    </dgm:pt>
    <dgm:pt modelId="{B6DED3FD-4CB8-4319-897A-210A3FA8DB31}" type="sibTrans" cxnId="{72EB6A3D-FCB8-4EE8-9F09-F6FC30F43332}">
      <dgm:prSet/>
      <dgm:spPr/>
      <dgm:t>
        <a:bodyPr/>
        <a:lstStyle/>
        <a:p>
          <a:endParaRPr lang="en-US"/>
        </a:p>
      </dgm:t>
    </dgm:pt>
    <dgm:pt modelId="{3DC06522-AF72-4661-AD59-3533D12D16F6}">
      <dgm:prSet/>
      <dgm:spPr/>
      <dgm:t>
        <a:bodyPr/>
        <a:lstStyle/>
        <a:p>
          <a:r>
            <a:rPr lang="en-US"/>
            <a:t>Manage by following these instructions:   </a:t>
          </a:r>
          <a:r>
            <a:rPr lang="en-US" b="0" cap="none" spc="0">
              <a:ln w="0"/>
              <a:solidFill>
                <a:schemeClr val="accent1"/>
              </a:solidFill>
              <a:effectLst>
                <a:outerShdw blurRad="38100" dist="25400" dir="5400000" algn="ctr" rotWithShape="0">
                  <a:srgbClr val="6E747A">
                    <a:alpha val="43000"/>
                  </a:srgbClr>
                </a:outerShdw>
              </a:effectLst>
            </a:rPr>
            <a:t>aka.ms\sqlcopilot-manage-access </a:t>
          </a:r>
          <a:endParaRPr lang="en-US"/>
        </a:p>
      </dgm:t>
    </dgm:pt>
    <dgm:pt modelId="{BBE510D2-55A9-4F1E-84B9-6296E1C1813E}" type="parTrans" cxnId="{3DA96822-5BDD-4DF8-B26C-C68D562A700B}">
      <dgm:prSet/>
      <dgm:spPr/>
      <dgm:t>
        <a:bodyPr/>
        <a:lstStyle/>
        <a:p>
          <a:endParaRPr lang="en-US"/>
        </a:p>
      </dgm:t>
    </dgm:pt>
    <dgm:pt modelId="{165BBF90-52DD-4769-B380-E32DEB3C8D18}" type="sibTrans" cxnId="{3DA96822-5BDD-4DF8-B26C-C68D562A700B}">
      <dgm:prSet/>
      <dgm:spPr/>
      <dgm:t>
        <a:bodyPr/>
        <a:lstStyle/>
        <a:p>
          <a:endParaRPr lang="en-US"/>
        </a:p>
      </dgm:t>
    </dgm:pt>
    <dgm:pt modelId="{E87FD194-6051-42D6-B21A-F64EF4CBB9BA}" type="pres">
      <dgm:prSet presAssocID="{AE88D377-2A06-422A-B2E2-3CC5974BABA0}" presName="Name0" presStyleCnt="0">
        <dgm:presLayoutVars>
          <dgm:dir/>
          <dgm:animLvl val="lvl"/>
          <dgm:resizeHandles val="exact"/>
        </dgm:presLayoutVars>
      </dgm:prSet>
      <dgm:spPr/>
    </dgm:pt>
    <dgm:pt modelId="{794BD8DD-E4E5-4CE4-9FEF-C0A86C3FED9F}" type="pres">
      <dgm:prSet presAssocID="{626A2997-7EA0-47EE-9D59-8EB63BAD2559}" presName="linNode" presStyleCnt="0"/>
      <dgm:spPr/>
    </dgm:pt>
    <dgm:pt modelId="{0861675C-49F9-4724-AAA8-F80EADB25F7C}" type="pres">
      <dgm:prSet presAssocID="{626A2997-7EA0-47EE-9D59-8EB63BAD2559}" presName="parentText" presStyleLbl="node1" presStyleIdx="0" presStyleCnt="4">
        <dgm:presLayoutVars>
          <dgm:chMax val="1"/>
          <dgm:bulletEnabled val="1"/>
        </dgm:presLayoutVars>
      </dgm:prSet>
      <dgm:spPr/>
    </dgm:pt>
    <dgm:pt modelId="{DD61F60D-6816-41CE-85C9-ACDAF7ACC4FE}" type="pres">
      <dgm:prSet presAssocID="{626A2997-7EA0-47EE-9D59-8EB63BAD2559}" presName="descendantText" presStyleLbl="alignAccFollowNode1" presStyleIdx="0" presStyleCnt="4">
        <dgm:presLayoutVars>
          <dgm:bulletEnabled val="1"/>
        </dgm:presLayoutVars>
      </dgm:prSet>
      <dgm:spPr/>
    </dgm:pt>
    <dgm:pt modelId="{8BF80DA0-9232-4EA9-9368-24333DC7D734}" type="pres">
      <dgm:prSet presAssocID="{4330BA1A-ACC3-43AD-8903-FA1938074639}" presName="sp" presStyleCnt="0"/>
      <dgm:spPr/>
    </dgm:pt>
    <dgm:pt modelId="{C8BE15DE-67FC-4EFA-AD07-7F5C74D2DA06}" type="pres">
      <dgm:prSet presAssocID="{C1920923-9BEA-4F54-BA3F-8951E9DFF3FC}" presName="linNode" presStyleCnt="0"/>
      <dgm:spPr/>
    </dgm:pt>
    <dgm:pt modelId="{589641C7-5462-4FB2-BCFB-A0D4DE8B2E1B}" type="pres">
      <dgm:prSet presAssocID="{C1920923-9BEA-4F54-BA3F-8951E9DFF3FC}" presName="parentText" presStyleLbl="node1" presStyleIdx="1" presStyleCnt="4">
        <dgm:presLayoutVars>
          <dgm:chMax val="1"/>
          <dgm:bulletEnabled val="1"/>
        </dgm:presLayoutVars>
      </dgm:prSet>
      <dgm:spPr/>
    </dgm:pt>
    <dgm:pt modelId="{BAE3790A-6BFC-4EFE-B146-3406A08FA761}" type="pres">
      <dgm:prSet presAssocID="{C1920923-9BEA-4F54-BA3F-8951E9DFF3FC}" presName="descendantText" presStyleLbl="alignAccFollowNode1" presStyleIdx="1" presStyleCnt="4">
        <dgm:presLayoutVars>
          <dgm:bulletEnabled val="1"/>
        </dgm:presLayoutVars>
      </dgm:prSet>
      <dgm:spPr/>
    </dgm:pt>
    <dgm:pt modelId="{276EAB97-ACFE-4B51-87B4-A07C0ACEBEBD}" type="pres">
      <dgm:prSet presAssocID="{B240A095-9F61-4BF5-BE58-CECA96CE40C6}" presName="sp" presStyleCnt="0"/>
      <dgm:spPr/>
    </dgm:pt>
    <dgm:pt modelId="{DB7FED62-1441-42D9-AB68-A71B459FFCDB}" type="pres">
      <dgm:prSet presAssocID="{77ED28CF-4232-45EF-AE05-D1D9B5DBAF53}" presName="linNode" presStyleCnt="0"/>
      <dgm:spPr/>
    </dgm:pt>
    <dgm:pt modelId="{723F4E03-7CA0-482E-ADE7-86647A759459}" type="pres">
      <dgm:prSet presAssocID="{77ED28CF-4232-45EF-AE05-D1D9B5DBAF53}" presName="parentText" presStyleLbl="node1" presStyleIdx="2" presStyleCnt="4">
        <dgm:presLayoutVars>
          <dgm:chMax val="1"/>
          <dgm:bulletEnabled val="1"/>
        </dgm:presLayoutVars>
      </dgm:prSet>
      <dgm:spPr/>
    </dgm:pt>
    <dgm:pt modelId="{4BD289DE-C453-4EC5-AE3E-DD297DB6B559}" type="pres">
      <dgm:prSet presAssocID="{77ED28CF-4232-45EF-AE05-D1D9B5DBAF53}" presName="descendantText" presStyleLbl="alignAccFollowNode1" presStyleIdx="2" presStyleCnt="4">
        <dgm:presLayoutVars>
          <dgm:bulletEnabled val="1"/>
        </dgm:presLayoutVars>
      </dgm:prSet>
      <dgm:spPr/>
    </dgm:pt>
    <dgm:pt modelId="{556EDE8E-9144-43FB-9B1F-C77E2BBD2449}" type="pres">
      <dgm:prSet presAssocID="{B6DED3FD-4CB8-4319-897A-210A3FA8DB31}" presName="sp" presStyleCnt="0"/>
      <dgm:spPr/>
    </dgm:pt>
    <dgm:pt modelId="{2C5D8EA7-620D-4A57-9D4F-9E1F41A6AC58}" type="pres">
      <dgm:prSet presAssocID="{5FB28212-AC6F-49EF-AFD1-3BBE7155CB67}" presName="linNode" presStyleCnt="0"/>
      <dgm:spPr/>
    </dgm:pt>
    <dgm:pt modelId="{D0437563-48F2-4F6A-95E1-6044BC6C10C5}" type="pres">
      <dgm:prSet presAssocID="{5FB28212-AC6F-49EF-AFD1-3BBE7155CB67}" presName="parentText" presStyleLbl="node1" presStyleIdx="3" presStyleCnt="4">
        <dgm:presLayoutVars>
          <dgm:chMax val="1"/>
          <dgm:bulletEnabled val="1"/>
        </dgm:presLayoutVars>
      </dgm:prSet>
      <dgm:spPr/>
    </dgm:pt>
    <dgm:pt modelId="{B5700ED9-0C71-4BF7-AAF9-4BCC62493A8C}" type="pres">
      <dgm:prSet presAssocID="{5FB28212-AC6F-49EF-AFD1-3BBE7155CB67}" presName="descendantText" presStyleLbl="alignAccFollowNode1" presStyleIdx="3" presStyleCnt="4">
        <dgm:presLayoutVars>
          <dgm:bulletEnabled val="1"/>
        </dgm:presLayoutVars>
      </dgm:prSet>
      <dgm:spPr/>
    </dgm:pt>
  </dgm:ptLst>
  <dgm:cxnLst>
    <dgm:cxn modelId="{3DA96822-5BDD-4DF8-B26C-C68D562A700B}" srcId="{77ED28CF-4232-45EF-AE05-D1D9B5DBAF53}" destId="{3DC06522-AF72-4661-AD59-3533D12D16F6}" srcOrd="0" destOrd="0" parTransId="{BBE510D2-55A9-4F1E-84B9-6296E1C1813E}" sibTransId="{165BBF90-52DD-4769-B380-E32DEB3C8D18}"/>
    <dgm:cxn modelId="{E322EE24-12A8-474D-9F9A-1FE37FB86E5A}" srcId="{AE88D377-2A06-422A-B2E2-3CC5974BABA0}" destId="{626A2997-7EA0-47EE-9D59-8EB63BAD2559}" srcOrd="0" destOrd="0" parTransId="{EBD10CD7-D84C-4AFE-B9C8-F436E6EC7A28}" sibTransId="{4330BA1A-ACC3-43AD-8903-FA1938074639}"/>
    <dgm:cxn modelId="{6905A62B-1100-4D8F-8384-C6CB61EE7792}" srcId="{AE88D377-2A06-422A-B2E2-3CC5974BABA0}" destId="{C1920923-9BEA-4F54-BA3F-8951E9DFF3FC}" srcOrd="1" destOrd="0" parTransId="{2822F7C1-75D4-42E7-AAE9-968C83E48FB1}" sibTransId="{B240A095-9F61-4BF5-BE58-CECA96CE40C6}"/>
    <dgm:cxn modelId="{72EB6A3D-FCB8-4EE8-9F09-F6FC30F43332}" srcId="{AE88D377-2A06-422A-B2E2-3CC5974BABA0}" destId="{77ED28CF-4232-45EF-AE05-D1D9B5DBAF53}" srcOrd="2" destOrd="0" parTransId="{951F4C33-66E5-4D56-80D4-E1266BF0CD97}" sibTransId="{B6DED3FD-4CB8-4319-897A-210A3FA8DB31}"/>
    <dgm:cxn modelId="{305A6F5B-4852-4535-8D15-B6DE4F94D18B}" srcId="{C1920923-9BEA-4F54-BA3F-8951E9DFF3FC}" destId="{7D3379DE-F325-448B-A438-53F0E7087054}" srcOrd="0" destOrd="0" parTransId="{B161769E-50E1-4F68-9847-70994F94E63D}" sibTransId="{509D0BC6-D794-4A65-BCAF-5339B8F8872E}"/>
    <dgm:cxn modelId="{EE16176A-2E35-4093-8447-468C682C0E77}" type="presOf" srcId="{77ED28CF-4232-45EF-AE05-D1D9B5DBAF53}" destId="{723F4E03-7CA0-482E-ADE7-86647A759459}" srcOrd="0" destOrd="0" presId="urn:microsoft.com/office/officeart/2005/8/layout/vList5"/>
    <dgm:cxn modelId="{9486A34B-B4E5-4992-830A-94B6F5973843}" type="presOf" srcId="{3DC06522-AF72-4661-AD59-3533D12D16F6}" destId="{4BD289DE-C453-4EC5-AE3E-DD297DB6B559}" srcOrd="0" destOrd="0" presId="urn:microsoft.com/office/officeart/2005/8/layout/vList5"/>
    <dgm:cxn modelId="{44194C6D-6C96-4FE7-9910-AD1A34A578AA}" type="presOf" srcId="{AE88D377-2A06-422A-B2E2-3CC5974BABA0}" destId="{E87FD194-6051-42D6-B21A-F64EF4CBB9BA}" srcOrd="0" destOrd="0" presId="urn:microsoft.com/office/officeart/2005/8/layout/vList5"/>
    <dgm:cxn modelId="{CD53C54E-BB5D-4957-B826-1C088D717AB3}" type="presOf" srcId="{49DF02E7-3D1C-4E73-9E96-67B4B9FA7FE2}" destId="{B5700ED9-0C71-4BF7-AAF9-4BCC62493A8C}" srcOrd="0" destOrd="0" presId="urn:microsoft.com/office/officeart/2005/8/layout/vList5"/>
    <dgm:cxn modelId="{91ACE55A-635A-466C-9A9E-A6F678EB1ABF}" srcId="{626A2997-7EA0-47EE-9D59-8EB63BAD2559}" destId="{884E2D17-E1F6-429E-99F9-6A12CAB26B64}" srcOrd="0" destOrd="0" parTransId="{E838F88A-EF4E-4D1D-8AE9-308F530DA981}" sibTransId="{6138D430-C3BA-4A85-B37E-D74467B2C930}"/>
    <dgm:cxn modelId="{55B9CA7D-619C-4D1A-AAE1-B0926C64C9DA}" type="presOf" srcId="{5FB28212-AC6F-49EF-AFD1-3BBE7155CB67}" destId="{D0437563-48F2-4F6A-95E1-6044BC6C10C5}" srcOrd="0" destOrd="0" presId="urn:microsoft.com/office/officeart/2005/8/layout/vList5"/>
    <dgm:cxn modelId="{0889CD9B-2CD4-45CD-AE93-9D5F6C586C89}" type="presOf" srcId="{884E2D17-E1F6-429E-99F9-6A12CAB26B64}" destId="{DD61F60D-6816-41CE-85C9-ACDAF7ACC4FE}" srcOrd="0" destOrd="0" presId="urn:microsoft.com/office/officeart/2005/8/layout/vList5"/>
    <dgm:cxn modelId="{44FF05BB-AA2C-42AB-B71A-ABB1469BDCD6}" type="presOf" srcId="{C1920923-9BEA-4F54-BA3F-8951E9DFF3FC}" destId="{589641C7-5462-4FB2-BCFB-A0D4DE8B2E1B}" srcOrd="0" destOrd="0" presId="urn:microsoft.com/office/officeart/2005/8/layout/vList5"/>
    <dgm:cxn modelId="{46ABFFCF-B359-40C4-A8F6-B40C82A4F60B}" type="presOf" srcId="{7D3379DE-F325-448B-A438-53F0E7087054}" destId="{BAE3790A-6BFC-4EFE-B146-3406A08FA761}" srcOrd="0" destOrd="0" presId="urn:microsoft.com/office/officeart/2005/8/layout/vList5"/>
    <dgm:cxn modelId="{56C966D8-DF69-4229-A43E-47D92F676FE7}" type="presOf" srcId="{626A2997-7EA0-47EE-9D59-8EB63BAD2559}" destId="{0861675C-49F9-4724-AAA8-F80EADB25F7C}" srcOrd="0" destOrd="0" presId="urn:microsoft.com/office/officeart/2005/8/layout/vList5"/>
    <dgm:cxn modelId="{F5D352E7-785D-4159-82F0-0030AA0D8D1D}" srcId="{5FB28212-AC6F-49EF-AFD1-3BBE7155CB67}" destId="{49DF02E7-3D1C-4E73-9E96-67B4B9FA7FE2}" srcOrd="0" destOrd="0" parTransId="{B4E075D7-145A-4307-B1C3-7A0364F007E3}" sibTransId="{14874062-28E7-44CD-A63E-79AF198BAFD9}"/>
    <dgm:cxn modelId="{72704FF6-F002-4D18-AB4F-E920C6B7D91A}" srcId="{AE88D377-2A06-422A-B2E2-3CC5974BABA0}" destId="{5FB28212-AC6F-49EF-AFD1-3BBE7155CB67}" srcOrd="3" destOrd="0" parTransId="{3386D264-9F08-43D1-A6E6-EBB28EDC225C}" sibTransId="{E44A2769-C2CF-4895-97ED-72A1383DDE94}"/>
    <dgm:cxn modelId="{7EAB11FB-2B8A-4F41-9E36-4434D6B03D7B}" type="presParOf" srcId="{E87FD194-6051-42D6-B21A-F64EF4CBB9BA}" destId="{794BD8DD-E4E5-4CE4-9FEF-C0A86C3FED9F}" srcOrd="0" destOrd="0" presId="urn:microsoft.com/office/officeart/2005/8/layout/vList5"/>
    <dgm:cxn modelId="{70296280-6529-4896-A64A-DEC1A2DA74DD}" type="presParOf" srcId="{794BD8DD-E4E5-4CE4-9FEF-C0A86C3FED9F}" destId="{0861675C-49F9-4724-AAA8-F80EADB25F7C}" srcOrd="0" destOrd="0" presId="urn:microsoft.com/office/officeart/2005/8/layout/vList5"/>
    <dgm:cxn modelId="{7E526499-23FA-4C34-9DE1-E46B249D32F7}" type="presParOf" srcId="{794BD8DD-E4E5-4CE4-9FEF-C0A86C3FED9F}" destId="{DD61F60D-6816-41CE-85C9-ACDAF7ACC4FE}" srcOrd="1" destOrd="0" presId="urn:microsoft.com/office/officeart/2005/8/layout/vList5"/>
    <dgm:cxn modelId="{572A69B5-6584-4085-BE2C-951FCC7BCD15}" type="presParOf" srcId="{E87FD194-6051-42D6-B21A-F64EF4CBB9BA}" destId="{8BF80DA0-9232-4EA9-9368-24333DC7D734}" srcOrd="1" destOrd="0" presId="urn:microsoft.com/office/officeart/2005/8/layout/vList5"/>
    <dgm:cxn modelId="{C05AA9E1-0C41-4DD3-A305-08E7C7A6861B}" type="presParOf" srcId="{E87FD194-6051-42D6-B21A-F64EF4CBB9BA}" destId="{C8BE15DE-67FC-4EFA-AD07-7F5C74D2DA06}" srcOrd="2" destOrd="0" presId="urn:microsoft.com/office/officeart/2005/8/layout/vList5"/>
    <dgm:cxn modelId="{2AC536CC-A404-4FFA-8363-E800E828FC51}" type="presParOf" srcId="{C8BE15DE-67FC-4EFA-AD07-7F5C74D2DA06}" destId="{589641C7-5462-4FB2-BCFB-A0D4DE8B2E1B}" srcOrd="0" destOrd="0" presId="urn:microsoft.com/office/officeart/2005/8/layout/vList5"/>
    <dgm:cxn modelId="{E7F7AEFD-9491-4F98-A472-15E4E77AAEEC}" type="presParOf" srcId="{C8BE15DE-67FC-4EFA-AD07-7F5C74D2DA06}" destId="{BAE3790A-6BFC-4EFE-B146-3406A08FA761}" srcOrd="1" destOrd="0" presId="urn:microsoft.com/office/officeart/2005/8/layout/vList5"/>
    <dgm:cxn modelId="{F5FFD23E-3A4E-4E92-8DEF-9435E24AA3D6}" type="presParOf" srcId="{E87FD194-6051-42D6-B21A-F64EF4CBB9BA}" destId="{276EAB97-ACFE-4B51-87B4-A07C0ACEBEBD}" srcOrd="3" destOrd="0" presId="urn:microsoft.com/office/officeart/2005/8/layout/vList5"/>
    <dgm:cxn modelId="{B80F1019-E71C-4CD1-834F-070CA2C7F691}" type="presParOf" srcId="{E87FD194-6051-42D6-B21A-F64EF4CBB9BA}" destId="{DB7FED62-1441-42D9-AB68-A71B459FFCDB}" srcOrd="4" destOrd="0" presId="urn:microsoft.com/office/officeart/2005/8/layout/vList5"/>
    <dgm:cxn modelId="{67C3D2E1-0391-4954-B0CD-C84C804CFAF8}" type="presParOf" srcId="{DB7FED62-1441-42D9-AB68-A71B459FFCDB}" destId="{723F4E03-7CA0-482E-ADE7-86647A759459}" srcOrd="0" destOrd="0" presId="urn:microsoft.com/office/officeart/2005/8/layout/vList5"/>
    <dgm:cxn modelId="{7A61E2FF-23AA-4F1C-A8E5-A54271451FAB}" type="presParOf" srcId="{DB7FED62-1441-42D9-AB68-A71B459FFCDB}" destId="{4BD289DE-C453-4EC5-AE3E-DD297DB6B559}" srcOrd="1" destOrd="0" presId="urn:microsoft.com/office/officeart/2005/8/layout/vList5"/>
    <dgm:cxn modelId="{8806D88A-025B-4643-85F1-49657B913F55}" type="presParOf" srcId="{E87FD194-6051-42D6-B21A-F64EF4CBB9BA}" destId="{556EDE8E-9144-43FB-9B1F-C77E2BBD2449}" srcOrd="5" destOrd="0" presId="urn:microsoft.com/office/officeart/2005/8/layout/vList5"/>
    <dgm:cxn modelId="{E9C93811-9522-4996-9769-F360C4B1B8EF}" type="presParOf" srcId="{E87FD194-6051-42D6-B21A-F64EF4CBB9BA}" destId="{2C5D8EA7-620D-4A57-9D4F-9E1F41A6AC58}" srcOrd="6" destOrd="0" presId="urn:microsoft.com/office/officeart/2005/8/layout/vList5"/>
    <dgm:cxn modelId="{B74A1F69-BCA9-4A2F-9AB6-CA777B0C7AEE}" type="presParOf" srcId="{2C5D8EA7-620D-4A57-9D4F-9E1F41A6AC58}" destId="{D0437563-48F2-4F6A-95E1-6044BC6C10C5}" srcOrd="0" destOrd="0" presId="urn:microsoft.com/office/officeart/2005/8/layout/vList5"/>
    <dgm:cxn modelId="{07AA170F-EB96-483B-9F75-8B0E6A6655E2}" type="presParOf" srcId="{2C5D8EA7-620D-4A57-9D4F-9E1F41A6AC58}" destId="{B5700ED9-0C71-4BF7-AAF9-4BCC62493A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8644B-E981-47DE-A64B-37DF787B3676}"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8D612703-08FC-4CE7-9FAA-A716430FBC9D}">
      <dgm:prSet/>
      <dgm:spPr/>
      <dgm:t>
        <a:bodyPr/>
        <a:lstStyle/>
        <a:p>
          <a:pPr>
            <a:lnSpc>
              <a:spcPct val="100000"/>
            </a:lnSpc>
          </a:pPr>
          <a:r>
            <a:rPr lang="en-US"/>
            <a:t>Azure Copilot and Azure SQL: </a:t>
          </a:r>
          <a:r>
            <a:rPr lang="en-US">
              <a:hlinkClick xmlns:r="http://schemas.openxmlformats.org/officeDocument/2006/relationships" r:id="rId1"/>
            </a:rPr>
            <a:t>https://aka.ms/sqlcopilot</a:t>
          </a:r>
        </a:p>
      </dgm:t>
    </dgm:pt>
    <dgm:pt modelId="{D43A9249-EDBC-4029-8768-E2AA59AAC395}" type="parTrans" cxnId="{B38EF85B-56C3-46CC-974F-04A46F2778A1}">
      <dgm:prSet/>
      <dgm:spPr/>
      <dgm:t>
        <a:bodyPr/>
        <a:lstStyle/>
        <a:p>
          <a:endParaRPr lang="en-US"/>
        </a:p>
      </dgm:t>
    </dgm:pt>
    <dgm:pt modelId="{726CBFAA-9812-4C0C-B04A-59B295E1F58A}" type="sibTrans" cxnId="{B38EF85B-56C3-46CC-974F-04A46F2778A1}">
      <dgm:prSet/>
      <dgm:spPr/>
      <dgm:t>
        <a:bodyPr/>
        <a:lstStyle/>
        <a:p>
          <a:endParaRPr lang="en-US"/>
        </a:p>
      </dgm:t>
    </dgm:pt>
    <dgm:pt modelId="{2684F50A-242F-4556-B77F-5075EE275400}">
      <dgm:prSet/>
      <dgm:spPr/>
      <dgm:t>
        <a:bodyPr/>
        <a:lstStyle/>
        <a:p>
          <a:pPr>
            <a:lnSpc>
              <a:spcPct val="100000"/>
            </a:lnSpc>
          </a:pPr>
          <a:r>
            <a:rPr lang="en-US"/>
            <a:t>Please provide feedback in the portal (thumbs up \ down, comments describing experience)</a:t>
          </a:r>
        </a:p>
      </dgm:t>
    </dgm:pt>
    <dgm:pt modelId="{F9C56FA2-983A-4517-B59F-F8EBBC901062}" type="parTrans" cxnId="{32D27126-820D-4C9A-B803-DDA0AF19EF35}">
      <dgm:prSet/>
      <dgm:spPr/>
      <dgm:t>
        <a:bodyPr/>
        <a:lstStyle/>
        <a:p>
          <a:endParaRPr lang="en-US"/>
        </a:p>
      </dgm:t>
    </dgm:pt>
    <dgm:pt modelId="{8941474E-00F3-42D0-ACC3-633755801988}" type="sibTrans" cxnId="{32D27126-820D-4C9A-B803-DDA0AF19EF35}">
      <dgm:prSet/>
      <dgm:spPr/>
      <dgm:t>
        <a:bodyPr/>
        <a:lstStyle/>
        <a:p>
          <a:endParaRPr lang="en-US"/>
        </a:p>
      </dgm:t>
    </dgm:pt>
    <dgm:pt modelId="{D13D09E7-72E3-415D-8558-864CDDEFF3A9}">
      <dgm:prSet/>
      <dgm:spPr/>
      <dgm:t>
        <a:bodyPr/>
        <a:lstStyle/>
        <a:p>
          <a:pPr>
            <a:lnSpc>
              <a:spcPct val="100000"/>
            </a:lnSpc>
          </a:pPr>
          <a:r>
            <a:rPr lang="en-US"/>
            <a:t>Natural language to SQL: </a:t>
          </a:r>
          <a:r>
            <a:rPr lang="en-US">
              <a:hlinkClick xmlns:r="http://schemas.openxmlformats.org/officeDocument/2006/relationships" r:id="rId2"/>
            </a:rPr>
            <a:t>https://aka.ms/sqlcopilot-nl2sql</a:t>
          </a:r>
          <a:endParaRPr lang="en-US"/>
        </a:p>
      </dgm:t>
    </dgm:pt>
    <dgm:pt modelId="{3716BA7F-D8AF-4FF4-A21B-03E13B183259}" type="sibTrans" cxnId="{DF1D42C3-629A-422A-A1D7-4BAEEFDC98D4}">
      <dgm:prSet/>
      <dgm:spPr/>
      <dgm:t>
        <a:bodyPr/>
        <a:lstStyle/>
        <a:p>
          <a:endParaRPr lang="en-US"/>
        </a:p>
      </dgm:t>
    </dgm:pt>
    <dgm:pt modelId="{03E48082-63F9-4CA1-B723-CB03C9562698}" type="parTrans" cxnId="{DF1D42C3-629A-422A-A1D7-4BAEEFDC98D4}">
      <dgm:prSet/>
      <dgm:spPr/>
      <dgm:t>
        <a:bodyPr/>
        <a:lstStyle/>
        <a:p>
          <a:endParaRPr lang="en-US"/>
        </a:p>
      </dgm:t>
    </dgm:pt>
    <dgm:pt modelId="{6B29AEE1-8491-498C-AE24-157C8B62F434}">
      <dgm:prSet/>
      <dgm:spPr/>
      <dgm:t>
        <a:bodyPr/>
        <a:lstStyle/>
        <a:p>
          <a:pPr>
            <a:lnSpc>
              <a:spcPct val="100000"/>
            </a:lnSpc>
          </a:pPr>
          <a:r>
            <a:rPr lang="en-US"/>
            <a:t>Other ideas? Email our team: </a:t>
          </a:r>
          <a:r>
            <a:rPr lang="en-US" b="0" cap="none" spc="0">
              <a:ln w="0"/>
              <a:solidFill>
                <a:schemeClr val="accent1"/>
              </a:solidFill>
              <a:effectLst>
                <a:outerShdw blurRad="38100" dist="25400" dir="5400000" algn="ctr" rotWithShape="0">
                  <a:srgbClr val="6E747A">
                    <a:alpha val="43000"/>
                  </a:srgbClr>
                </a:outerShdw>
              </a:effectLst>
            </a:rPr>
            <a:t>sqlcopilotpreview@microsoft.com</a:t>
          </a:r>
          <a:r>
            <a:rPr lang="en-US"/>
            <a:t> </a:t>
          </a:r>
        </a:p>
      </dgm:t>
    </dgm:pt>
    <dgm:pt modelId="{87013D45-159E-4F2C-91D0-CAF67155AE28}" type="parTrans" cxnId="{4F13D3AD-91D3-4946-973E-FD0AE024B59B}">
      <dgm:prSet/>
      <dgm:spPr/>
      <dgm:t>
        <a:bodyPr/>
        <a:lstStyle/>
        <a:p>
          <a:endParaRPr lang="en-US"/>
        </a:p>
      </dgm:t>
    </dgm:pt>
    <dgm:pt modelId="{EB201A8A-3440-4A4E-AB91-3E0ABD8A2CC1}" type="sibTrans" cxnId="{4F13D3AD-91D3-4946-973E-FD0AE024B59B}">
      <dgm:prSet/>
      <dgm:spPr/>
      <dgm:t>
        <a:bodyPr/>
        <a:lstStyle/>
        <a:p>
          <a:endParaRPr lang="en-US"/>
        </a:p>
      </dgm:t>
    </dgm:pt>
    <dgm:pt modelId="{A75A2160-08CE-4B50-8684-D68DFA100309}" type="pres">
      <dgm:prSet presAssocID="{13D8644B-E981-47DE-A64B-37DF787B3676}" presName="root" presStyleCnt="0">
        <dgm:presLayoutVars>
          <dgm:dir/>
          <dgm:resizeHandles val="exact"/>
        </dgm:presLayoutVars>
      </dgm:prSet>
      <dgm:spPr/>
    </dgm:pt>
    <dgm:pt modelId="{CD00A6D3-2A56-467A-BDA8-E966F571FAC8}" type="pres">
      <dgm:prSet presAssocID="{8D612703-08FC-4CE7-9FAA-A716430FBC9D}" presName="compNode" presStyleCnt="0"/>
      <dgm:spPr/>
    </dgm:pt>
    <dgm:pt modelId="{D46C4C1D-686D-4E6B-A546-453D5E620B89}" type="pres">
      <dgm:prSet presAssocID="{8D612703-08FC-4CE7-9FAA-A716430FBC9D}" presName="bgRect" presStyleLbl="bgShp" presStyleIdx="0" presStyleCnt="4"/>
      <dgm:spPr/>
    </dgm:pt>
    <dgm:pt modelId="{632DA7E6-D3F7-4C2A-91C0-95350DB53892}" type="pres">
      <dgm:prSet presAssocID="{8D612703-08FC-4CE7-9FAA-A716430FBC9D}"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5DFE138-650F-4209-BB67-91E80DE9B65D}" type="pres">
      <dgm:prSet presAssocID="{8D612703-08FC-4CE7-9FAA-A716430FBC9D}" presName="spaceRect" presStyleCnt="0"/>
      <dgm:spPr/>
    </dgm:pt>
    <dgm:pt modelId="{02665B4A-9423-49F0-833F-AB5ADEF96C52}" type="pres">
      <dgm:prSet presAssocID="{8D612703-08FC-4CE7-9FAA-A716430FBC9D}" presName="parTx" presStyleLbl="revTx" presStyleIdx="0" presStyleCnt="4">
        <dgm:presLayoutVars>
          <dgm:chMax val="0"/>
          <dgm:chPref val="0"/>
        </dgm:presLayoutVars>
      </dgm:prSet>
      <dgm:spPr/>
    </dgm:pt>
    <dgm:pt modelId="{E4DCC915-C803-4290-9F2C-4E89BFFDFE06}" type="pres">
      <dgm:prSet presAssocID="{726CBFAA-9812-4C0C-B04A-59B295E1F58A}" presName="sibTrans" presStyleCnt="0"/>
      <dgm:spPr/>
    </dgm:pt>
    <dgm:pt modelId="{41DC8773-DCFC-4F27-8D4B-21D76D0F041A}" type="pres">
      <dgm:prSet presAssocID="{D13D09E7-72E3-415D-8558-864CDDEFF3A9}" presName="compNode" presStyleCnt="0"/>
      <dgm:spPr/>
    </dgm:pt>
    <dgm:pt modelId="{4A690CD8-6AD1-454A-87AC-7C6B2BC7B78A}" type="pres">
      <dgm:prSet presAssocID="{D13D09E7-72E3-415D-8558-864CDDEFF3A9}" presName="bgRect" presStyleLbl="bgShp" presStyleIdx="1" presStyleCnt="4"/>
      <dgm:spPr/>
    </dgm:pt>
    <dgm:pt modelId="{7E803D51-4D58-46EA-96DA-750984E71D29}" type="pres">
      <dgm:prSet presAssocID="{D13D09E7-72E3-415D-8558-864CDDEFF3A9}"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with solid fill"/>
        </a:ext>
      </dgm:extLst>
    </dgm:pt>
    <dgm:pt modelId="{19231DB5-6557-427D-9876-9DF73708FECC}" type="pres">
      <dgm:prSet presAssocID="{D13D09E7-72E3-415D-8558-864CDDEFF3A9}" presName="spaceRect" presStyleCnt="0"/>
      <dgm:spPr/>
    </dgm:pt>
    <dgm:pt modelId="{5EEF4EE5-79AF-46A4-A1B6-88C402A2A0AE}" type="pres">
      <dgm:prSet presAssocID="{D13D09E7-72E3-415D-8558-864CDDEFF3A9}" presName="parTx" presStyleLbl="revTx" presStyleIdx="1" presStyleCnt="4">
        <dgm:presLayoutVars>
          <dgm:chMax val="0"/>
          <dgm:chPref val="0"/>
        </dgm:presLayoutVars>
      </dgm:prSet>
      <dgm:spPr/>
    </dgm:pt>
    <dgm:pt modelId="{3C7A1F2E-75D4-4012-A4E3-6E663D397A18}" type="pres">
      <dgm:prSet presAssocID="{3716BA7F-D8AF-4FF4-A21B-03E13B183259}" presName="sibTrans" presStyleCnt="0"/>
      <dgm:spPr/>
    </dgm:pt>
    <dgm:pt modelId="{7230DCAE-411E-4ADA-A24C-9474F7C04381}" type="pres">
      <dgm:prSet presAssocID="{2684F50A-242F-4556-B77F-5075EE275400}" presName="compNode" presStyleCnt="0"/>
      <dgm:spPr/>
    </dgm:pt>
    <dgm:pt modelId="{77054E3F-F01E-48A9-964B-ADF1C1E784C9}" type="pres">
      <dgm:prSet presAssocID="{2684F50A-242F-4556-B77F-5075EE275400}" presName="bgRect" presStyleLbl="bgShp" presStyleIdx="2" presStyleCnt="4"/>
      <dgm:spPr/>
    </dgm:pt>
    <dgm:pt modelId="{75EBB002-6F9C-4A62-A15A-BD0929ABCA7D}" type="pres">
      <dgm:prSet presAssocID="{2684F50A-242F-4556-B77F-5075EE275400}" presName="iconRect" presStyleLbl="node1" presStyleIdx="2"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with solid fill"/>
        </a:ext>
      </dgm:extLst>
    </dgm:pt>
    <dgm:pt modelId="{0C69E9A9-6408-43D6-BB2C-47C98E65C669}" type="pres">
      <dgm:prSet presAssocID="{2684F50A-242F-4556-B77F-5075EE275400}" presName="spaceRect" presStyleCnt="0"/>
      <dgm:spPr/>
    </dgm:pt>
    <dgm:pt modelId="{A3C6F84A-1B68-45B0-9CD3-9C4C488AE7D6}" type="pres">
      <dgm:prSet presAssocID="{2684F50A-242F-4556-B77F-5075EE275400}" presName="parTx" presStyleLbl="revTx" presStyleIdx="2" presStyleCnt="4">
        <dgm:presLayoutVars>
          <dgm:chMax val="0"/>
          <dgm:chPref val="0"/>
        </dgm:presLayoutVars>
      </dgm:prSet>
      <dgm:spPr/>
    </dgm:pt>
    <dgm:pt modelId="{F32FBC3B-6EBB-4117-92A6-739EB12011C7}" type="pres">
      <dgm:prSet presAssocID="{8941474E-00F3-42D0-ACC3-633755801988}" presName="sibTrans" presStyleCnt="0"/>
      <dgm:spPr/>
    </dgm:pt>
    <dgm:pt modelId="{87FD3520-384A-4F43-9843-0710FA1D94CB}" type="pres">
      <dgm:prSet presAssocID="{6B29AEE1-8491-498C-AE24-157C8B62F434}" presName="compNode" presStyleCnt="0"/>
      <dgm:spPr/>
    </dgm:pt>
    <dgm:pt modelId="{4F2034F4-C2A9-4B1C-9A96-2237DA5CCA50}" type="pres">
      <dgm:prSet presAssocID="{6B29AEE1-8491-498C-AE24-157C8B62F434}" presName="bgRect" presStyleLbl="bgShp" presStyleIdx="3" presStyleCnt="4"/>
      <dgm:spPr/>
    </dgm:pt>
    <dgm:pt modelId="{6CB69946-AF88-413C-9B34-6C900B4A39E9}" type="pres">
      <dgm:prSet presAssocID="{6B29AEE1-8491-498C-AE24-157C8B62F434}" presName="iconRect" presStyleLbl="node1" presStyleIdx="3"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mail with solid fill"/>
        </a:ext>
      </dgm:extLst>
    </dgm:pt>
    <dgm:pt modelId="{9A799CEC-4959-478E-82C5-B90085FF47FA}" type="pres">
      <dgm:prSet presAssocID="{6B29AEE1-8491-498C-AE24-157C8B62F434}" presName="spaceRect" presStyleCnt="0"/>
      <dgm:spPr/>
    </dgm:pt>
    <dgm:pt modelId="{90041CDE-4A2D-473F-8875-0C44D948B0F3}" type="pres">
      <dgm:prSet presAssocID="{6B29AEE1-8491-498C-AE24-157C8B62F434}" presName="parTx" presStyleLbl="revTx" presStyleIdx="3" presStyleCnt="4">
        <dgm:presLayoutVars>
          <dgm:chMax val="0"/>
          <dgm:chPref val="0"/>
        </dgm:presLayoutVars>
      </dgm:prSet>
      <dgm:spPr/>
    </dgm:pt>
  </dgm:ptLst>
  <dgm:cxnLst>
    <dgm:cxn modelId="{76F2091D-E624-46B4-A57A-1CF8F8C33E17}" type="presOf" srcId="{13D8644B-E981-47DE-A64B-37DF787B3676}" destId="{A75A2160-08CE-4B50-8684-D68DFA100309}" srcOrd="0" destOrd="0" presId="urn:microsoft.com/office/officeart/2018/2/layout/IconVerticalSolidList"/>
    <dgm:cxn modelId="{08AB2D25-89EF-4C07-ADF6-A93E8AEC51E0}" type="presOf" srcId="{2684F50A-242F-4556-B77F-5075EE275400}" destId="{A3C6F84A-1B68-45B0-9CD3-9C4C488AE7D6}" srcOrd="0" destOrd="0" presId="urn:microsoft.com/office/officeart/2018/2/layout/IconVerticalSolidList"/>
    <dgm:cxn modelId="{32D27126-820D-4C9A-B803-DDA0AF19EF35}" srcId="{13D8644B-E981-47DE-A64B-37DF787B3676}" destId="{2684F50A-242F-4556-B77F-5075EE275400}" srcOrd="2" destOrd="0" parTransId="{F9C56FA2-983A-4517-B59F-F8EBBC901062}" sibTransId="{8941474E-00F3-42D0-ACC3-633755801988}"/>
    <dgm:cxn modelId="{B38EF85B-56C3-46CC-974F-04A46F2778A1}" srcId="{13D8644B-E981-47DE-A64B-37DF787B3676}" destId="{8D612703-08FC-4CE7-9FAA-A716430FBC9D}" srcOrd="0" destOrd="0" parTransId="{D43A9249-EDBC-4029-8768-E2AA59AAC395}" sibTransId="{726CBFAA-9812-4C0C-B04A-59B295E1F58A}"/>
    <dgm:cxn modelId="{29E0B475-0FF1-4FD2-B2DC-B5162370ED5D}" type="presOf" srcId="{8D612703-08FC-4CE7-9FAA-A716430FBC9D}" destId="{02665B4A-9423-49F0-833F-AB5ADEF96C52}" srcOrd="0" destOrd="0" presId="urn:microsoft.com/office/officeart/2018/2/layout/IconVerticalSolidList"/>
    <dgm:cxn modelId="{4F13D3AD-91D3-4946-973E-FD0AE024B59B}" srcId="{13D8644B-E981-47DE-A64B-37DF787B3676}" destId="{6B29AEE1-8491-498C-AE24-157C8B62F434}" srcOrd="3" destOrd="0" parTransId="{87013D45-159E-4F2C-91D0-CAF67155AE28}" sibTransId="{EB201A8A-3440-4A4E-AB91-3E0ABD8A2CC1}"/>
    <dgm:cxn modelId="{F6586AC0-7C0A-40EF-BBB2-79B685742B39}" type="presOf" srcId="{D13D09E7-72E3-415D-8558-864CDDEFF3A9}" destId="{5EEF4EE5-79AF-46A4-A1B6-88C402A2A0AE}" srcOrd="0" destOrd="0" presId="urn:microsoft.com/office/officeart/2018/2/layout/IconVerticalSolidList"/>
    <dgm:cxn modelId="{DF1D42C3-629A-422A-A1D7-4BAEEFDC98D4}" srcId="{13D8644B-E981-47DE-A64B-37DF787B3676}" destId="{D13D09E7-72E3-415D-8558-864CDDEFF3A9}" srcOrd="1" destOrd="0" parTransId="{03E48082-63F9-4CA1-B723-CB03C9562698}" sibTransId="{3716BA7F-D8AF-4FF4-A21B-03E13B183259}"/>
    <dgm:cxn modelId="{74D4B3C9-CA6A-4336-B9A8-D9983CB4CFC4}" type="presOf" srcId="{6B29AEE1-8491-498C-AE24-157C8B62F434}" destId="{90041CDE-4A2D-473F-8875-0C44D948B0F3}" srcOrd="0" destOrd="0" presId="urn:microsoft.com/office/officeart/2018/2/layout/IconVerticalSolidList"/>
    <dgm:cxn modelId="{8A0564AA-FD0D-4982-B021-43FE2846B0E9}" type="presParOf" srcId="{A75A2160-08CE-4B50-8684-D68DFA100309}" destId="{CD00A6D3-2A56-467A-BDA8-E966F571FAC8}" srcOrd="0" destOrd="0" presId="urn:microsoft.com/office/officeart/2018/2/layout/IconVerticalSolidList"/>
    <dgm:cxn modelId="{C78C2A9E-DDD8-4D61-9B67-32581774DE34}" type="presParOf" srcId="{CD00A6D3-2A56-467A-BDA8-E966F571FAC8}" destId="{D46C4C1D-686D-4E6B-A546-453D5E620B89}" srcOrd="0" destOrd="0" presId="urn:microsoft.com/office/officeart/2018/2/layout/IconVerticalSolidList"/>
    <dgm:cxn modelId="{EE0CA8C1-68FF-4532-AC17-9C93CEE93F23}" type="presParOf" srcId="{CD00A6D3-2A56-467A-BDA8-E966F571FAC8}" destId="{632DA7E6-D3F7-4C2A-91C0-95350DB53892}" srcOrd="1" destOrd="0" presId="urn:microsoft.com/office/officeart/2018/2/layout/IconVerticalSolidList"/>
    <dgm:cxn modelId="{8C9EA22B-C531-44E1-A9C8-9FBE2A2CA98C}" type="presParOf" srcId="{CD00A6D3-2A56-467A-BDA8-E966F571FAC8}" destId="{A5DFE138-650F-4209-BB67-91E80DE9B65D}" srcOrd="2" destOrd="0" presId="urn:microsoft.com/office/officeart/2018/2/layout/IconVerticalSolidList"/>
    <dgm:cxn modelId="{58999060-A754-470A-B1A0-7348CA26E93C}" type="presParOf" srcId="{CD00A6D3-2A56-467A-BDA8-E966F571FAC8}" destId="{02665B4A-9423-49F0-833F-AB5ADEF96C52}" srcOrd="3" destOrd="0" presId="urn:microsoft.com/office/officeart/2018/2/layout/IconVerticalSolidList"/>
    <dgm:cxn modelId="{7455C5DC-857B-49CA-B699-92D9014687E4}" type="presParOf" srcId="{A75A2160-08CE-4B50-8684-D68DFA100309}" destId="{E4DCC915-C803-4290-9F2C-4E89BFFDFE06}" srcOrd="1" destOrd="0" presId="urn:microsoft.com/office/officeart/2018/2/layout/IconVerticalSolidList"/>
    <dgm:cxn modelId="{F89F2D93-D301-448D-8D06-C18522F70050}" type="presParOf" srcId="{A75A2160-08CE-4B50-8684-D68DFA100309}" destId="{41DC8773-DCFC-4F27-8D4B-21D76D0F041A}" srcOrd="2" destOrd="0" presId="urn:microsoft.com/office/officeart/2018/2/layout/IconVerticalSolidList"/>
    <dgm:cxn modelId="{C8AA5C56-9D2B-478B-A16D-7393C9C2AFCC}" type="presParOf" srcId="{41DC8773-DCFC-4F27-8D4B-21D76D0F041A}" destId="{4A690CD8-6AD1-454A-87AC-7C6B2BC7B78A}" srcOrd="0" destOrd="0" presId="urn:microsoft.com/office/officeart/2018/2/layout/IconVerticalSolidList"/>
    <dgm:cxn modelId="{9AEBBE26-2D02-41D7-963F-446B52B0C983}" type="presParOf" srcId="{41DC8773-DCFC-4F27-8D4B-21D76D0F041A}" destId="{7E803D51-4D58-46EA-96DA-750984E71D29}" srcOrd="1" destOrd="0" presId="urn:microsoft.com/office/officeart/2018/2/layout/IconVerticalSolidList"/>
    <dgm:cxn modelId="{A74A8A17-DD0D-4E76-9CC7-CF35886D61A7}" type="presParOf" srcId="{41DC8773-DCFC-4F27-8D4B-21D76D0F041A}" destId="{19231DB5-6557-427D-9876-9DF73708FECC}" srcOrd="2" destOrd="0" presId="urn:microsoft.com/office/officeart/2018/2/layout/IconVerticalSolidList"/>
    <dgm:cxn modelId="{AEFF19E6-4EC8-4F92-978A-FF1E32B2D889}" type="presParOf" srcId="{41DC8773-DCFC-4F27-8D4B-21D76D0F041A}" destId="{5EEF4EE5-79AF-46A4-A1B6-88C402A2A0AE}" srcOrd="3" destOrd="0" presId="urn:microsoft.com/office/officeart/2018/2/layout/IconVerticalSolidList"/>
    <dgm:cxn modelId="{C8D0FC97-EF3C-43BC-9F93-E3A2F98039A4}" type="presParOf" srcId="{A75A2160-08CE-4B50-8684-D68DFA100309}" destId="{3C7A1F2E-75D4-4012-A4E3-6E663D397A18}" srcOrd="3" destOrd="0" presId="urn:microsoft.com/office/officeart/2018/2/layout/IconVerticalSolidList"/>
    <dgm:cxn modelId="{FBFAEC28-EAF5-487F-9BFE-6F4D355E0FDE}" type="presParOf" srcId="{A75A2160-08CE-4B50-8684-D68DFA100309}" destId="{7230DCAE-411E-4ADA-A24C-9474F7C04381}" srcOrd="4" destOrd="0" presId="urn:microsoft.com/office/officeart/2018/2/layout/IconVerticalSolidList"/>
    <dgm:cxn modelId="{5E5DFAEA-7BA2-4D13-9D64-9E85654D2EC8}" type="presParOf" srcId="{7230DCAE-411E-4ADA-A24C-9474F7C04381}" destId="{77054E3F-F01E-48A9-964B-ADF1C1E784C9}" srcOrd="0" destOrd="0" presId="urn:microsoft.com/office/officeart/2018/2/layout/IconVerticalSolidList"/>
    <dgm:cxn modelId="{14CC4124-40C0-4736-9177-901814CD49F3}" type="presParOf" srcId="{7230DCAE-411E-4ADA-A24C-9474F7C04381}" destId="{75EBB002-6F9C-4A62-A15A-BD0929ABCA7D}" srcOrd="1" destOrd="0" presId="urn:microsoft.com/office/officeart/2018/2/layout/IconVerticalSolidList"/>
    <dgm:cxn modelId="{9F8336B1-847B-4108-A236-9A6B68DF29CD}" type="presParOf" srcId="{7230DCAE-411E-4ADA-A24C-9474F7C04381}" destId="{0C69E9A9-6408-43D6-BB2C-47C98E65C669}" srcOrd="2" destOrd="0" presId="urn:microsoft.com/office/officeart/2018/2/layout/IconVerticalSolidList"/>
    <dgm:cxn modelId="{8826675A-EC44-462F-96C1-6DF315E9C220}" type="presParOf" srcId="{7230DCAE-411E-4ADA-A24C-9474F7C04381}" destId="{A3C6F84A-1B68-45B0-9CD3-9C4C488AE7D6}" srcOrd="3" destOrd="0" presId="urn:microsoft.com/office/officeart/2018/2/layout/IconVerticalSolidList"/>
    <dgm:cxn modelId="{3D92BDEA-306A-4929-9FE3-D1930D744429}" type="presParOf" srcId="{A75A2160-08CE-4B50-8684-D68DFA100309}" destId="{F32FBC3B-6EBB-4117-92A6-739EB12011C7}" srcOrd="5" destOrd="0" presId="urn:microsoft.com/office/officeart/2018/2/layout/IconVerticalSolidList"/>
    <dgm:cxn modelId="{D9C93748-44BE-4725-A605-F4F46D59C892}" type="presParOf" srcId="{A75A2160-08CE-4B50-8684-D68DFA100309}" destId="{87FD3520-384A-4F43-9843-0710FA1D94CB}" srcOrd="6" destOrd="0" presId="urn:microsoft.com/office/officeart/2018/2/layout/IconVerticalSolidList"/>
    <dgm:cxn modelId="{01F56361-D38E-46E7-A615-9C0EA384FE5F}" type="presParOf" srcId="{87FD3520-384A-4F43-9843-0710FA1D94CB}" destId="{4F2034F4-C2A9-4B1C-9A96-2237DA5CCA50}" srcOrd="0" destOrd="0" presId="urn:microsoft.com/office/officeart/2018/2/layout/IconVerticalSolidList"/>
    <dgm:cxn modelId="{CE74F509-40B8-4BF9-B014-EC32F44C6F6A}" type="presParOf" srcId="{87FD3520-384A-4F43-9843-0710FA1D94CB}" destId="{6CB69946-AF88-413C-9B34-6C900B4A39E9}" srcOrd="1" destOrd="0" presId="urn:microsoft.com/office/officeart/2018/2/layout/IconVerticalSolidList"/>
    <dgm:cxn modelId="{3A2A0018-2FAC-4BFB-97FB-6F68C9575C08}" type="presParOf" srcId="{87FD3520-384A-4F43-9843-0710FA1D94CB}" destId="{9A799CEC-4959-478E-82C5-B90085FF47FA}" srcOrd="2" destOrd="0" presId="urn:microsoft.com/office/officeart/2018/2/layout/IconVerticalSolidList"/>
    <dgm:cxn modelId="{A0A0DA70-126B-4825-A729-1C91BC217D36}" type="presParOf" srcId="{87FD3520-384A-4F43-9843-0710FA1D94CB}" destId="{90041CDE-4A2D-473F-8875-0C44D948B0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B36A36-A8E0-304B-BFB6-F7D63524254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E32BA7A-F73E-0D4A-8119-676426C181FE}">
      <dgm:prSet custT="1"/>
      <dgm:spPr/>
      <dgm:t>
        <a:bodyPr/>
        <a:lstStyle/>
        <a:p>
          <a:r>
            <a:rPr lang="en-US" sz="2400"/>
            <a:t>Data Warehouse</a:t>
          </a:r>
        </a:p>
      </dgm:t>
    </dgm:pt>
    <dgm:pt modelId="{135A1FB2-3D75-4249-9B42-FB8A698FD34C}" type="parTrans" cxnId="{E4958D42-7B2B-B042-843E-046B22EFF57C}">
      <dgm:prSet/>
      <dgm:spPr/>
      <dgm:t>
        <a:bodyPr/>
        <a:lstStyle/>
        <a:p>
          <a:endParaRPr lang="en-US"/>
        </a:p>
      </dgm:t>
    </dgm:pt>
    <dgm:pt modelId="{0D858D78-4720-1B40-B0F4-8C56C2B94553}" type="sibTrans" cxnId="{E4958D42-7B2B-B042-843E-046B22EFF57C}">
      <dgm:prSet/>
      <dgm:spPr/>
      <dgm:t>
        <a:bodyPr/>
        <a:lstStyle/>
        <a:p>
          <a:endParaRPr lang="en-US"/>
        </a:p>
      </dgm:t>
    </dgm:pt>
    <dgm:pt modelId="{1C672AC0-0E85-AF46-89EC-3524BF6490D1}">
      <dgm:prSet custT="1"/>
      <dgm:spPr/>
      <dgm:t>
        <a:bodyPr/>
        <a:lstStyle/>
        <a:p>
          <a:r>
            <a:rPr lang="en-US" sz="2400"/>
            <a:t>Lakehouse</a:t>
          </a:r>
        </a:p>
      </dgm:t>
    </dgm:pt>
    <dgm:pt modelId="{5FDFA5C1-D5BD-A14B-96A9-B61E255F5B80}" type="parTrans" cxnId="{F308D32C-F90E-A647-A6CF-D3237BEB9596}">
      <dgm:prSet/>
      <dgm:spPr/>
      <dgm:t>
        <a:bodyPr/>
        <a:lstStyle/>
        <a:p>
          <a:endParaRPr lang="en-US"/>
        </a:p>
      </dgm:t>
    </dgm:pt>
    <dgm:pt modelId="{84D94971-D4A6-4541-906B-3693CC830BF2}" type="sibTrans" cxnId="{F308D32C-F90E-A647-A6CF-D3237BEB9596}">
      <dgm:prSet/>
      <dgm:spPr/>
      <dgm:t>
        <a:bodyPr/>
        <a:lstStyle/>
        <a:p>
          <a:endParaRPr lang="en-US"/>
        </a:p>
      </dgm:t>
    </dgm:pt>
    <dgm:pt modelId="{DB2D5257-DB4A-8E46-8BA3-63D61C14FF7E}">
      <dgm:prSet custT="1"/>
      <dgm:spPr/>
      <dgm:t>
        <a:bodyPr/>
        <a:lstStyle/>
        <a:p>
          <a:r>
            <a:rPr lang="en-US" sz="2400"/>
            <a:t>Data Science &amp; ML</a:t>
          </a:r>
        </a:p>
      </dgm:t>
    </dgm:pt>
    <dgm:pt modelId="{339999FA-C6AD-4D4E-95E0-1FB409CF75F1}" type="parTrans" cxnId="{F2B933D7-D34E-AF44-9FEC-E14F931A5A30}">
      <dgm:prSet/>
      <dgm:spPr/>
      <dgm:t>
        <a:bodyPr/>
        <a:lstStyle/>
        <a:p>
          <a:endParaRPr lang="en-US"/>
        </a:p>
      </dgm:t>
    </dgm:pt>
    <dgm:pt modelId="{2EB73A97-72DA-6843-A22D-040FD0B63DC8}" type="sibTrans" cxnId="{F2B933D7-D34E-AF44-9FEC-E14F931A5A30}">
      <dgm:prSet/>
      <dgm:spPr/>
      <dgm:t>
        <a:bodyPr/>
        <a:lstStyle/>
        <a:p>
          <a:endParaRPr lang="en-US"/>
        </a:p>
      </dgm:t>
    </dgm:pt>
    <dgm:pt modelId="{A1B062F5-1E43-8043-BA99-AD177BD5FA11}">
      <dgm:prSet custT="1"/>
      <dgm:spPr/>
      <dgm:t>
        <a:bodyPr/>
        <a:lstStyle/>
        <a:p>
          <a:r>
            <a:rPr lang="en-US" sz="2400"/>
            <a:t>Power BI</a:t>
          </a:r>
        </a:p>
      </dgm:t>
    </dgm:pt>
    <dgm:pt modelId="{FF1A05D3-B95A-F449-B841-24596D8A90C4}" type="parTrans" cxnId="{9D048853-5626-A94F-B013-2627A64D1740}">
      <dgm:prSet/>
      <dgm:spPr/>
      <dgm:t>
        <a:bodyPr/>
        <a:lstStyle/>
        <a:p>
          <a:endParaRPr lang="en-US"/>
        </a:p>
      </dgm:t>
    </dgm:pt>
    <dgm:pt modelId="{55BE9BC8-74DC-D94E-8B8F-1DA948B69136}" type="sibTrans" cxnId="{9D048853-5626-A94F-B013-2627A64D1740}">
      <dgm:prSet/>
      <dgm:spPr/>
      <dgm:t>
        <a:bodyPr/>
        <a:lstStyle/>
        <a:p>
          <a:endParaRPr lang="en-US"/>
        </a:p>
      </dgm:t>
    </dgm:pt>
    <dgm:pt modelId="{3A8D7F21-982F-714F-815F-B1F5B7774D86}" type="pres">
      <dgm:prSet presAssocID="{83B36A36-A8E0-304B-BFB6-F7D635242546}" presName="matrix" presStyleCnt="0">
        <dgm:presLayoutVars>
          <dgm:chMax val="1"/>
          <dgm:dir/>
          <dgm:resizeHandles val="exact"/>
        </dgm:presLayoutVars>
      </dgm:prSet>
      <dgm:spPr/>
    </dgm:pt>
    <dgm:pt modelId="{052E266B-191A-D443-9EA6-11590C75F763}" type="pres">
      <dgm:prSet presAssocID="{83B36A36-A8E0-304B-BFB6-F7D635242546}" presName="diamond" presStyleLbl="bgShp" presStyleIdx="0" presStyleCnt="1"/>
      <dgm:spPr/>
    </dgm:pt>
    <dgm:pt modelId="{3134AC13-6C64-744E-934D-88CBD08E14C1}" type="pres">
      <dgm:prSet presAssocID="{83B36A36-A8E0-304B-BFB6-F7D635242546}" presName="quad1" presStyleLbl="node1" presStyleIdx="0" presStyleCnt="4">
        <dgm:presLayoutVars>
          <dgm:chMax val="0"/>
          <dgm:chPref val="0"/>
          <dgm:bulletEnabled val="1"/>
        </dgm:presLayoutVars>
      </dgm:prSet>
      <dgm:spPr/>
    </dgm:pt>
    <dgm:pt modelId="{A6F3816C-A6C4-8744-B57C-4F68E6109D67}" type="pres">
      <dgm:prSet presAssocID="{83B36A36-A8E0-304B-BFB6-F7D635242546}" presName="quad2" presStyleLbl="node1" presStyleIdx="1" presStyleCnt="4">
        <dgm:presLayoutVars>
          <dgm:chMax val="0"/>
          <dgm:chPref val="0"/>
          <dgm:bulletEnabled val="1"/>
        </dgm:presLayoutVars>
      </dgm:prSet>
      <dgm:spPr/>
    </dgm:pt>
    <dgm:pt modelId="{514FE1BF-7388-BA4F-973D-1D70E4C38261}" type="pres">
      <dgm:prSet presAssocID="{83B36A36-A8E0-304B-BFB6-F7D635242546}" presName="quad3" presStyleLbl="node1" presStyleIdx="2" presStyleCnt="4">
        <dgm:presLayoutVars>
          <dgm:chMax val="0"/>
          <dgm:chPref val="0"/>
          <dgm:bulletEnabled val="1"/>
        </dgm:presLayoutVars>
      </dgm:prSet>
      <dgm:spPr/>
    </dgm:pt>
    <dgm:pt modelId="{F66C1F2C-92A8-7842-8561-61D66A4080A7}" type="pres">
      <dgm:prSet presAssocID="{83B36A36-A8E0-304B-BFB6-F7D635242546}" presName="quad4" presStyleLbl="node1" presStyleIdx="3" presStyleCnt="4">
        <dgm:presLayoutVars>
          <dgm:chMax val="0"/>
          <dgm:chPref val="0"/>
          <dgm:bulletEnabled val="1"/>
        </dgm:presLayoutVars>
      </dgm:prSet>
      <dgm:spPr/>
    </dgm:pt>
  </dgm:ptLst>
  <dgm:cxnLst>
    <dgm:cxn modelId="{8671A300-4C83-644D-9ADA-42D07B3E6E31}" type="presOf" srcId="{1C672AC0-0E85-AF46-89EC-3524BF6490D1}" destId="{A6F3816C-A6C4-8744-B57C-4F68E6109D67}" srcOrd="0" destOrd="0" presId="urn:microsoft.com/office/officeart/2005/8/layout/matrix3"/>
    <dgm:cxn modelId="{BEB72A1E-D2AE-DF4D-8D20-78EC119BC13F}" type="presOf" srcId="{A1B062F5-1E43-8043-BA99-AD177BD5FA11}" destId="{F66C1F2C-92A8-7842-8561-61D66A4080A7}" srcOrd="0" destOrd="0" presId="urn:microsoft.com/office/officeart/2005/8/layout/matrix3"/>
    <dgm:cxn modelId="{913D1028-D3C0-A14A-AB01-5A5BED3A6065}" type="presOf" srcId="{2E32BA7A-F73E-0D4A-8119-676426C181FE}" destId="{3134AC13-6C64-744E-934D-88CBD08E14C1}" srcOrd="0" destOrd="0" presId="urn:microsoft.com/office/officeart/2005/8/layout/matrix3"/>
    <dgm:cxn modelId="{F308D32C-F90E-A647-A6CF-D3237BEB9596}" srcId="{83B36A36-A8E0-304B-BFB6-F7D635242546}" destId="{1C672AC0-0E85-AF46-89EC-3524BF6490D1}" srcOrd="1" destOrd="0" parTransId="{5FDFA5C1-D5BD-A14B-96A9-B61E255F5B80}" sibTransId="{84D94971-D4A6-4541-906B-3693CC830BF2}"/>
    <dgm:cxn modelId="{4C962F61-E3B8-6D46-9555-8E0CEBA5AFFA}" type="presOf" srcId="{DB2D5257-DB4A-8E46-8BA3-63D61C14FF7E}" destId="{514FE1BF-7388-BA4F-973D-1D70E4C38261}" srcOrd="0" destOrd="0" presId="urn:microsoft.com/office/officeart/2005/8/layout/matrix3"/>
    <dgm:cxn modelId="{E4958D42-7B2B-B042-843E-046B22EFF57C}" srcId="{83B36A36-A8E0-304B-BFB6-F7D635242546}" destId="{2E32BA7A-F73E-0D4A-8119-676426C181FE}" srcOrd="0" destOrd="0" parTransId="{135A1FB2-3D75-4249-9B42-FB8A698FD34C}" sibTransId="{0D858D78-4720-1B40-B0F4-8C56C2B94553}"/>
    <dgm:cxn modelId="{9D048853-5626-A94F-B013-2627A64D1740}" srcId="{83B36A36-A8E0-304B-BFB6-F7D635242546}" destId="{A1B062F5-1E43-8043-BA99-AD177BD5FA11}" srcOrd="3" destOrd="0" parTransId="{FF1A05D3-B95A-F449-B841-24596D8A90C4}" sibTransId="{55BE9BC8-74DC-D94E-8B8F-1DA948B69136}"/>
    <dgm:cxn modelId="{9A93CD94-CFB7-A640-8902-D24E817AD5DF}" type="presOf" srcId="{83B36A36-A8E0-304B-BFB6-F7D635242546}" destId="{3A8D7F21-982F-714F-815F-B1F5B7774D86}" srcOrd="0" destOrd="0" presId="urn:microsoft.com/office/officeart/2005/8/layout/matrix3"/>
    <dgm:cxn modelId="{F2B933D7-D34E-AF44-9FEC-E14F931A5A30}" srcId="{83B36A36-A8E0-304B-BFB6-F7D635242546}" destId="{DB2D5257-DB4A-8E46-8BA3-63D61C14FF7E}" srcOrd="2" destOrd="0" parTransId="{339999FA-C6AD-4D4E-95E0-1FB409CF75F1}" sibTransId="{2EB73A97-72DA-6843-A22D-040FD0B63DC8}"/>
    <dgm:cxn modelId="{F3F30115-F3ED-E14D-B519-734C631D025A}" type="presParOf" srcId="{3A8D7F21-982F-714F-815F-B1F5B7774D86}" destId="{052E266B-191A-D443-9EA6-11590C75F763}" srcOrd="0" destOrd="0" presId="urn:microsoft.com/office/officeart/2005/8/layout/matrix3"/>
    <dgm:cxn modelId="{D2E96E6C-7303-5042-B3EB-56963E3A1941}" type="presParOf" srcId="{3A8D7F21-982F-714F-815F-B1F5B7774D86}" destId="{3134AC13-6C64-744E-934D-88CBD08E14C1}" srcOrd="1" destOrd="0" presId="urn:microsoft.com/office/officeart/2005/8/layout/matrix3"/>
    <dgm:cxn modelId="{3602AFF3-389E-3647-AEF5-11B9EA11BE8A}" type="presParOf" srcId="{3A8D7F21-982F-714F-815F-B1F5B7774D86}" destId="{A6F3816C-A6C4-8744-B57C-4F68E6109D67}" srcOrd="2" destOrd="0" presId="urn:microsoft.com/office/officeart/2005/8/layout/matrix3"/>
    <dgm:cxn modelId="{F3BDEC07-99C6-204D-B8C2-9545407C15B9}" type="presParOf" srcId="{3A8D7F21-982F-714F-815F-B1F5B7774D86}" destId="{514FE1BF-7388-BA4F-973D-1D70E4C38261}" srcOrd="3" destOrd="0" presId="urn:microsoft.com/office/officeart/2005/8/layout/matrix3"/>
    <dgm:cxn modelId="{D1116A99-50F8-4D44-9BC3-328FA18CEF66}" type="presParOf" srcId="{3A8D7F21-982F-714F-815F-B1F5B7774D86}" destId="{F66C1F2C-92A8-7842-8561-61D66A4080A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2B97-EC15-487B-95B6-2B82AFBC16BC}">
      <dsp:nvSpPr>
        <dsp:cNvPr id="0" name=""/>
        <dsp:cNvSpPr/>
      </dsp:nvSpPr>
      <dsp:spPr>
        <a:xfrm>
          <a:off x="0" y="898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9am – 10:00am</a:t>
          </a:r>
        </a:p>
      </dsp:txBody>
      <dsp:txXfrm>
        <a:off x="26387" y="116244"/>
        <a:ext cx="5438216" cy="487766"/>
      </dsp:txXfrm>
    </dsp:sp>
    <dsp:sp modelId="{87D2BDF7-4C2D-468F-84CE-D39FE5E6CC10}">
      <dsp:nvSpPr>
        <dsp:cNvPr id="0" name=""/>
        <dsp:cNvSpPr/>
      </dsp:nvSpPr>
      <dsp:spPr>
        <a:xfrm>
          <a:off x="0" y="6303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Introduction and Module 1</a:t>
          </a:r>
        </a:p>
      </dsp:txBody>
      <dsp:txXfrm>
        <a:off x="0" y="630397"/>
        <a:ext cx="5490990" cy="347760"/>
      </dsp:txXfrm>
    </dsp:sp>
    <dsp:sp modelId="{D0EF66A4-8CF0-4DD5-9E57-55A4BC549CDE}">
      <dsp:nvSpPr>
        <dsp:cNvPr id="0" name=""/>
        <dsp:cNvSpPr/>
      </dsp:nvSpPr>
      <dsp:spPr>
        <a:xfrm>
          <a:off x="0" y="9781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10:00am – 10:45am</a:t>
          </a:r>
        </a:p>
      </dsp:txBody>
      <dsp:txXfrm>
        <a:off x="26387" y="1004544"/>
        <a:ext cx="5438216" cy="487766"/>
      </dsp:txXfrm>
    </dsp:sp>
    <dsp:sp modelId="{A9E45A58-D124-4570-AAE6-50FE666E4277}">
      <dsp:nvSpPr>
        <dsp:cNvPr id="0" name=""/>
        <dsp:cNvSpPr/>
      </dsp:nvSpPr>
      <dsp:spPr>
        <a:xfrm>
          <a:off x="0" y="15186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 2</a:t>
          </a:r>
        </a:p>
      </dsp:txBody>
      <dsp:txXfrm>
        <a:off x="0" y="1518697"/>
        <a:ext cx="5490990" cy="347760"/>
      </dsp:txXfrm>
    </dsp:sp>
    <dsp:sp modelId="{1A612BAB-3582-485B-B400-D4F84272356F}">
      <dsp:nvSpPr>
        <dsp:cNvPr id="0" name=""/>
        <dsp:cNvSpPr/>
      </dsp:nvSpPr>
      <dsp:spPr>
        <a:xfrm>
          <a:off x="0" y="18664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10:45am – 11:00am</a:t>
          </a:r>
        </a:p>
      </dsp:txBody>
      <dsp:txXfrm>
        <a:off x="26387" y="1892844"/>
        <a:ext cx="5438216" cy="487766"/>
      </dsp:txXfrm>
    </dsp:sp>
    <dsp:sp modelId="{563E2F35-ED28-4CAA-8396-732CE09F5411}">
      <dsp:nvSpPr>
        <dsp:cNvPr id="0" name=""/>
        <dsp:cNvSpPr/>
      </dsp:nvSpPr>
      <dsp:spPr>
        <a:xfrm>
          <a:off x="0" y="24069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Break</a:t>
          </a:r>
        </a:p>
      </dsp:txBody>
      <dsp:txXfrm>
        <a:off x="0" y="2406997"/>
        <a:ext cx="5490990" cy="347760"/>
      </dsp:txXfrm>
    </dsp:sp>
    <dsp:sp modelId="{AF213F7F-BAA3-44AE-8307-6E050A5BE257}">
      <dsp:nvSpPr>
        <dsp:cNvPr id="0" name=""/>
        <dsp:cNvSpPr/>
      </dsp:nvSpPr>
      <dsp:spPr>
        <a:xfrm>
          <a:off x="0" y="27547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11:00am – 12:30pm</a:t>
          </a:r>
        </a:p>
      </dsp:txBody>
      <dsp:txXfrm>
        <a:off x="26387" y="2781144"/>
        <a:ext cx="5438216" cy="487766"/>
      </dsp:txXfrm>
    </dsp:sp>
    <dsp:sp modelId="{810DCF47-9D04-4ACB-A3C1-6E5EF1E0AC8F}">
      <dsp:nvSpPr>
        <dsp:cNvPr id="0" name=""/>
        <dsp:cNvSpPr/>
      </dsp:nvSpPr>
      <dsp:spPr>
        <a:xfrm>
          <a:off x="0" y="32952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Modules 3 and 4</a:t>
          </a:r>
        </a:p>
      </dsp:txBody>
      <dsp:txXfrm>
        <a:off x="0" y="3295297"/>
        <a:ext cx="5490990" cy="347760"/>
      </dsp:txXfrm>
    </dsp:sp>
    <dsp:sp modelId="{039FF3FB-7609-4574-A3E6-F005B7CCC4F7}">
      <dsp:nvSpPr>
        <dsp:cNvPr id="0" name=""/>
        <dsp:cNvSpPr/>
      </dsp:nvSpPr>
      <dsp:spPr>
        <a:xfrm>
          <a:off x="0" y="36430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12:30pm – 1:30pm</a:t>
          </a:r>
        </a:p>
      </dsp:txBody>
      <dsp:txXfrm>
        <a:off x="26387" y="3669444"/>
        <a:ext cx="5438216" cy="487766"/>
      </dsp:txXfrm>
    </dsp:sp>
    <dsp:sp modelId="{82402B63-4989-416F-B873-8E61541AABEB}">
      <dsp:nvSpPr>
        <dsp:cNvPr id="0" name=""/>
        <dsp:cNvSpPr/>
      </dsp:nvSpPr>
      <dsp:spPr>
        <a:xfrm>
          <a:off x="0" y="41835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Lunch</a:t>
          </a:r>
        </a:p>
      </dsp:txBody>
      <dsp:txXfrm>
        <a:off x="0" y="4183597"/>
        <a:ext cx="5490990" cy="347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01D4D-D125-4F97-9016-0596EDD2BFD3}">
      <dsp:nvSpPr>
        <dsp:cNvPr id="0" name=""/>
        <dsp:cNvSpPr/>
      </dsp:nvSpPr>
      <dsp:spPr>
        <a:xfrm>
          <a:off x="0" y="898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1:30pm – 2:45pm</a:t>
          </a:r>
        </a:p>
      </dsp:txBody>
      <dsp:txXfrm>
        <a:off x="26387" y="116244"/>
        <a:ext cx="5279551" cy="487766"/>
      </dsp:txXfrm>
    </dsp:sp>
    <dsp:sp modelId="{DDBFA7B9-5419-48FD-A1D2-E8D84240970E}">
      <dsp:nvSpPr>
        <dsp:cNvPr id="0" name=""/>
        <dsp:cNvSpPr/>
      </dsp:nvSpPr>
      <dsp:spPr>
        <a:xfrm>
          <a:off x="0" y="6303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Modules 5 and 6</a:t>
          </a:r>
        </a:p>
      </dsp:txBody>
      <dsp:txXfrm>
        <a:off x="0" y="630397"/>
        <a:ext cx="5332325" cy="347760"/>
      </dsp:txXfrm>
    </dsp:sp>
    <dsp:sp modelId="{56E39DEA-AB9D-4B87-AA25-02DCA27C6BFD}">
      <dsp:nvSpPr>
        <dsp:cNvPr id="0" name=""/>
        <dsp:cNvSpPr/>
      </dsp:nvSpPr>
      <dsp:spPr>
        <a:xfrm>
          <a:off x="0" y="9781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2:45pm – 3:00pm</a:t>
          </a:r>
        </a:p>
      </dsp:txBody>
      <dsp:txXfrm>
        <a:off x="26387" y="1004544"/>
        <a:ext cx="5279551" cy="487766"/>
      </dsp:txXfrm>
    </dsp:sp>
    <dsp:sp modelId="{0869A41C-522B-4F2C-9662-5354AEB9D1D7}">
      <dsp:nvSpPr>
        <dsp:cNvPr id="0" name=""/>
        <dsp:cNvSpPr/>
      </dsp:nvSpPr>
      <dsp:spPr>
        <a:xfrm>
          <a:off x="0" y="15186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Break</a:t>
          </a:r>
        </a:p>
      </dsp:txBody>
      <dsp:txXfrm>
        <a:off x="0" y="1518697"/>
        <a:ext cx="5332325" cy="347760"/>
      </dsp:txXfrm>
    </dsp:sp>
    <dsp:sp modelId="{681C7C39-4409-4A4E-9ABC-F078BD676DC9}">
      <dsp:nvSpPr>
        <dsp:cNvPr id="0" name=""/>
        <dsp:cNvSpPr/>
      </dsp:nvSpPr>
      <dsp:spPr>
        <a:xfrm>
          <a:off x="0" y="18664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3:00pm – 3:30pm</a:t>
          </a:r>
        </a:p>
      </dsp:txBody>
      <dsp:txXfrm>
        <a:off x="26387" y="1892844"/>
        <a:ext cx="5279551" cy="487766"/>
      </dsp:txXfrm>
    </dsp:sp>
    <dsp:sp modelId="{F7C09625-57DD-486C-B8FA-0CA6EEF0A2C5}">
      <dsp:nvSpPr>
        <dsp:cNvPr id="0" name=""/>
        <dsp:cNvSpPr/>
      </dsp:nvSpPr>
      <dsp:spPr>
        <a:xfrm>
          <a:off x="0" y="24069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 6 Part 2</a:t>
          </a:r>
        </a:p>
      </dsp:txBody>
      <dsp:txXfrm>
        <a:off x="0" y="2406997"/>
        <a:ext cx="5332325" cy="347760"/>
      </dsp:txXfrm>
    </dsp:sp>
    <dsp:sp modelId="{3351A5D2-8FB3-4BD2-A41B-7ED0016B7218}">
      <dsp:nvSpPr>
        <dsp:cNvPr id="0" name=""/>
        <dsp:cNvSpPr/>
      </dsp:nvSpPr>
      <dsp:spPr>
        <a:xfrm>
          <a:off x="0" y="27547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3:30pm – 4:45pm</a:t>
          </a:r>
        </a:p>
      </dsp:txBody>
      <dsp:txXfrm>
        <a:off x="26387" y="2781144"/>
        <a:ext cx="5279551" cy="487766"/>
      </dsp:txXfrm>
    </dsp:sp>
    <dsp:sp modelId="{1AA6916E-2A6A-4D1E-BAFE-9BA5A7D1C508}">
      <dsp:nvSpPr>
        <dsp:cNvPr id="0" name=""/>
        <dsp:cNvSpPr/>
      </dsp:nvSpPr>
      <dsp:spPr>
        <a:xfrm>
          <a:off x="0" y="32952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Modules 7 and 8</a:t>
          </a:r>
        </a:p>
      </dsp:txBody>
      <dsp:txXfrm>
        <a:off x="0" y="3295297"/>
        <a:ext cx="5332325" cy="347760"/>
      </dsp:txXfrm>
    </dsp:sp>
    <dsp:sp modelId="{A94E5A03-C51F-4732-987C-0D9D8194345D}">
      <dsp:nvSpPr>
        <dsp:cNvPr id="0" name=""/>
        <dsp:cNvSpPr/>
      </dsp:nvSpPr>
      <dsp:spPr>
        <a:xfrm>
          <a:off x="0" y="36430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4:45pm – 5pm</a:t>
          </a:r>
        </a:p>
      </dsp:txBody>
      <dsp:txXfrm>
        <a:off x="26387" y="3669444"/>
        <a:ext cx="5279551" cy="487766"/>
      </dsp:txXfrm>
    </dsp:sp>
    <dsp:sp modelId="{C9D2F733-96AF-4D5A-9A91-775E64762B74}">
      <dsp:nvSpPr>
        <dsp:cNvPr id="0" name=""/>
        <dsp:cNvSpPr/>
      </dsp:nvSpPr>
      <dsp:spPr>
        <a:xfrm>
          <a:off x="0" y="41835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Wrap up, Resources, Q&amp;A</a:t>
          </a:r>
        </a:p>
      </dsp:txBody>
      <dsp:txXfrm>
        <a:off x="0" y="4183597"/>
        <a:ext cx="5332325" cy="347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C165D-FC1F-4076-8334-CDEC8E8C1A09}">
      <dsp:nvSpPr>
        <dsp:cNvPr id="0" name=""/>
        <dsp:cNvSpPr/>
      </dsp:nvSpPr>
      <dsp:spPr>
        <a:xfrm>
          <a:off x="0" y="788699"/>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E70E7C8F-FBBF-40D1-A899-81F2A656F45A}">
      <dsp:nvSpPr>
        <dsp:cNvPr id="0" name=""/>
        <dsp:cNvSpPr/>
      </dsp:nvSpPr>
      <dsp:spPr>
        <a:xfrm>
          <a:off x="437823" y="1114353"/>
          <a:ext cx="796042" cy="796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61D04-971E-4E63-9F80-605A6F2BD32D}">
      <dsp:nvSpPr>
        <dsp:cNvPr id="0" name=""/>
        <dsp:cNvSpPr/>
      </dsp:nvSpPr>
      <dsp:spPr>
        <a:xfrm>
          <a:off x="1671689" y="788699"/>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Microsoft Copilot in Azure + Azure SQL skills</a:t>
          </a:r>
        </a:p>
      </dsp:txBody>
      <dsp:txXfrm>
        <a:off x="1671689" y="788699"/>
        <a:ext cx="4958477" cy="1447350"/>
      </dsp:txXfrm>
    </dsp:sp>
    <dsp:sp modelId="{169278D4-BF8F-4517-9B19-6CE27BDCE476}">
      <dsp:nvSpPr>
        <dsp:cNvPr id="0" name=""/>
        <dsp:cNvSpPr/>
      </dsp:nvSpPr>
      <dsp:spPr>
        <a:xfrm>
          <a:off x="6630166" y="788699"/>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Assists with several Azure SQL capabilities including database insights, best practices, database management, and troubleshooting common issues.</a:t>
          </a:r>
        </a:p>
      </dsp:txBody>
      <dsp:txXfrm>
        <a:off x="6630166" y="788699"/>
        <a:ext cx="4387037" cy="1447350"/>
      </dsp:txXfrm>
    </dsp:sp>
    <dsp:sp modelId="{C057094C-4E36-4AA0-B487-AE78315A0002}">
      <dsp:nvSpPr>
        <dsp:cNvPr id="0" name=""/>
        <dsp:cNvSpPr/>
      </dsp:nvSpPr>
      <dsp:spPr>
        <a:xfrm>
          <a:off x="0" y="2597887"/>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C89F25A-268D-4582-AD03-EA2DD91EC183}">
      <dsp:nvSpPr>
        <dsp:cNvPr id="0" name=""/>
        <dsp:cNvSpPr/>
      </dsp:nvSpPr>
      <dsp:spPr>
        <a:xfrm>
          <a:off x="437823" y="2923541"/>
          <a:ext cx="796042" cy="796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61B12D-0C7F-4444-A770-A1ECAB854FA6}">
      <dsp:nvSpPr>
        <dsp:cNvPr id="0" name=""/>
        <dsp:cNvSpPr/>
      </dsp:nvSpPr>
      <dsp:spPr>
        <a:xfrm>
          <a:off x="1671689" y="2597887"/>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Natural Language to SQL in Azure SQL Query editor (preview)</a:t>
          </a:r>
        </a:p>
      </dsp:txBody>
      <dsp:txXfrm>
        <a:off x="1671689" y="2597887"/>
        <a:ext cx="4958477" cy="1447350"/>
      </dsp:txXfrm>
    </dsp:sp>
    <dsp:sp modelId="{C0B9A918-B947-4D3D-A18A-A21E86B65540}">
      <dsp:nvSpPr>
        <dsp:cNvPr id="0" name=""/>
        <dsp:cNvSpPr/>
      </dsp:nvSpPr>
      <dsp:spPr>
        <a:xfrm>
          <a:off x="6630166" y="2597887"/>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Input a natural language question and receive a T-SQL query suggestion.</a:t>
          </a:r>
        </a:p>
      </dsp:txBody>
      <dsp:txXfrm>
        <a:off x="6630166" y="2597887"/>
        <a:ext cx="4387037" cy="1447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E527C-A23C-4048-B732-F12CEAD922A0}">
      <dsp:nvSpPr>
        <dsp:cNvPr id="0" name=""/>
        <dsp:cNvSpPr/>
      </dsp:nvSpPr>
      <dsp:spPr>
        <a:xfrm>
          <a:off x="0" y="5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6989F-3E13-45B8-845D-383CC9A3390D}">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15BEA-0A78-410C-9821-EFFEA8D95798}">
      <dsp:nvSpPr>
        <dsp:cNvPr id="0" name=""/>
        <dsp:cNvSpPr/>
      </dsp:nvSpPr>
      <dsp:spPr>
        <a:xfrm>
          <a:off x="1435988" y="5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Responses are grounded in your Azure SQL Database environment. </a:t>
          </a:r>
          <a:endParaRPr lang="en-US" sz="2200" kern="1200"/>
        </a:p>
      </dsp:txBody>
      <dsp:txXfrm>
        <a:off x="1435988" y="531"/>
        <a:ext cx="9582531" cy="1243280"/>
      </dsp:txXfrm>
    </dsp:sp>
    <dsp:sp modelId="{1994903A-EEC0-4E14-AE32-78977FD4DAE7}">
      <dsp:nvSpPr>
        <dsp:cNvPr id="0" name=""/>
        <dsp:cNvSpPr/>
      </dsp:nvSpPr>
      <dsp:spPr>
        <a:xfrm>
          <a:off x="0" y="15546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F6A4C-5D3F-4740-8E3C-F71FFA8078DF}">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1268C-53C4-44F2-AF42-7A09440BC7C0}">
      <dsp:nvSpPr>
        <dsp:cNvPr id="0" name=""/>
        <dsp:cNvSpPr/>
      </dsp:nvSpPr>
      <dsp:spPr>
        <a:xfrm>
          <a:off x="1435988" y="15546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Copilot only has access to resources that YOU have access to and can only perform analysis and actions that you have the permissions to perform. </a:t>
          </a:r>
          <a:endParaRPr lang="en-US" sz="2200" kern="1200"/>
        </a:p>
      </dsp:txBody>
      <dsp:txXfrm>
        <a:off x="1435988" y="1554631"/>
        <a:ext cx="9582531" cy="1243280"/>
      </dsp:txXfrm>
    </dsp:sp>
    <dsp:sp modelId="{28CF861C-E0FB-48B5-BEBC-5AB1221C02BE}">
      <dsp:nvSpPr>
        <dsp:cNvPr id="0" name=""/>
        <dsp:cNvSpPr/>
      </dsp:nvSpPr>
      <dsp:spPr>
        <a:xfrm>
          <a:off x="0" y="3108732"/>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8DBD7-ABE3-4D37-8273-82A32C62F96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1C0F-0370-4530-98AB-9E6EF46DDF8A}">
      <dsp:nvSpPr>
        <dsp:cNvPr id="0" name=""/>
        <dsp:cNvSpPr/>
      </dsp:nvSpPr>
      <dsp:spPr>
        <a:xfrm>
          <a:off x="1435988" y="3108732"/>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User-provided prompts and responses are NOT used to further train, retrain, or improve Azure OpenAI Service foundation models. </a:t>
          </a:r>
          <a:endParaRPr lang="en-US" sz="2200" kern="1200"/>
        </a:p>
      </dsp:txBody>
      <dsp:txXfrm>
        <a:off x="1435988" y="3108732"/>
        <a:ext cx="9582531" cy="1243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87347-EB4F-4340-8D01-6E361524DD0F}">
      <dsp:nvSpPr>
        <dsp:cNvPr id="0" name=""/>
        <dsp:cNvSpPr/>
      </dsp:nvSpPr>
      <dsp:spPr>
        <a:xfrm>
          <a:off x="2472998" y="243346"/>
          <a:ext cx="783896" cy="783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FE355-59AA-4B2C-81C1-14A6434D621D}">
      <dsp:nvSpPr>
        <dsp:cNvPr id="0" name=""/>
        <dsp:cNvSpPr/>
      </dsp:nvSpPr>
      <dsp:spPr>
        <a:xfrm>
          <a:off x="1993950"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Azure portal Query editor is a browser-based tool for light querying + exploration</a:t>
          </a:r>
        </a:p>
      </dsp:txBody>
      <dsp:txXfrm>
        <a:off x="1993950" y="1734055"/>
        <a:ext cx="1741992" cy="3219963"/>
      </dsp:txXfrm>
    </dsp:sp>
    <dsp:sp modelId="{219029B8-D2FB-451F-B639-BB7D7375C311}">
      <dsp:nvSpPr>
        <dsp:cNvPr id="0" name=""/>
        <dsp:cNvSpPr/>
      </dsp:nvSpPr>
      <dsp:spPr>
        <a:xfrm>
          <a:off x="4519839" y="243346"/>
          <a:ext cx="783896" cy="783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0AFE8-F655-494C-839D-A7729C4481BF}">
      <dsp:nvSpPr>
        <dsp:cNvPr id="0" name=""/>
        <dsp:cNvSpPr/>
      </dsp:nvSpPr>
      <dsp:spPr>
        <a:xfrm>
          <a:off x="4040791"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We’re adding a natural language to SQL experience</a:t>
          </a:r>
        </a:p>
      </dsp:txBody>
      <dsp:txXfrm>
        <a:off x="4040791" y="1734055"/>
        <a:ext cx="1741992" cy="3219963"/>
      </dsp:txXfrm>
    </dsp:sp>
    <dsp:sp modelId="{3DD46612-33E0-4788-B76A-8B15075DCD5F}">
      <dsp:nvSpPr>
        <dsp:cNvPr id="0" name=""/>
        <dsp:cNvSpPr/>
      </dsp:nvSpPr>
      <dsp:spPr>
        <a:xfrm>
          <a:off x="6566680" y="243346"/>
          <a:ext cx="783896" cy="783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8B9EF6-A5E4-4EDA-BAFD-FD6BBECF2FF3}">
      <dsp:nvSpPr>
        <dsp:cNvPr id="0" name=""/>
        <dsp:cNvSpPr/>
      </dsp:nvSpPr>
      <dsp:spPr>
        <a:xfrm>
          <a:off x="6087632"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Generates T-SQL queries based on natural language input</a:t>
          </a:r>
        </a:p>
      </dsp:txBody>
      <dsp:txXfrm>
        <a:off x="6087632" y="1734055"/>
        <a:ext cx="1741992" cy="3219963"/>
      </dsp:txXfrm>
    </dsp:sp>
    <dsp:sp modelId="{91311A8B-204F-4DB4-B514-C98A3A003280}">
      <dsp:nvSpPr>
        <dsp:cNvPr id="0" name=""/>
        <dsp:cNvSpPr/>
      </dsp:nvSpPr>
      <dsp:spPr>
        <a:xfrm>
          <a:off x="8650930" y="215308"/>
          <a:ext cx="783896" cy="7838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45616-5C13-4F39-8930-68C4538DE8F5}">
      <dsp:nvSpPr>
        <dsp:cNvPr id="0" name=""/>
        <dsp:cNvSpPr/>
      </dsp:nvSpPr>
      <dsp:spPr>
        <a:xfrm>
          <a:off x="8134473" y="1649942"/>
          <a:ext cx="1816810" cy="333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highlight>
                <a:srgbClr val="00FFFF"/>
              </a:highlight>
            </a:rPr>
            <a:t>Uses Large Language Models (LLMs) from Azure OpenAI </a:t>
          </a:r>
        </a:p>
        <a:p>
          <a:pPr marL="0" lvl="0" indent="0" algn="ctr" defTabSz="889000">
            <a:lnSpc>
              <a:spcPct val="100000"/>
            </a:lnSpc>
            <a:spcBef>
              <a:spcPct val="0"/>
            </a:spcBef>
            <a:spcAft>
              <a:spcPct val="35000"/>
            </a:spcAft>
            <a:buNone/>
          </a:pPr>
          <a:r>
            <a:rPr lang="en-US" sz="2000" kern="1200">
              <a:highlight>
                <a:srgbClr val="00FF00"/>
              </a:highlight>
            </a:rPr>
            <a:t>+ Table schema</a:t>
          </a:r>
        </a:p>
        <a:p>
          <a:pPr marL="0" lvl="0" indent="0" algn="ctr" defTabSz="889000">
            <a:lnSpc>
              <a:spcPct val="100000"/>
            </a:lnSpc>
            <a:spcBef>
              <a:spcPct val="0"/>
            </a:spcBef>
            <a:spcAft>
              <a:spcPct val="35000"/>
            </a:spcAft>
            <a:buNone/>
          </a:pPr>
          <a:r>
            <a:rPr lang="en-US" sz="2000" kern="1200">
              <a:highlight>
                <a:srgbClr val="00FF00"/>
              </a:highlight>
            </a:rPr>
            <a:t>+ primary and foreign key constraints</a:t>
          </a:r>
        </a:p>
      </dsp:txBody>
      <dsp:txXfrm>
        <a:off x="8134473" y="1649942"/>
        <a:ext cx="1816810" cy="33321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F60D-6816-41CE-85C9-ACDAF7ACC4FE}">
      <dsp:nvSpPr>
        <dsp:cNvPr id="0" name=""/>
        <dsp:cNvSpPr/>
      </dsp:nvSpPr>
      <dsp:spPr>
        <a:xfrm rot="5400000">
          <a:off x="7027354" y="-294178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No charge right now, but there will be announcements leading up to Azure Copilot General Availability.</a:t>
          </a:r>
        </a:p>
      </dsp:txBody>
      <dsp:txXfrm rot="-5400000">
        <a:off x="3966782" y="164226"/>
        <a:ext cx="7006613" cy="840024"/>
      </dsp:txXfrm>
    </dsp:sp>
    <dsp:sp modelId="{0861675C-49F9-4724-AAA8-F80EADB25F7C}">
      <dsp:nvSpPr>
        <dsp:cNvPr id="0" name=""/>
        <dsp:cNvSpPr/>
      </dsp:nvSpPr>
      <dsp:spPr>
        <a:xfrm>
          <a:off x="0" y="241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much will it cost?</a:t>
          </a:r>
        </a:p>
      </dsp:txBody>
      <dsp:txXfrm>
        <a:off x="56804" y="59223"/>
        <a:ext cx="3853173" cy="1050030"/>
      </dsp:txXfrm>
    </dsp:sp>
    <dsp:sp modelId="{BAE3790A-6BFC-4EFE-B146-3406A08FA761}">
      <dsp:nvSpPr>
        <dsp:cNvPr id="0" name=""/>
        <dsp:cNvSpPr/>
      </dsp:nvSpPr>
      <dsp:spPr>
        <a:xfrm rot="5400000">
          <a:off x="7027354" y="-171996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General Purpose, Business Critical, Hyperscale, DTU-based Standard and Premium, Serverless, and Elastic pools.</a:t>
          </a:r>
        </a:p>
      </dsp:txBody>
      <dsp:txXfrm rot="-5400000">
        <a:off x="3966782" y="1386046"/>
        <a:ext cx="7006613" cy="840024"/>
      </dsp:txXfrm>
    </dsp:sp>
    <dsp:sp modelId="{589641C7-5462-4FB2-BCFB-A0D4DE8B2E1B}">
      <dsp:nvSpPr>
        <dsp:cNvPr id="0" name=""/>
        <dsp:cNvSpPr/>
      </dsp:nvSpPr>
      <dsp:spPr>
        <a:xfrm>
          <a:off x="0" y="122423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Azure SQL Database offerings are supported in preview?</a:t>
          </a:r>
        </a:p>
      </dsp:txBody>
      <dsp:txXfrm>
        <a:off x="56804" y="1281043"/>
        <a:ext cx="3853173" cy="1050030"/>
      </dsp:txXfrm>
    </dsp:sp>
    <dsp:sp modelId="{4BD289DE-C453-4EC5-AE3E-DD297DB6B559}">
      <dsp:nvSpPr>
        <dsp:cNvPr id="0" name=""/>
        <dsp:cNvSpPr/>
      </dsp:nvSpPr>
      <dsp:spPr>
        <a:xfrm rot="5400000">
          <a:off x="7027354" y="-49814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Manage by following these instructions:   </a:t>
          </a:r>
          <a:r>
            <a:rPr lang="en-US" sz="2000" b="0" kern="1200" cap="none" spc="0">
              <a:ln w="0"/>
              <a:solidFill>
                <a:schemeClr val="accent1"/>
              </a:solidFill>
              <a:effectLst>
                <a:outerShdw blurRad="38100" dist="25400" dir="5400000" algn="ctr" rotWithShape="0">
                  <a:srgbClr val="6E747A">
                    <a:alpha val="43000"/>
                  </a:srgbClr>
                </a:outerShdw>
              </a:effectLst>
            </a:rPr>
            <a:t>aka.ms\sqlcopilot-manage-access </a:t>
          </a:r>
          <a:endParaRPr lang="en-US" sz="2000" kern="1200"/>
        </a:p>
      </dsp:txBody>
      <dsp:txXfrm rot="-5400000">
        <a:off x="3966782" y="2607866"/>
        <a:ext cx="7006613" cy="840024"/>
      </dsp:txXfrm>
    </dsp:sp>
    <dsp:sp modelId="{723F4E03-7CA0-482E-ADE7-86647A759459}">
      <dsp:nvSpPr>
        <dsp:cNvPr id="0" name=""/>
        <dsp:cNvSpPr/>
      </dsp:nvSpPr>
      <dsp:spPr>
        <a:xfrm>
          <a:off x="0" y="244605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do I enable or disable Copilot?</a:t>
          </a:r>
        </a:p>
      </dsp:txBody>
      <dsp:txXfrm>
        <a:off x="56804" y="2502863"/>
        <a:ext cx="3853173" cy="1050030"/>
      </dsp:txXfrm>
    </dsp:sp>
    <dsp:sp modelId="{B5700ED9-0C71-4BF7-AAF9-4BCC62493A8C}">
      <dsp:nvSpPr>
        <dsp:cNvPr id="0" name=""/>
        <dsp:cNvSpPr/>
      </dsp:nvSpPr>
      <dsp:spPr>
        <a:xfrm rot="5400000">
          <a:off x="7027354" y="723671"/>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We expect opportunities for Copilots across the SQL portfolio. Stay tuned!</a:t>
          </a:r>
        </a:p>
      </dsp:txBody>
      <dsp:txXfrm rot="-5400000">
        <a:off x="3966782" y="3829687"/>
        <a:ext cx="7006613" cy="840024"/>
      </dsp:txXfrm>
    </dsp:sp>
    <dsp:sp modelId="{D0437563-48F2-4F6A-95E1-6044BC6C10C5}">
      <dsp:nvSpPr>
        <dsp:cNvPr id="0" name=""/>
        <dsp:cNvSpPr/>
      </dsp:nvSpPr>
      <dsp:spPr>
        <a:xfrm>
          <a:off x="0" y="3667880"/>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about Copilots for other SQL offerings?</a:t>
          </a:r>
        </a:p>
      </dsp:txBody>
      <dsp:txXfrm>
        <a:off x="56804" y="3724684"/>
        <a:ext cx="3853173" cy="10500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C4C1D-686D-4E6B-A546-453D5E620B89}">
      <dsp:nvSpPr>
        <dsp:cNvPr id="0" name=""/>
        <dsp:cNvSpPr/>
      </dsp:nvSpPr>
      <dsp:spPr>
        <a:xfrm>
          <a:off x="0" y="2006"/>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DA7E6-D3F7-4C2A-91C0-95350DB53892}">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665B4A-9423-49F0-833F-AB5ADEF96C52}">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Azure Copilot and Azure SQL: </a:t>
          </a:r>
          <a:r>
            <a:rPr lang="en-US" sz="2200" kern="1200">
              <a:hlinkClick xmlns:r="http://schemas.openxmlformats.org/officeDocument/2006/relationships" r:id="rId3"/>
            </a:rPr>
            <a:t>https://aka.ms/sqlcopilot</a:t>
          </a:r>
        </a:p>
      </dsp:txBody>
      <dsp:txXfrm>
        <a:off x="1174434" y="2006"/>
        <a:ext cx="9844403" cy="1016826"/>
      </dsp:txXfrm>
    </dsp:sp>
    <dsp:sp modelId="{4A690CD8-6AD1-454A-87AC-7C6B2BC7B78A}">
      <dsp:nvSpPr>
        <dsp:cNvPr id="0" name=""/>
        <dsp:cNvSpPr/>
      </dsp:nvSpPr>
      <dsp:spPr>
        <a:xfrm>
          <a:off x="0" y="1273039"/>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803D51-4D58-46EA-96DA-750984E71D29}">
      <dsp:nvSpPr>
        <dsp:cNvPr id="0" name=""/>
        <dsp:cNvSpPr/>
      </dsp:nvSpPr>
      <dsp:spPr>
        <a:xfrm>
          <a:off x="307589" y="1501825"/>
          <a:ext cx="559254" cy="55925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EF4EE5-79AF-46A4-A1B6-88C402A2A0AE}">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Natural language to SQL: </a:t>
          </a:r>
          <a:r>
            <a:rPr lang="en-US" sz="2200" kern="1200">
              <a:hlinkClick xmlns:r="http://schemas.openxmlformats.org/officeDocument/2006/relationships" r:id="rId6"/>
            </a:rPr>
            <a:t>https://aka.ms/sqlcopilot-nl2sql</a:t>
          </a:r>
          <a:endParaRPr lang="en-US" sz="2200" kern="1200"/>
        </a:p>
      </dsp:txBody>
      <dsp:txXfrm>
        <a:off x="1174434" y="1273039"/>
        <a:ext cx="9844403" cy="1016826"/>
      </dsp:txXfrm>
    </dsp:sp>
    <dsp:sp modelId="{77054E3F-F01E-48A9-964B-ADF1C1E784C9}">
      <dsp:nvSpPr>
        <dsp:cNvPr id="0" name=""/>
        <dsp:cNvSpPr/>
      </dsp:nvSpPr>
      <dsp:spPr>
        <a:xfrm>
          <a:off x="0" y="2544072"/>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BB002-6F9C-4A62-A15A-BD0929ABCA7D}">
      <dsp:nvSpPr>
        <dsp:cNvPr id="0" name=""/>
        <dsp:cNvSpPr/>
      </dsp:nvSpPr>
      <dsp:spPr>
        <a:xfrm>
          <a:off x="307589" y="2772858"/>
          <a:ext cx="559254" cy="5592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6F84A-1B68-45B0-9CD3-9C4C488AE7D6}">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Please provide feedback in the portal (thumbs up \ down, comments describing experience)</a:t>
          </a:r>
        </a:p>
      </dsp:txBody>
      <dsp:txXfrm>
        <a:off x="1174434" y="2544072"/>
        <a:ext cx="9844403" cy="1016826"/>
      </dsp:txXfrm>
    </dsp:sp>
    <dsp:sp modelId="{4F2034F4-C2A9-4B1C-9A96-2237DA5CCA50}">
      <dsp:nvSpPr>
        <dsp:cNvPr id="0" name=""/>
        <dsp:cNvSpPr/>
      </dsp:nvSpPr>
      <dsp:spPr>
        <a:xfrm>
          <a:off x="0" y="3815105"/>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69946-AF88-413C-9B34-6C900B4A39E9}">
      <dsp:nvSpPr>
        <dsp:cNvPr id="0" name=""/>
        <dsp:cNvSpPr/>
      </dsp:nvSpPr>
      <dsp:spPr>
        <a:xfrm>
          <a:off x="307589" y="4043891"/>
          <a:ext cx="559254" cy="5592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41CDE-4A2D-473F-8875-0C44D948B0F3}">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Other ideas? Email our team: </a:t>
          </a:r>
          <a:r>
            <a:rPr lang="en-US" sz="2200" b="0" kern="1200" cap="none" spc="0">
              <a:ln w="0"/>
              <a:solidFill>
                <a:schemeClr val="accent1"/>
              </a:solidFill>
              <a:effectLst>
                <a:outerShdw blurRad="38100" dist="25400" dir="5400000" algn="ctr" rotWithShape="0">
                  <a:srgbClr val="6E747A">
                    <a:alpha val="43000"/>
                  </a:srgbClr>
                </a:outerShdw>
              </a:effectLst>
            </a:rPr>
            <a:t>sqlcopilotpreview@microsoft.com</a:t>
          </a:r>
          <a:r>
            <a:rPr lang="en-US" sz="2200" kern="1200"/>
            <a:t> </a:t>
          </a:r>
        </a:p>
      </dsp:txBody>
      <dsp:txXfrm>
        <a:off x="1174434" y="3815105"/>
        <a:ext cx="9844403" cy="10168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E266B-191A-D443-9EA6-11590C75F763}">
      <dsp:nvSpPr>
        <dsp:cNvPr id="0" name=""/>
        <dsp:cNvSpPr/>
      </dsp:nvSpPr>
      <dsp:spPr>
        <a:xfrm>
          <a:off x="2086782" y="0"/>
          <a:ext cx="4869832" cy="486983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C13-6C64-744E-934D-88CBD08E14C1}">
      <dsp:nvSpPr>
        <dsp:cNvPr id="0" name=""/>
        <dsp:cNvSpPr/>
      </dsp:nvSpPr>
      <dsp:spPr>
        <a:xfrm>
          <a:off x="2549416"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Warehouse</a:t>
          </a:r>
        </a:p>
      </dsp:txBody>
      <dsp:txXfrm>
        <a:off x="2642129" y="555347"/>
        <a:ext cx="1713808" cy="1713808"/>
      </dsp:txXfrm>
    </dsp:sp>
    <dsp:sp modelId="{A6F3816C-A6C4-8744-B57C-4F68E6109D67}">
      <dsp:nvSpPr>
        <dsp:cNvPr id="0" name=""/>
        <dsp:cNvSpPr/>
      </dsp:nvSpPr>
      <dsp:spPr>
        <a:xfrm>
          <a:off x="4594745"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Lakehouse</a:t>
          </a:r>
        </a:p>
      </dsp:txBody>
      <dsp:txXfrm>
        <a:off x="4687458" y="555347"/>
        <a:ext cx="1713808" cy="1713808"/>
      </dsp:txXfrm>
    </dsp:sp>
    <dsp:sp modelId="{514FE1BF-7388-BA4F-973D-1D70E4C38261}">
      <dsp:nvSpPr>
        <dsp:cNvPr id="0" name=""/>
        <dsp:cNvSpPr/>
      </dsp:nvSpPr>
      <dsp:spPr>
        <a:xfrm>
          <a:off x="2549416"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Science &amp; ML</a:t>
          </a:r>
        </a:p>
      </dsp:txBody>
      <dsp:txXfrm>
        <a:off x="2642129" y="2600676"/>
        <a:ext cx="1713808" cy="1713808"/>
      </dsp:txXfrm>
    </dsp:sp>
    <dsp:sp modelId="{F66C1F2C-92A8-7842-8561-61D66A4080A7}">
      <dsp:nvSpPr>
        <dsp:cNvPr id="0" name=""/>
        <dsp:cNvSpPr/>
      </dsp:nvSpPr>
      <dsp:spPr>
        <a:xfrm>
          <a:off x="4594745"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Power BI</a:t>
          </a:r>
        </a:p>
      </dsp:txBody>
      <dsp:txXfrm>
        <a:off x="4687458" y="2600676"/>
        <a:ext cx="1713808" cy="17138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2A2AF-B991-446F-A4A7-53C24F4C3C4E}"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12B8F-8B39-4DDB-A310-079D35814280}" type="slidenum">
              <a:rPr lang="en-US" smtClean="0"/>
              <a:t>‹#›</a:t>
            </a:fld>
            <a:endParaRPr lang="en-US"/>
          </a:p>
        </p:txBody>
      </p:sp>
    </p:spTree>
    <p:extLst>
      <p:ext uri="{BB962C8B-B14F-4D97-AF65-F5344CB8AC3E}">
        <p14:creationId xmlns:p14="http://schemas.microsoft.com/office/powerpoint/2010/main" val="143264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context=%2Fazure%2Fai-services%2Fopenai%2Fcontext%2Fcontext&amp;tabs=azure-portal#how-does-the-azure-openai-service-process-data"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kangai.com/prompt-engineering-a-seismic-shift-for-programming/"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askanydifference.com/prompt-engineering-vs-software-engineering/" TargetMode="External"/><Relationship Id="rId4" Type="http://schemas.openxmlformats.org/officeDocument/2006/relationships/hyperlink" Target="https://daniel-ramos.medium.com/prompt-design-vs-prompt-engineering-unleashing-the-power-of-ai-language-models-3a606f9518d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Accountability</a:t>
            </a:r>
          </a:p>
          <a:p>
            <a:endParaRPr lang="en-US"/>
          </a:p>
          <a:p>
            <a:r>
              <a:rPr lang="en-US" b="0" i="0">
                <a:solidFill>
                  <a:srgbClr val="DCEEF8"/>
                </a:solidFill>
                <a:effectLst/>
                <a:latin typeface="Segoe UI" panose="020B0502040204020203" pitchFamily="34" charset="0"/>
              </a:rPr>
              <a:t>How can we create oversight so that humans can be accountable and in control?</a:t>
            </a:r>
            <a:endParaRPr lang="en-US"/>
          </a:p>
          <a:p>
            <a:endParaRPr lang="en-US"/>
          </a:p>
          <a:p>
            <a:pPr marL="228600" indent="-228600">
              <a:buAutoNum type="arabicPeriod"/>
            </a:pPr>
            <a:r>
              <a:rPr lang="en-US"/>
              <a:t>Impact assessment</a:t>
            </a:r>
          </a:p>
          <a:p>
            <a:pPr marL="228600" indent="-228600">
              <a:buAutoNum type="arabicPeriod"/>
            </a:pPr>
            <a:r>
              <a:rPr lang="en-US"/>
              <a:t>Oversight of significant adverse impacts</a:t>
            </a:r>
          </a:p>
          <a:p>
            <a:pPr marL="228600" indent="-228600">
              <a:buAutoNum type="arabicPeriod"/>
            </a:pPr>
            <a:r>
              <a:rPr lang="en-US"/>
              <a:t>Fit for purpose</a:t>
            </a:r>
          </a:p>
          <a:p>
            <a:pPr marL="228600" indent="-228600">
              <a:buAutoNum type="arabicPeriod"/>
            </a:pPr>
            <a:r>
              <a:rPr lang="en-US"/>
              <a:t>Data governance and management</a:t>
            </a:r>
          </a:p>
          <a:p>
            <a:pPr marL="228600" indent="-228600">
              <a:buAutoNum type="arabicPeriod"/>
            </a:pPr>
            <a:r>
              <a:rPr lang="en-US"/>
              <a:t>Human oversight and control</a:t>
            </a:r>
          </a:p>
          <a:p>
            <a:pPr marL="0" indent="0">
              <a:buNone/>
            </a:pPr>
            <a:endParaRPr lang="en-US"/>
          </a:p>
          <a:p>
            <a:pPr marL="0" indent="0">
              <a:buNone/>
            </a:pPr>
            <a:r>
              <a:rPr lang="en-US"/>
              <a:t>Transparency</a:t>
            </a:r>
          </a:p>
          <a:p>
            <a:pPr marL="0" indent="0">
              <a:buNone/>
            </a:pPr>
            <a:endParaRPr lang="en-US"/>
          </a:p>
          <a:p>
            <a:pPr marL="0" indent="0">
              <a:buNone/>
            </a:pPr>
            <a:r>
              <a:rPr lang="en-US" b="0" i="0">
                <a:solidFill>
                  <a:srgbClr val="DCEEF8"/>
                </a:solidFill>
                <a:effectLst/>
                <a:latin typeface="Segoe UI" panose="020B0502040204020203" pitchFamily="34" charset="0"/>
              </a:rPr>
              <a:t>How might people misunderstand, misuse, or incorrectly estimate the capabilities of the system?</a:t>
            </a:r>
            <a:endParaRPr lang="en-US"/>
          </a:p>
          <a:p>
            <a:pPr marL="0" indent="0">
              <a:buNone/>
            </a:pPr>
            <a:endParaRPr lang="en-US"/>
          </a:p>
          <a:p>
            <a:pPr marL="228600" indent="-228600">
              <a:buAutoNum type="arabicPeriod"/>
            </a:pPr>
            <a:r>
              <a:rPr lang="en-US"/>
              <a:t>System intelligibility for decision making</a:t>
            </a:r>
          </a:p>
          <a:p>
            <a:pPr marL="228600" indent="-228600">
              <a:buAutoNum type="arabicPeriod"/>
            </a:pPr>
            <a:r>
              <a:rPr lang="en-US"/>
              <a:t>Communication to stakeholders</a:t>
            </a:r>
          </a:p>
          <a:p>
            <a:pPr marL="228600" indent="-228600">
              <a:buAutoNum type="arabicPeriod"/>
            </a:pPr>
            <a:r>
              <a:rPr lang="en-US"/>
              <a:t>Disclosure of AI interaction</a:t>
            </a:r>
          </a:p>
          <a:p>
            <a:pPr marL="0" indent="0">
              <a:buNone/>
            </a:pPr>
            <a:endParaRPr lang="en-US"/>
          </a:p>
          <a:p>
            <a:pPr marL="0" indent="0">
              <a:buNone/>
            </a:pPr>
            <a:r>
              <a:rPr lang="en-US"/>
              <a:t>Fairness</a:t>
            </a:r>
          </a:p>
          <a:p>
            <a:pPr marL="0" indent="0">
              <a:buNone/>
            </a:pPr>
            <a:endParaRPr lang="en-US"/>
          </a:p>
          <a:p>
            <a:pPr marL="0" indent="0">
              <a:buNone/>
            </a:pPr>
            <a:r>
              <a:rPr lang="en-US" b="0" i="0">
                <a:solidFill>
                  <a:srgbClr val="DCEEF8"/>
                </a:solidFill>
                <a:effectLst/>
                <a:latin typeface="Segoe UI" panose="020B0502040204020203" pitchFamily="34" charset="0"/>
              </a:rPr>
              <a:t>How might an AI system allocate opportunities, resources, or information in ways that are fair to the humans who use it?</a:t>
            </a:r>
            <a:endParaRPr lang="en-US"/>
          </a:p>
          <a:p>
            <a:pPr marL="0" indent="0">
              <a:buNone/>
            </a:pPr>
            <a:endParaRPr lang="en-US"/>
          </a:p>
          <a:p>
            <a:pPr marL="228600" indent="-228600">
              <a:buAutoNum type="arabicPeriod"/>
            </a:pPr>
            <a:r>
              <a:rPr lang="en-US"/>
              <a:t>Quality of service</a:t>
            </a:r>
          </a:p>
          <a:p>
            <a:pPr marL="228600" indent="-228600">
              <a:buAutoNum type="arabicPeriod"/>
            </a:pPr>
            <a:r>
              <a:rPr lang="en-US"/>
              <a:t>Allocation of resources and opportunities</a:t>
            </a:r>
          </a:p>
          <a:p>
            <a:pPr marL="228600" indent="-228600">
              <a:buAutoNum type="arabicPeriod"/>
            </a:pPr>
            <a:r>
              <a:rPr lang="en-US"/>
              <a:t>Minimization of stereotyping, demeaning, and erasing outputs</a:t>
            </a:r>
          </a:p>
          <a:p>
            <a:pPr marL="228600" indent="-228600">
              <a:buAutoNum type="arabicPeriod"/>
            </a:pPr>
            <a:endParaRPr lang="en-US"/>
          </a:p>
          <a:p>
            <a:pPr marL="0" indent="0">
              <a:buNone/>
            </a:pPr>
            <a:r>
              <a:rPr lang="en-US"/>
              <a:t>Reliability and Safety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function well for people across different use conditions and contexts, including ones it was not originally intended for?</a:t>
            </a:r>
            <a:endParaRPr lang="en-US"/>
          </a:p>
          <a:p>
            <a:pPr marL="0" indent="0">
              <a:buNone/>
            </a:pPr>
            <a:endParaRPr lang="en-US"/>
          </a:p>
          <a:p>
            <a:pPr marL="228600" indent="-228600">
              <a:buAutoNum type="arabicPeriod"/>
            </a:pPr>
            <a:r>
              <a:rPr lang="en-US"/>
              <a:t>Reliability and safety guidance</a:t>
            </a:r>
          </a:p>
          <a:p>
            <a:pPr marL="228600" indent="-228600">
              <a:buAutoNum type="arabicPeriod"/>
            </a:pPr>
            <a:r>
              <a:rPr lang="en-US"/>
              <a:t>Failures and remediations</a:t>
            </a:r>
          </a:p>
          <a:p>
            <a:pPr marL="228600" indent="-228600">
              <a:buAutoNum type="arabicPeriod"/>
            </a:pPr>
            <a:r>
              <a:rPr lang="en-US"/>
              <a:t>Ongoing monitoring, feedback, and evaluation</a:t>
            </a:r>
          </a:p>
          <a:p>
            <a:pPr marL="228600" indent="-228600">
              <a:buAutoNum type="arabicPeriod"/>
            </a:pPr>
            <a:endParaRPr lang="en-US"/>
          </a:p>
          <a:p>
            <a:pPr marL="0" indent="0">
              <a:buNone/>
            </a:pPr>
            <a:r>
              <a:rPr lang="en-US"/>
              <a:t>Private and Security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support privacy and security?</a:t>
            </a:r>
            <a:endParaRPr lang="en-US"/>
          </a:p>
          <a:p>
            <a:pPr marL="0" indent="0">
              <a:buNone/>
            </a:pPr>
            <a:endParaRPr lang="en-US"/>
          </a:p>
          <a:p>
            <a:pPr marL="228600" indent="-228600">
              <a:buAutoNum type="arabicPeriod"/>
            </a:pPr>
            <a:r>
              <a:rPr lang="en-US"/>
              <a:t>Privacy Standard compliance</a:t>
            </a:r>
          </a:p>
          <a:p>
            <a:pPr marL="228600" indent="-228600">
              <a:buAutoNum type="arabicPeriod"/>
            </a:pPr>
            <a:r>
              <a:rPr lang="en-US"/>
              <a:t>Security Policy compliance</a:t>
            </a:r>
          </a:p>
          <a:p>
            <a:pPr marL="228600" indent="-228600">
              <a:buAutoNum type="arabicPeriod"/>
            </a:pPr>
            <a:endParaRPr lang="en-US"/>
          </a:p>
          <a:p>
            <a:pPr marL="0" indent="0">
              <a:buNone/>
            </a:pPr>
            <a:r>
              <a:rPr lang="en-US"/>
              <a:t>Inclusiveness</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be inclusive of people of all abilities?</a:t>
            </a:r>
            <a:endParaRPr lang="en-US"/>
          </a:p>
          <a:p>
            <a:pPr marL="0" indent="0">
              <a:buNone/>
            </a:pPr>
            <a:endParaRPr lang="en-US"/>
          </a:p>
          <a:p>
            <a:pPr marL="0" indent="0">
              <a:buNone/>
            </a:pPr>
            <a:r>
              <a:rPr lang="en-US"/>
              <a:t>1. Accessibility Standards compliance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13</a:t>
            </a:fld>
            <a:endParaRPr lang="en-US"/>
          </a:p>
        </p:txBody>
      </p:sp>
    </p:spTree>
    <p:extLst>
      <p:ext uri="{BB962C8B-B14F-4D97-AF65-F5344CB8AC3E}">
        <p14:creationId xmlns:p14="http://schemas.microsoft.com/office/powerpoint/2010/main" val="49510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A72D-EC8C-BEB8-F27C-0B5A49ADD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31095-A2C8-D1D5-ED79-39628E10C8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CC87C-FF9A-02DD-D2E4-865AF8F8E59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4B5A627-4180-4DAF-2566-4B5A0704D51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2B61013-03A3-51F0-560B-2C511AFDC77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A758433-1E20-21D1-97D9-8C1B84A35F7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873B44E-4583-F231-6038-8C45D3A4EE6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6017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25</a:t>
            </a:fld>
            <a:endParaRPr lang="en-US"/>
          </a:p>
        </p:txBody>
      </p:sp>
    </p:spTree>
    <p:extLst>
      <p:ext uri="{BB962C8B-B14F-4D97-AF65-F5344CB8AC3E}">
        <p14:creationId xmlns:p14="http://schemas.microsoft.com/office/powerpoint/2010/main" val="127971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26</a:t>
            </a:fld>
            <a:endParaRPr lang="en-US"/>
          </a:p>
        </p:txBody>
      </p:sp>
    </p:spTree>
    <p:extLst>
      <p:ext uri="{BB962C8B-B14F-4D97-AF65-F5344CB8AC3E}">
        <p14:creationId xmlns:p14="http://schemas.microsoft.com/office/powerpoint/2010/main" val="547827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27</a:t>
            </a:fld>
            <a:endParaRPr lang="en-US"/>
          </a:p>
        </p:txBody>
      </p:sp>
    </p:spTree>
    <p:extLst>
      <p:ext uri="{BB962C8B-B14F-4D97-AF65-F5344CB8AC3E}">
        <p14:creationId xmlns:p14="http://schemas.microsoft.com/office/powerpoint/2010/main" val="2952037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FC269-3A6A-9C0A-DBCA-6792F353C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8662C-7DA8-A458-B577-BB4D28DD2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0E33-A78C-8565-CACD-21F90D36A4F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0DB56A8-77AE-BA4A-A3C8-364BEE7BDEB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60E844-83A6-90D3-E1E8-0F773AB73A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77E975-21BE-AEF8-6565-87DA3AED06D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A4EB16-C39E-10FD-6C23-57C65F7438B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761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84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a:solidFill>
                  <a:srgbClr val="202122"/>
                </a:solidFill>
                <a:effectLst/>
                <a:latin typeface="Arial" panose="020B0604020202020204" pitchFamily="34" charset="0"/>
              </a:rPr>
              <a:t>Client/Server – Client are separated from servers by a well-defined interface</a:t>
            </a:r>
          </a:p>
          <a:p>
            <a:pPr marL="0" indent="0" algn="l">
              <a:buNone/>
            </a:pPr>
            <a:r>
              <a:rPr lang="en-US" b="0" i="0">
                <a:solidFill>
                  <a:srgbClr val="202122"/>
                </a:solidFill>
                <a:effectLst/>
                <a:latin typeface="Arial" panose="020B0604020202020204" pitchFamily="34" charset="0"/>
              </a:rPr>
              <a:t>Stateless – A specific client does not consume server storage when the client is "at rest"</a:t>
            </a:r>
          </a:p>
          <a:p>
            <a:pPr marL="0" indent="0" algn="l">
              <a:buNone/>
            </a:pPr>
            <a:r>
              <a:rPr lang="en-US" b="0" i="0">
                <a:solidFill>
                  <a:srgbClr val="202122"/>
                </a:solidFill>
                <a:effectLst/>
                <a:latin typeface="Arial" panose="020B0604020202020204" pitchFamily="34" charset="0"/>
              </a:rPr>
              <a:t>Cache – Responses indicate their own </a:t>
            </a:r>
            <a:r>
              <a:rPr lang="en-US" b="0" i="0" err="1">
                <a:solidFill>
                  <a:srgbClr val="202122"/>
                </a:solidFill>
                <a:effectLst/>
                <a:latin typeface="Arial" panose="020B0604020202020204" pitchFamily="34" charset="0"/>
              </a:rPr>
              <a:t>cacheability</a:t>
            </a:r>
            <a:endParaRPr lang="en-US" b="0" i="0">
              <a:solidFill>
                <a:srgbClr val="202122"/>
              </a:solidFill>
              <a:effectLst/>
              <a:latin typeface="Arial" panose="020B0604020202020204" pitchFamily="34" charset="0"/>
            </a:endParaRPr>
          </a:p>
          <a:p>
            <a:pPr marL="0" indent="0" algn="l">
              <a:buNone/>
            </a:pPr>
            <a:r>
              <a:rPr lang="en-US" b="0" i="0">
                <a:solidFill>
                  <a:srgbClr val="202122"/>
                </a:solidFill>
                <a:effectLst/>
                <a:latin typeface="Arial" panose="020B0604020202020204" pitchFamily="34" charset="0"/>
              </a:rPr>
              <a:t>Uniform interface</a:t>
            </a:r>
          </a:p>
          <a:p>
            <a:pPr marL="0" indent="0" algn="l">
              <a:buNone/>
            </a:pPr>
            <a:r>
              <a:rPr lang="en-US" b="0" i="0">
                <a:solidFill>
                  <a:srgbClr val="202122"/>
                </a:solidFill>
                <a:effectLst/>
                <a:latin typeface="Arial" panose="020B0604020202020204" pitchFamily="34" charset="0"/>
              </a:rPr>
              <a:t>Layered system – A client cannot ordinarily tell whether it is connected directly to the end server, or to an intermediary along the way</a:t>
            </a:r>
          </a:p>
          <a:p>
            <a:pPr marL="0" indent="0" algn="l">
              <a:buNone/>
            </a:pPr>
            <a:r>
              <a:rPr lang="en-US" b="0" i="0">
                <a:solidFill>
                  <a:srgbClr val="202122"/>
                </a:solidFill>
                <a:effectLst/>
                <a:latin typeface="Arial" panose="020B0604020202020204" pitchFamily="34" charset="0"/>
              </a:rPr>
              <a:t>Code on demand (optional) – Servers are able to temporarily extend or customize the functionality of a client by transferring logic to the client that can be executed within a standard virtual machine</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35</a:t>
            </a:fld>
            <a:endParaRPr lang="en-US"/>
          </a:p>
        </p:txBody>
      </p:sp>
    </p:spTree>
    <p:extLst>
      <p:ext uri="{BB962C8B-B14F-4D97-AF65-F5344CB8AC3E}">
        <p14:creationId xmlns:p14="http://schemas.microsoft.com/office/powerpoint/2010/main" val="354655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49107-54B3-A3AC-0A1A-25921BBD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5C674-6CE2-D9F6-9E80-71751C9E4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15DDD-DAC8-F1D1-A808-8FE4D05504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6F3AFD-2023-CEDB-EB98-D1241159C648}"/>
              </a:ext>
            </a:extLst>
          </p:cNvPr>
          <p:cNvSpPr>
            <a:spLocks noGrp="1"/>
          </p:cNvSpPr>
          <p:nvPr>
            <p:ph type="sldNum" sz="quarter" idx="5"/>
          </p:nvPr>
        </p:nvSpPr>
        <p:spPr/>
        <p:txBody>
          <a:bodyPr/>
          <a:lstStyle/>
          <a:p>
            <a:fld id="{9F212B8F-8B39-4DDB-A310-079D35814280}" type="slidenum">
              <a:rPr lang="en-US" smtClean="0"/>
              <a:t>36</a:t>
            </a:fld>
            <a:endParaRPr lang="en-US"/>
          </a:p>
        </p:txBody>
      </p:sp>
    </p:spTree>
    <p:extLst>
      <p:ext uri="{BB962C8B-B14F-4D97-AF65-F5344CB8AC3E}">
        <p14:creationId xmlns:p14="http://schemas.microsoft.com/office/powerpoint/2010/main" val="97809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https://github.com/Azure-Samples/SQLAIWorkshop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582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777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A327E-386F-3609-E3EF-A9A7DB088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88480-0E39-AFC7-A1DF-13DE3C384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8D76F-F7BE-2A10-F96E-1BA92E3F380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70EBA3E-8BB7-5A96-9A14-F1419115DA9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4D507C8-A464-6818-4661-98CE0C6356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5003E0-8751-5F45-9431-77FDD109A7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BB0696-863C-1B76-1949-AC2A724330C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756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BF7A-3133-BF4D-A45D-885BE8881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69124-B740-55E1-FF35-5943AE537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D7EF1-A3CB-FDF5-7F06-66CF67ADF0B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2C99C36-75A7-51B1-6776-87B22EA3B64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1B558DD-627B-338C-5611-6C248AFD60A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50D83D-D68D-AC3E-0DF2-BEE8DBB6F36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4061FC5-FBE4-E71D-658A-AED8E62EA6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199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to embeddings</a:t>
            </a:r>
          </a:p>
          <a:p>
            <a:endParaRPr lang="en-US"/>
          </a:p>
          <a:p>
            <a:r>
              <a:rPr lang="en-US"/>
              <a:t>Create Embeddings with External REST Endpoint Invocation </a:t>
            </a:r>
          </a:p>
          <a:p>
            <a:r>
              <a:rPr lang="en-US"/>
              <a:t>Vector and Filter Search</a:t>
            </a:r>
          </a:p>
          <a:p>
            <a:r>
              <a:rPr lang="en-US"/>
              <a:t>RAG</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45</a:t>
            </a:fld>
            <a:endParaRPr lang="en-US"/>
          </a:p>
        </p:txBody>
      </p:sp>
    </p:spTree>
    <p:extLst>
      <p:ext uri="{BB962C8B-B14F-4D97-AF65-F5344CB8AC3E}">
        <p14:creationId xmlns:p14="http://schemas.microsoft.com/office/powerpoint/2010/main" val="2437587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82611-6655-0F81-DD54-52B41216A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4D3D4-0D31-EE19-51D7-64160F82A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1C0C-7729-BA78-F4F5-A04C64F7A35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11DBC2F-883E-44F5-1D4F-4CF5AADF7E1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F214FF1-BEF8-2CCA-42A0-016931C80D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5724278-D872-3906-CC76-A9E1EDD0F5C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84B4F7-B0A3-0EDE-CF2B-A7C9D20E895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7413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exercise: Tie PII to RAG</a:t>
            </a:r>
          </a:p>
        </p:txBody>
      </p:sp>
      <p:sp>
        <p:nvSpPr>
          <p:cNvPr id="4" name="Slide Number Placeholder 3"/>
          <p:cNvSpPr>
            <a:spLocks noGrp="1"/>
          </p:cNvSpPr>
          <p:nvPr>
            <p:ph type="sldNum" sz="quarter" idx="5"/>
          </p:nvPr>
        </p:nvSpPr>
        <p:spPr/>
        <p:txBody>
          <a:bodyPr/>
          <a:lstStyle/>
          <a:p>
            <a:fld id="{9F212B8F-8B39-4DDB-A310-079D35814280}" type="slidenum">
              <a:rPr lang="en-US" smtClean="0"/>
              <a:t>50</a:t>
            </a:fld>
            <a:endParaRPr lang="en-US"/>
          </a:p>
        </p:txBody>
      </p:sp>
    </p:spTree>
    <p:extLst>
      <p:ext uri="{BB962C8B-B14F-4D97-AF65-F5344CB8AC3E}">
        <p14:creationId xmlns:p14="http://schemas.microsoft.com/office/powerpoint/2010/main" val="862808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BC88D-2184-B8A6-C32B-CD2B0336A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9EB4B-C037-CDEF-B629-BA8B39C2B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180837-8009-5952-4184-728EDEE03A5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9664C13-56D5-5E0F-608B-1D02CA9248A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48F737-1B31-8DC6-4933-CDA89C40CD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068DB8-A426-D088-246B-A2B944C66C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CF2ABB2-2C45-114C-7B97-CE43C0779E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9085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you can use </a:t>
            </a:r>
            <a:r>
              <a:rPr lang="en-US" err="1"/>
              <a:t>LangChain</a:t>
            </a:r>
            <a:r>
              <a:rPr lang="en-US"/>
              <a:t> and Semantic Kernel to store embeddings in Azure SQL database thank to this connecter we’ve working on.</a:t>
            </a:r>
          </a:p>
          <a:p>
            <a:r>
              <a:rPr lang="en-US"/>
              <a:t>Tight integration with </a:t>
            </a:r>
            <a:r>
              <a:rPr lang="en-US" err="1"/>
              <a:t>LangChain</a:t>
            </a:r>
            <a:r>
              <a:rPr lang="en-US"/>
              <a:t> and Semantic Kernel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768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Notebook: publish result and walkthrough</a:t>
            </a:r>
          </a:p>
        </p:txBody>
      </p:sp>
      <p:sp>
        <p:nvSpPr>
          <p:cNvPr id="4" name="Slide Number Placeholder 3"/>
          <p:cNvSpPr>
            <a:spLocks noGrp="1"/>
          </p:cNvSpPr>
          <p:nvPr>
            <p:ph type="sldNum" sz="quarter" idx="5"/>
          </p:nvPr>
        </p:nvSpPr>
        <p:spPr/>
        <p:txBody>
          <a:bodyPr/>
          <a:lstStyle/>
          <a:p>
            <a:fld id="{9F212B8F-8B39-4DDB-A310-079D35814280}" type="slidenum">
              <a:rPr lang="en-US" smtClean="0"/>
              <a:t>54</a:t>
            </a:fld>
            <a:endParaRPr lang="en-US"/>
          </a:p>
        </p:txBody>
      </p:sp>
    </p:spTree>
    <p:extLst>
      <p:ext uri="{BB962C8B-B14F-4D97-AF65-F5344CB8AC3E}">
        <p14:creationId xmlns:p14="http://schemas.microsoft.com/office/powerpoint/2010/main" val="51398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4</a:t>
            </a:fld>
            <a:endParaRPr lang="en-US"/>
          </a:p>
        </p:txBody>
      </p:sp>
    </p:spTree>
    <p:extLst>
      <p:ext uri="{BB962C8B-B14F-4D97-AF65-F5344CB8AC3E}">
        <p14:creationId xmlns:p14="http://schemas.microsoft.com/office/powerpoint/2010/main" val="2276455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not AI! There is much more to that.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11/4/2024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461237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https://github.com/Azure-Samples/azure-sql-db-rag-langchain-chainlit</a:t>
            </a:r>
          </a:p>
          <a:p>
            <a:endParaRPr lang="en-US"/>
          </a:p>
          <a:p>
            <a:r>
              <a:rPr lang="en-US"/>
              <a:t>https://github.com/Azure-Samples/azure-sql-db-chat-sk</a:t>
            </a:r>
          </a:p>
        </p:txBody>
      </p:sp>
      <p:sp>
        <p:nvSpPr>
          <p:cNvPr id="4" name="Slide Number Placeholder 3"/>
          <p:cNvSpPr>
            <a:spLocks noGrp="1"/>
          </p:cNvSpPr>
          <p:nvPr>
            <p:ph type="sldNum" sz="quarter" idx="5"/>
          </p:nvPr>
        </p:nvSpPr>
        <p:spPr/>
        <p:txBody>
          <a:bodyPr/>
          <a:lstStyle/>
          <a:p>
            <a:fld id="{9F212B8F-8B39-4DDB-A310-079D35814280}" type="slidenum">
              <a:rPr lang="en-US" smtClean="0"/>
              <a:t>57</a:t>
            </a:fld>
            <a:endParaRPr lang="en-US"/>
          </a:p>
        </p:txBody>
      </p:sp>
    </p:spTree>
    <p:extLst>
      <p:ext uri="{BB962C8B-B14F-4D97-AF65-F5344CB8AC3E}">
        <p14:creationId xmlns:p14="http://schemas.microsoft.com/office/powerpoint/2010/main" val="1260352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606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11/4/2024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815437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453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hlinkClick r:id="rId3"/>
              </a:rPr>
              <a:t>2 minutes</a:t>
            </a:r>
          </a:p>
          <a:p>
            <a:pPr marL="0" indent="0">
              <a:buNone/>
            </a:pPr>
            <a:endParaRPr lang="en-US" sz="2000">
              <a:hlinkClick r:id="rId3"/>
            </a:endParaRPr>
          </a:p>
          <a:p>
            <a:pPr marL="0" indent="0">
              <a:buNone/>
            </a:pPr>
            <a:r>
              <a:rPr lang="en-US" sz="2000">
                <a:hlinkClick r:id="rId3"/>
              </a:rPr>
              <a:t>Data, privacy, and security for Azure OpenAI Service - Azure AI services | Microsoft Learn</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11/4/2024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4252065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11/4/2024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545994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a:p>
            <a:r>
              <a:rPr lang="en-US"/>
              <a:t>Bob and Joe conversation – how does this all 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46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 to 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453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minutes (6 minutes if we take audience questions)</a:t>
            </a:r>
          </a:p>
          <a:p>
            <a:endParaRPr lang="en-US"/>
          </a:p>
          <a:p>
            <a:r>
              <a:rPr lang="en-US"/>
              <a:t>Bob to ask Joe questions and questions from audience.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23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357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064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954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747E-E58E-4A4E-1F72-EAF68EBA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5643-A52F-5454-BEA3-F3A45A46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CD328-DD12-53B4-96DA-6988FB48B708}"/>
              </a:ext>
            </a:extLst>
          </p:cNvPr>
          <p:cNvSpPr>
            <a:spLocks noGrp="1"/>
          </p:cNvSpPr>
          <p:nvPr>
            <p:ph type="body" idx="1"/>
          </p:nvPr>
        </p:nvSpPr>
        <p:spPr/>
        <p:txBody>
          <a:bodyPr/>
          <a:lstStyle/>
          <a:p>
            <a:pPr defTabSz="925431">
              <a:spcAft>
                <a:spcPts val="337"/>
              </a:spcAft>
              <a:defRPr/>
            </a:pPr>
            <a:endParaRPr lang="en-US" b="1"/>
          </a:p>
        </p:txBody>
      </p:sp>
      <p:sp>
        <p:nvSpPr>
          <p:cNvPr id="4" name="Header Placeholder 3">
            <a:extLst>
              <a:ext uri="{FF2B5EF4-FFF2-40B4-BE49-F238E27FC236}">
                <a16:creationId xmlns:a16="http://schemas.microsoft.com/office/drawing/2014/main" id="{91610190-BFFF-E389-BA61-A68A545AE4EC}"/>
              </a:ext>
            </a:extLst>
          </p:cNvPr>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AA95C10-9D5E-7855-5F14-FC0922EB3B3E}"/>
              </a:ext>
            </a:extLst>
          </p:cNvPr>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BEEA0E-5116-9DAA-0EB9-0051540D0FD4}"/>
              </a:ext>
            </a:extLst>
          </p:cNvPr>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5EFA4B-9111-E08C-F1FD-6027B7903197}"/>
              </a:ext>
            </a:extLst>
          </p:cNvPr>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17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562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560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439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6000-C210-5D62-2357-70EC45A81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6EB91C-1E9D-C3E9-AE46-94499EFFC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682733-51BF-578E-3779-22DC60471BE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7F6C409-61A8-ABE8-C0B4-494C42DCB8E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139B095-55C2-18A7-A8AE-46B23EB1AF9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6663F21-D8D5-A11C-AD85-650919ECB09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7E34083-D7DF-5FEF-FF97-2353DC2AC7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019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0A67-BFA6-647A-EC80-BBD75E5F0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F8B6A-D9F0-20F5-4373-7D23FD7D8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67050-B94B-13CC-3351-466E9AD1CCA6}"/>
              </a:ext>
            </a:extLst>
          </p:cNvPr>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a:extLst>
              <a:ext uri="{FF2B5EF4-FFF2-40B4-BE49-F238E27FC236}">
                <a16:creationId xmlns:a16="http://schemas.microsoft.com/office/drawing/2014/main" id="{3A9DAE73-9F6D-7567-CAB4-43789FF3257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19B7E8-8515-CC39-8432-D7DB9E60A72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07DB1B-6628-BB4A-CC71-16148235926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981B83-71BD-4C67-888E-15C5DA2D2BE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9779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E9D13-3C81-2966-3D2E-F44FBAC48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C5991-8026-C070-39ED-C9BC8A967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86776-4C79-7AB4-C1F4-46FBC9E02F5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532BF7-2C7E-AB92-863F-82C9CC7A27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62B00A-C352-4698-4222-C5804DDB1CA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2C5C98-2D5C-1EDD-7D38-D1E1164FCC4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B8683F-120C-F05C-0FE7-7E0FC8B4A9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7600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2024-11-04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624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DF3"/>
                </a:solidFill>
                <a:effectLst/>
                <a:highlight>
                  <a:srgbClr val="0D1117"/>
                </a:highlight>
                <a:latin typeface="-apple-system"/>
              </a:rPr>
              <a:t>Mirroring in Fabric is an intuitive, zero-cost and low-latency solution to bring data from Azure SQL Database, Azure Cosmos DB, and Snowflake together into Fabric. You can continuously replicate your existing data estate directly into Fabric's OneLake</a:t>
            </a:r>
          </a:p>
          <a:p>
            <a:pPr algn="l"/>
            <a:endParaRPr lang="en-US" b="0" i="0">
              <a:solidFill>
                <a:srgbClr val="E6EDF3"/>
              </a:solidFill>
              <a:effectLst/>
              <a:highlight>
                <a:srgbClr val="0D1117"/>
              </a:highlight>
              <a:latin typeface="-apple-system"/>
            </a:endParaRPr>
          </a:p>
          <a:p>
            <a:pPr algn="l"/>
            <a:r>
              <a:rPr lang="en-US" b="0" i="0">
                <a:solidFill>
                  <a:srgbClr val="E6EDF3"/>
                </a:solidFill>
                <a:effectLst/>
                <a:highlight>
                  <a:srgbClr val="0D1117"/>
                </a:highlight>
                <a:latin typeface="-apple-system"/>
              </a:rPr>
              <a:t>With the most up-to-date data in a queryable format in OneLake, you can now use all the different services in Fabric, such as running analytics with Spark, executing notebooks, data engineering, visualizing through Power BI Reports, and more.</a:t>
            </a:r>
          </a:p>
          <a:p>
            <a:pPr algn="l"/>
            <a:endParaRPr lang="en-US" b="0" i="0">
              <a:solidFill>
                <a:srgbClr val="E6EDF3"/>
              </a:solidFill>
              <a:effectLst/>
              <a:highlight>
                <a:srgbClr val="0D1117"/>
              </a:highlight>
              <a:latin typeface="-apple-system"/>
            </a:endParaRPr>
          </a:p>
          <a:p>
            <a:pPr algn="l">
              <a:buFont typeface="Arial" panose="020B0604020202020204" pitchFamily="34" charset="0"/>
              <a:buChar char="•"/>
            </a:pPr>
            <a:r>
              <a:rPr lang="en-US" b="0" i="0">
                <a:solidFill>
                  <a:srgbClr val="E6EDF3"/>
                </a:solidFill>
                <a:effectLst/>
                <a:highlight>
                  <a:srgbClr val="0D1117"/>
                </a:highlight>
                <a:latin typeface="-apple-system"/>
              </a:rPr>
              <a:t>Enabling Mirroring in Fabric is simple without having the need to create any more complex ETL pipelines, allocate other compute resources, and manage data movement.</a:t>
            </a:r>
          </a:p>
          <a:p>
            <a:pPr algn="l">
              <a:buFont typeface="Arial" panose="020B0604020202020204" pitchFamily="34" charset="0"/>
              <a:buChar char="•"/>
            </a:pPr>
            <a:r>
              <a:rPr lang="en-US" b="0" i="0">
                <a:solidFill>
                  <a:srgbClr val="E6EDF3"/>
                </a:solidFill>
                <a:effectLst/>
                <a:highlight>
                  <a:srgbClr val="0D1117"/>
                </a:highlight>
                <a:latin typeface="-apple-system"/>
              </a:rPr>
              <a:t>Mirroring in Fabric is a fully managed service, so you don't have to worry about hosting, maintaining, or managing replication of the mirrored connection.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27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3872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212121"/>
                </a:solidFill>
                <a:effectLst/>
                <a:latin typeface="Calibri" panose="020F0502020204030204" pitchFamily="34" charset="0"/>
              </a:rPr>
              <a:t>Latency: Post snapshot, no latency observed (for incremental changes perspective). This means once the snapshot was generated incremental changes were available instantaneously in </a:t>
            </a:r>
            <a:r>
              <a:rPr lang="en-US" b="0" i="0" u="none" strike="noStrike" err="1">
                <a:solidFill>
                  <a:srgbClr val="212121"/>
                </a:solidFill>
                <a:effectLst/>
                <a:latin typeface="Calibri" panose="020F0502020204030204" pitchFamily="34" charset="0"/>
              </a:rPr>
              <a:t>OneLake</a:t>
            </a:r>
            <a:r>
              <a:rPr lang="en-US" b="0" i="0" u="none" strike="noStrike">
                <a:solidFill>
                  <a:srgbClr val="212121"/>
                </a:solidFill>
                <a:effectLst/>
                <a:latin typeface="Calibri" panose="020F0502020204030204" pitchFamily="34" charset="0"/>
              </a:rPr>
              <a:t> storage for processing to Delta parquet. </a:t>
            </a:r>
            <a:r>
              <a:rPr lang="en-US" b="0" i="0" u="sng">
                <a:solidFill>
                  <a:srgbClr val="212121"/>
                </a:solidFill>
                <a:effectLst/>
                <a:latin typeface="Calibri" panose="020F0502020204030204" pitchFamily="34" charset="0"/>
              </a:rPr>
              <a:t>Observation</a:t>
            </a:r>
            <a:r>
              <a:rPr lang="en-US" b="0" i="0" u="none" strike="noStrike">
                <a:solidFill>
                  <a:srgbClr val="212121"/>
                </a:solidFill>
                <a:effectLst/>
                <a:latin typeface="Calibri" panose="020F0502020204030204" pitchFamily="34" charset="0"/>
              </a:rPr>
              <a:t> – when user workload is less than 70% CPU, minimal degradation in TPS is observed during the snapshot and no degradation in TPS was observed post snapshot. If customer’s workload is around 80-90% CPU and they want to enable Fabric mirroring, then customer should consider upgrading to higher SLO or enable fabric mirroring during low peak period.</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347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9598-7F0B-D06F-4EBC-619EEDFC8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F7297-3BB9-D808-78F4-BAAC6C33B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B0FDD-A56A-BBB9-78E9-A48C73C481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99D79-8A77-14D8-45B1-83BA5F6594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19074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11/4/2024 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601700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6D2A1-2829-869C-E02F-D7EE0F207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DADA7-6E0E-A17E-DF39-378D7D89F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4DCA3-AD71-B76A-23B8-BC5877E82E8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68468D2-C09E-3C5F-0B2D-11ACA5B17D0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9B8E169-E9B3-1328-7185-83A6490419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9C55642-FA02-5E1A-2A6A-70118F324AF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E84415C-CE4D-2372-30F1-3CB95EBE76B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6670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a:cs typeface="Calibri"/>
            </a:endParaRPr>
          </a:p>
        </p:txBody>
      </p:sp>
      <p:sp>
        <p:nvSpPr>
          <p:cNvPr id="4" name="Slide Number Placeholder 3"/>
          <p:cNvSpPr>
            <a:spLocks noGrp="1"/>
          </p:cNvSpPr>
          <p:nvPr>
            <p:ph type="sldNum" sz="quarter" idx="5"/>
          </p:nvPr>
        </p:nvSpPr>
        <p:spPr/>
        <p:txBody>
          <a:bodyPr/>
          <a:lstStyle/>
          <a:p>
            <a:fld id="{B2B07E22-E352-4B40-B1C3-57889E8199BB}" type="slidenum">
              <a:rPr lang="en-US"/>
              <a:t>86</a:t>
            </a:fld>
            <a:endParaRPr lang="en-US"/>
          </a:p>
        </p:txBody>
      </p:sp>
    </p:spTree>
    <p:extLst>
      <p:ext uri="{BB962C8B-B14F-4D97-AF65-F5344CB8AC3E}">
        <p14:creationId xmlns:p14="http://schemas.microsoft.com/office/powerpoint/2010/main" val="773444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46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Precise – Get better and relevant answers to imprecise questions</a:t>
            </a:r>
          </a:p>
          <a:p>
            <a:r>
              <a:rPr lang="en-US"/>
              <a:t>Tailored – Find information that is tailored to a user or organization</a:t>
            </a:r>
          </a:p>
          <a:p>
            <a:r>
              <a:rPr lang="en-US"/>
              <a:t>Faster – Get information faster and more efficient</a:t>
            </a:r>
          </a:p>
          <a:p>
            <a:r>
              <a:rPr lang="en-US"/>
              <a:t>Intelligent – Get generated content that is more “than what you asked for” but relevant and helpful</a:t>
            </a:r>
          </a:p>
          <a:p>
            <a:r>
              <a:rPr lang="en-US"/>
              <a:t>Interactive – Use natural language to get information vs traditional searching methods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064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hlinkClick r:id="" action="ppaction://noaction"/>
            </a:endParaRPr>
          </a:p>
          <a:p>
            <a:r>
              <a:rPr lang="en-US">
                <a:effectLst/>
                <a:hlinkClick r:id="" action="ppaction://noaction"/>
              </a:rPr>
              <a:t>In summary, prompt engineering bridges the gap between human language and machine learning models, enabling more accessible and intuitive interactions with LLMs</a:t>
            </a:r>
            <a:r>
              <a:rPr lang="en-US" baseline="30000">
                <a:effectLst/>
                <a:hlinkClick r:id="rId3"/>
              </a:rPr>
              <a:t>1</a:t>
            </a:r>
            <a:r>
              <a:rPr lang="en-US" baseline="30000">
                <a:effectLst/>
                <a:hlinkClick r:id="rId4"/>
              </a:rPr>
              <a:t>2</a:t>
            </a:r>
            <a:r>
              <a:rPr lang="en-US" baseline="30000">
                <a:effectLst/>
                <a:hlinkClick r:id="rId5"/>
              </a:rPr>
              <a:t>3</a:t>
            </a:r>
            <a:r>
              <a:rPr lang="en-US">
                <a:effectLst/>
              </a:rPr>
              <a:t>. </a:t>
            </a:r>
          </a:p>
          <a:p>
            <a:endParaRPr lang="en-US">
              <a:effectLst/>
            </a:endParaRPr>
          </a:p>
          <a:p>
            <a:r>
              <a:rPr lang="en-US">
                <a:effectLst/>
              </a:rPr>
              <a:t>Examples of prompt engineering</a:t>
            </a:r>
          </a:p>
          <a:p>
            <a:endParaRPr lang="en-US">
              <a:effectLst/>
            </a:endParaRPr>
          </a:p>
          <a:p>
            <a:pPr algn="l">
              <a:buFont typeface="Arial" panose="020B0604020202020204" pitchFamily="34" charset="0"/>
              <a:buChar char="•"/>
            </a:pPr>
            <a:r>
              <a:rPr lang="en-US" sz="900" b="1" i="0">
                <a:effectLst/>
                <a:latin typeface="Segoe UI" panose="020B0502040204020203" pitchFamily="34" charset="0"/>
              </a:rPr>
              <a:t>Instructions</a:t>
            </a:r>
            <a:r>
              <a:rPr lang="en-US" sz="900" b="0" i="0">
                <a:effectLst/>
                <a:latin typeface="Segoe UI" panose="020B0502040204020203" pitchFamily="34" charset="0"/>
              </a:rPr>
              <a:t>: provide directives to the LLM</a:t>
            </a:r>
          </a:p>
          <a:p>
            <a:pPr algn="l">
              <a:buFont typeface="Arial" panose="020B0604020202020204" pitchFamily="34" charset="0"/>
              <a:buChar char="•"/>
            </a:pPr>
            <a:r>
              <a:rPr lang="en-US" sz="900" b="1" i="0">
                <a:effectLst/>
                <a:latin typeface="Segoe UI" panose="020B0502040204020203" pitchFamily="34" charset="0"/>
              </a:rPr>
              <a:t>Primary content</a:t>
            </a:r>
            <a:r>
              <a:rPr lang="en-US" sz="900" b="0" i="0">
                <a:effectLst/>
                <a:latin typeface="Segoe UI" panose="020B0502040204020203" pitchFamily="34" charset="0"/>
              </a:rPr>
              <a:t>: gives information to the LLM for processing</a:t>
            </a:r>
          </a:p>
          <a:p>
            <a:pPr algn="l">
              <a:buFont typeface="Arial" panose="020B0604020202020204" pitchFamily="34" charset="0"/>
              <a:buChar char="•"/>
            </a:pPr>
            <a:r>
              <a:rPr lang="en-US" sz="900" b="1" i="0">
                <a:effectLst/>
                <a:latin typeface="Segoe UI" panose="020B0502040204020203" pitchFamily="34" charset="0"/>
              </a:rPr>
              <a:t>Examples</a:t>
            </a:r>
            <a:r>
              <a:rPr lang="en-US" sz="900" b="0" i="0">
                <a:effectLst/>
                <a:latin typeface="Segoe UI" panose="020B0502040204020203" pitchFamily="34" charset="0"/>
              </a:rPr>
              <a:t>: help condition the model to a particular task or process</a:t>
            </a:r>
          </a:p>
          <a:p>
            <a:pPr algn="l">
              <a:buFont typeface="Arial" panose="020B0604020202020204" pitchFamily="34" charset="0"/>
              <a:buChar char="•"/>
            </a:pPr>
            <a:r>
              <a:rPr lang="en-US" sz="900" b="1" i="0">
                <a:effectLst/>
                <a:latin typeface="Segoe UI" panose="020B0502040204020203" pitchFamily="34" charset="0"/>
              </a:rPr>
              <a:t>Cues</a:t>
            </a:r>
            <a:r>
              <a:rPr lang="en-US" sz="900" b="0" i="0">
                <a:effectLst/>
                <a:latin typeface="Segoe UI" panose="020B0502040204020203" pitchFamily="34" charset="0"/>
              </a:rPr>
              <a:t>: direct the LLM's output in the right direction</a:t>
            </a:r>
          </a:p>
          <a:p>
            <a:pPr algn="l">
              <a:buFont typeface="Arial" panose="020B0604020202020204" pitchFamily="34" charset="0"/>
              <a:buChar char="•"/>
            </a:pPr>
            <a:r>
              <a:rPr lang="en-US" sz="900" b="1" i="0">
                <a:effectLst/>
                <a:latin typeface="Segoe UI" panose="020B0502040204020203" pitchFamily="34" charset="0"/>
              </a:rPr>
              <a:t>Supporting content</a:t>
            </a:r>
            <a:r>
              <a:rPr lang="en-US" sz="900" b="0" i="0">
                <a:effectLst/>
                <a:latin typeface="Segoe UI" panose="020B0502040204020203" pitchFamily="34" charset="0"/>
              </a:rPr>
              <a:t>: represents supplemental information the LLM can use to generate output</a:t>
            </a:r>
          </a:p>
          <a:p>
            <a:endParaRPr lang="en-US">
              <a:effectLst/>
            </a:endParaRPr>
          </a:p>
          <a:p>
            <a:r>
              <a:rPr lang="en-US" b="1" i="0">
                <a:solidFill>
                  <a:srgbClr val="111111"/>
                </a:solidFill>
                <a:effectLst/>
                <a:latin typeface="-apple-system"/>
              </a:rPr>
              <a:t>Grounding a language model</a:t>
            </a:r>
            <a:r>
              <a:rPr lang="en-US" b="0" i="0">
                <a:solidFill>
                  <a:srgbClr val="111111"/>
                </a:solidFill>
                <a:effectLst/>
                <a:latin typeface="-apple-system"/>
              </a:rPr>
              <a:t> refers to the process of </a:t>
            </a:r>
            <a:r>
              <a:rPr lang="en-US" b="1" i="0">
                <a:solidFill>
                  <a:srgbClr val="111111"/>
                </a:solidFill>
                <a:effectLst/>
                <a:latin typeface="-apple-system"/>
              </a:rPr>
              <a:t>anchoring its responses in real-world context or knowledge</a:t>
            </a:r>
          </a:p>
          <a:p>
            <a:endParaRPr lang="en-US" b="1" i="0">
              <a:solidFill>
                <a:srgbClr val="111111"/>
              </a:solidFill>
              <a:effectLst/>
              <a:latin typeface="-apple-system"/>
            </a:endParaRPr>
          </a:p>
          <a:p>
            <a:r>
              <a:rPr lang="en-US" b="1" i="0">
                <a:solidFill>
                  <a:srgbClr val="111111"/>
                </a:solidFill>
                <a:effectLst/>
                <a:latin typeface="-apple-system"/>
              </a:rPr>
              <a:t>Microsoft Copilot uses a fine-tuned model called Prometheus based on GPT-4.</a:t>
            </a:r>
          </a:p>
          <a:p>
            <a:endParaRPr lang="en-US">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51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1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27FE-1B12-654D-A496-174E19413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B9D5E-BB80-B8CA-B94F-83C2AA223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560B2-B213-0A61-9049-7C775415E5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357342-80A2-4740-AABD-66F09AD5E3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0801B58-0BCA-6CA7-4327-F3D2C566F95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759E4A-2399-2D5C-89DC-84660A3384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3324CE-2EED-43DF-7161-74289FD286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654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4.xml"/><Relationship Id="rId4" Type="http://schemas.openxmlformats.org/officeDocument/2006/relationships/image" Target="../media/image21.jpe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7CEB-A441-2B51-290B-8E7A69D93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027A55-85CF-6A76-46AF-E81DBFD30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0CCCA-18A4-32A1-CFFF-D2BA2B9239A2}"/>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1C2F7D0E-9AA0-E612-3960-DFD06AC8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108F5-C73E-E6AB-5BDE-6D0FCE9DCE8F}"/>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36513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5C48-2125-9068-1474-30719CD9D5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F2D36-3CCE-9436-387D-D5A5A77DB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0E592-CA99-F402-E091-9F4EA733426E}"/>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D31EE5B5-069C-6900-7195-96693F77D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9DB75-D5FB-3357-735C-D9881B417D7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7318209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11058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2305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9569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72840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02453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691903"/>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8111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27987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40957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867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B56DF-4612-34A7-BE4A-8114AB173F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ECA90-8173-C293-CAF2-C69749512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928D1-B373-AD5F-A55C-1383592B605E}"/>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DFA0DDCB-4226-4A5B-5E65-20C690DC5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961C4-BB3C-155F-4092-EBD0D4E6B818}"/>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294315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66257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018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45562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97209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9395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37818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76908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56152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87909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368085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12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8373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91945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138588"/>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9645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621863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411020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305435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101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064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89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462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198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36946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9939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705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3420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770113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93593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552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51708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2304186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62767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2995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6054011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40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360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385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8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393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06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003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234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90301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910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74508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163191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11/4/2024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7820964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902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181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80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300F-118C-F61A-4828-D44776FDA7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67281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71BE-C930-2597-0E44-CB93C0E28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E58CE-5247-C526-25C2-31683886D5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878F-78D8-7F7C-7941-0F38C62BFD3D}"/>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148B7BF5-2978-8575-FB35-728521666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5CA3B-2EEA-2298-3CCF-118BDBD6DCE1}"/>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3743284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935-4543-6C05-3506-C02B73111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066B-419C-33DC-4EFD-CE6560473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01947-E52F-54F7-3580-34809BD992DE}"/>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F1405C50-6AD3-D5F3-7DD6-F451A6F8A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E5380-790A-7445-E423-240109A8EB7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715904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497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0BB3-9DF6-F008-6BE6-C756CA90B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3382D-2948-660E-D789-CEC4E4CA02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ED3EB-37F4-1971-473D-3244E954C1E3}"/>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46E521FA-30F8-C2EF-EC81-6AC8EDEB7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78D8C-1BD2-2D5D-5362-0AEBE1008D76}"/>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39535830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C2A4-BCD1-8BAE-598B-B2D67A1A8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9556A-3C52-E381-19EE-7353C575D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624B0-6DBE-0DF1-7770-C65D0695A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E22B7-2BB7-715D-3815-44A8EB30A416}"/>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6" name="Footer Placeholder 5">
            <a:extLst>
              <a:ext uri="{FF2B5EF4-FFF2-40B4-BE49-F238E27FC236}">
                <a16:creationId xmlns:a16="http://schemas.microsoft.com/office/drawing/2014/main" id="{65FA7150-1E76-37A7-77E4-3F09C6C9D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1B00D-E6E6-26A3-045F-6D2631DDF71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25727275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3984-C0AE-D3BB-345E-242C7BC59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307D6-B97F-6DF9-1597-EC0A76249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A99C4-B7E3-C569-5C0C-7354B9969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444F-4EBB-5AFC-5686-64CC675E9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66FA0-E61A-D65B-35B2-A41D17A91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56372-0541-30C3-E9F4-CE2B1418D015}"/>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8" name="Footer Placeholder 7">
            <a:extLst>
              <a:ext uri="{FF2B5EF4-FFF2-40B4-BE49-F238E27FC236}">
                <a16:creationId xmlns:a16="http://schemas.microsoft.com/office/drawing/2014/main" id="{8E057115-36FF-B055-B22E-CB98D6149B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7D3D8-A6B5-E072-4221-0D8150A6A8F5}"/>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5444043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5871-FFF0-6423-7210-ABC555797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6C87E-E763-56CA-1F89-376DC0B30A29}"/>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4" name="Footer Placeholder 3">
            <a:extLst>
              <a:ext uri="{FF2B5EF4-FFF2-40B4-BE49-F238E27FC236}">
                <a16:creationId xmlns:a16="http://schemas.microsoft.com/office/drawing/2014/main" id="{C0FB2074-633F-F421-BCE7-5F697F953D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4A2EB6-F816-F641-AD7B-81D90C120B4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9601233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2964A-5FE5-60F7-8129-6CE7546C0277}"/>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3" name="Footer Placeholder 2">
            <a:extLst>
              <a:ext uri="{FF2B5EF4-FFF2-40B4-BE49-F238E27FC236}">
                <a16:creationId xmlns:a16="http://schemas.microsoft.com/office/drawing/2014/main" id="{D04D4814-785A-98BC-93AD-FDF33B6EC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A8635-4AC8-1B36-B9F2-35F68BCBDE7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0466262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77D9-0758-8348-55DD-93B77E37F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B2E3B-74BE-0E96-6FD2-DAB811D54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45689-AF6B-FFA9-3F44-AB792CDF9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B9BA4-6203-43AD-FF3D-6F82E8D0A65E}"/>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6" name="Footer Placeholder 5">
            <a:extLst>
              <a:ext uri="{FF2B5EF4-FFF2-40B4-BE49-F238E27FC236}">
                <a16:creationId xmlns:a16="http://schemas.microsoft.com/office/drawing/2014/main" id="{82C6D8C7-E4A1-4F18-6B7B-C435D3258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F177F-A49F-1283-0576-17D0D4DDC787}"/>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876088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0D6-F7FD-3166-E158-A8304AB8A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03518-A0FF-515E-89F4-BF9770C1C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3EB66D-4D9A-F401-9172-94EBAA48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72CE0-4536-9BA8-4308-6067B6CF4C6E}"/>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6" name="Footer Placeholder 5">
            <a:extLst>
              <a:ext uri="{FF2B5EF4-FFF2-40B4-BE49-F238E27FC236}">
                <a16:creationId xmlns:a16="http://schemas.microsoft.com/office/drawing/2014/main" id="{FEECB17D-B55B-C985-9918-72B8E1751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8FF70-5F1F-772C-1DBF-A61B6A972FB8}"/>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3214568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850B-19DB-6602-CAD6-9C3B4FFC8A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CBE8D-F6D6-109E-5D1E-783D2806F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C7CCB-1D29-C7B8-DFF8-A4264463E941}"/>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3F6A9B8A-7D4F-34EF-6D94-8E9A822B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12C5F-AB15-0A54-96C6-9191D3EE220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4514134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12559-D275-B608-D1ED-EE34A63D25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52347-B875-C202-3766-DF30A43A8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147DA-4C3E-C3A2-1EEF-B72007C26C02}"/>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A20800E3-D8C7-0C9A-4B2D-DF6B06BB0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1363-EE92-3871-D39D-E54347B4CDF3}"/>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2426203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560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4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4007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368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643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64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010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2704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13607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612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134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67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638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05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8503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962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726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0731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29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53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549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82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11995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67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75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234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31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6653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1170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8202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485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162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9F39-EFE7-76E6-42A0-BC9F50E5C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4CA5A-93CF-3E3B-6624-87B2FDC73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29AC-8E68-42A4-0577-2453F6979896}"/>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1032CD34-5762-6F06-879F-FA3A7CE2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7BFEA-8F73-3330-622F-8086D69A29F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12959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557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15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45652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4995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80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0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6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7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45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313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377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61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2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10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791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65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20110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842450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554578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1772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238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7945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09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178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613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868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82008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18590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3019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2493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154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22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085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095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415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616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7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2273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133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20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434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592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35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74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11/4/2024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322722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11106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4969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715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49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878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572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3166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63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153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60102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893334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1374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686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900641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07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334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07324715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7757653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951441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1727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2615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60179283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369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066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4940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108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6071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544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8469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56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131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139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279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17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859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3944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03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4167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8114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014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827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78519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413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900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36706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891937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4662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783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186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167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871580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1696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9090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85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63255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549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5422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8148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84974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91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17344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22461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5334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9565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674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E2A7-4898-82B7-A2C5-64A9A90C5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037267-E3A6-82FD-CAA0-825ED13C71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738EC-CDA9-3247-5BC0-9795CC57C91F}"/>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408FA525-F823-678A-C2AA-5DB9D619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DCC80-EB69-D0B8-2830-5FCAC9FE5B2C}"/>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65680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70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8374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8D085-3E6B-9E16-2E54-FA916E46CD35}"/>
              </a:ext>
            </a:extLst>
          </p:cNvPr>
          <p:cNvSpPr>
            <a:spLocks noGrp="1"/>
          </p:cNvSpPr>
          <p:nvPr>
            <p:ph type="ctrTitle"/>
          </p:nvPr>
        </p:nvSpPr>
        <p:spPr>
          <a:xfrm>
            <a:off x="1524000" y="1122363"/>
            <a:ext cx="9144000" cy="2387600"/>
          </a:xfrm>
        </p:spPr>
        <p:txBody>
          <a:bodyPr anchor="b"/>
          <a:lstStyle>
            <a:lvl1pPr algn="ctr">
              <a:defRPr sz="6000"/>
            </a:lvl1pPr>
          </a:lstStyle>
          <a:p>
            <a:r>
              <a:rPr lang="en-GB" err="1"/>
              <a:t>Klik</a:t>
            </a:r>
            <a:r>
              <a:rPr lang="en-GB"/>
              <a:t> for at </a:t>
            </a:r>
            <a:r>
              <a:rPr lang="en-GB" err="1"/>
              <a:t>redigere</a:t>
            </a:r>
            <a:r>
              <a:rPr lang="en-GB"/>
              <a:t> </a:t>
            </a:r>
            <a:r>
              <a:rPr lang="en-GB" err="1"/>
              <a:t>titeltypografien</a:t>
            </a:r>
            <a:r>
              <a:rPr lang="en-GB"/>
              <a:t> i </a:t>
            </a:r>
            <a:r>
              <a:rPr lang="en-GB" err="1"/>
              <a:t>masteren</a:t>
            </a:r>
            <a:endParaRPr lang="en-GB"/>
          </a:p>
        </p:txBody>
      </p:sp>
      <p:sp>
        <p:nvSpPr>
          <p:cNvPr id="3" name="Undertitel 2">
            <a:extLst>
              <a:ext uri="{FF2B5EF4-FFF2-40B4-BE49-F238E27FC236}">
                <a16:creationId xmlns:a16="http://schemas.microsoft.com/office/drawing/2014/main" id="{6B367ADF-A515-BF15-3FF5-1D5FD4119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Klik</a:t>
            </a:r>
            <a:r>
              <a:rPr lang="en-GB"/>
              <a:t> for at </a:t>
            </a:r>
            <a:r>
              <a:rPr lang="en-GB" err="1"/>
              <a:t>redigere</a:t>
            </a:r>
            <a:r>
              <a:rPr lang="en-GB"/>
              <a:t> </a:t>
            </a:r>
            <a:r>
              <a:rPr lang="en-GB" err="1"/>
              <a:t>undertiteltypografien</a:t>
            </a:r>
            <a:r>
              <a:rPr lang="en-GB"/>
              <a:t> i </a:t>
            </a:r>
            <a:r>
              <a:rPr lang="en-GB" err="1"/>
              <a:t>masteren</a:t>
            </a:r>
            <a:endParaRPr lang="en-GB"/>
          </a:p>
        </p:txBody>
      </p:sp>
      <p:sp>
        <p:nvSpPr>
          <p:cNvPr id="4" name="Pladsholder til dato 3">
            <a:extLst>
              <a:ext uri="{FF2B5EF4-FFF2-40B4-BE49-F238E27FC236}">
                <a16:creationId xmlns:a16="http://schemas.microsoft.com/office/drawing/2014/main" id="{FF13F062-612F-9F25-3759-43AA28C0830F}"/>
              </a:ext>
            </a:extLst>
          </p:cNvPr>
          <p:cNvSpPr>
            <a:spLocks noGrp="1"/>
          </p:cNvSpPr>
          <p:nvPr>
            <p:ph type="dt" sz="half" idx="10"/>
          </p:nvPr>
        </p:nvSpPr>
        <p:spPr/>
        <p:txBody>
          <a:bodyPr/>
          <a:lstStyle/>
          <a:p>
            <a:fld id="{67EFF166-1242-4062-ADCA-7F0FC8B412FF}" type="datetimeFigureOut">
              <a:rPr lang="en-GB" smtClean="0"/>
              <a:t>04/11/2024</a:t>
            </a:fld>
            <a:endParaRPr lang="en-GB"/>
          </a:p>
        </p:txBody>
      </p:sp>
      <p:sp>
        <p:nvSpPr>
          <p:cNvPr id="5" name="Pladsholder til sidefod 4">
            <a:extLst>
              <a:ext uri="{FF2B5EF4-FFF2-40B4-BE49-F238E27FC236}">
                <a16:creationId xmlns:a16="http://schemas.microsoft.com/office/drawing/2014/main" id="{33123757-D717-A954-AB30-1D13674C9A9D}"/>
              </a:ext>
            </a:extLst>
          </p:cNvPr>
          <p:cNvSpPr>
            <a:spLocks noGrp="1"/>
          </p:cNvSpPr>
          <p:nvPr>
            <p:ph type="ftr" sz="quarter" idx="11"/>
          </p:nvPr>
        </p:nvSpPr>
        <p:spPr/>
        <p:txBody>
          <a:bodyPr/>
          <a:lstStyle/>
          <a:p>
            <a:endParaRPr lang="en-GB"/>
          </a:p>
        </p:txBody>
      </p:sp>
      <p:sp>
        <p:nvSpPr>
          <p:cNvPr id="6" name="Pladsholder til slidenummer 5">
            <a:extLst>
              <a:ext uri="{FF2B5EF4-FFF2-40B4-BE49-F238E27FC236}">
                <a16:creationId xmlns:a16="http://schemas.microsoft.com/office/drawing/2014/main" id="{F818C546-B15F-D08B-4732-6F0E35C23A83}"/>
              </a:ext>
            </a:extLst>
          </p:cNvPr>
          <p:cNvSpPr>
            <a:spLocks noGrp="1"/>
          </p:cNvSpPr>
          <p:nvPr>
            <p:ph type="sldNum" sz="quarter" idx="12"/>
          </p:nvPr>
        </p:nvSpPr>
        <p:spPr/>
        <p:txBody>
          <a:bodyPr/>
          <a:lstStyle/>
          <a:p>
            <a:fld id="{9C5E6869-81C0-43D2-8BD1-7FF661BE6F75}" type="slidenum">
              <a:rPr lang="en-GB" smtClean="0"/>
              <a:t>‹#›</a:t>
            </a:fld>
            <a:endParaRPr lang="en-GB"/>
          </a:p>
        </p:txBody>
      </p:sp>
    </p:spTree>
    <p:extLst>
      <p:ext uri="{BB962C8B-B14F-4D97-AF65-F5344CB8AC3E}">
        <p14:creationId xmlns:p14="http://schemas.microsoft.com/office/powerpoint/2010/main" val="403034926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288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855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53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26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254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418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7241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60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431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820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7AC6-F526-EA6F-0C73-4F0BA9419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2260AF-C37E-4966-3296-31AC53453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8692A-7767-8C0A-3B8D-2A546316B3BB}"/>
              </a:ext>
            </a:extLst>
          </p:cNvPr>
          <p:cNvSpPr>
            <a:spLocks noGrp="1"/>
          </p:cNvSpPr>
          <p:nvPr>
            <p:ph type="dt" sz="half" idx="10"/>
          </p:nvPr>
        </p:nvSpPr>
        <p:spPr/>
        <p:txBody>
          <a:bodyPr/>
          <a:lstStyle/>
          <a:p>
            <a:fld id="{B7703C1A-5347-4B16-A344-D94822D0AC7C}" type="datetimeFigureOut">
              <a:rPr lang="en-US" smtClean="0"/>
              <a:t>11/4/2024</a:t>
            </a:fld>
            <a:endParaRPr lang="en-US"/>
          </a:p>
        </p:txBody>
      </p:sp>
      <p:sp>
        <p:nvSpPr>
          <p:cNvPr id="5" name="Footer Placeholder 4">
            <a:extLst>
              <a:ext uri="{FF2B5EF4-FFF2-40B4-BE49-F238E27FC236}">
                <a16:creationId xmlns:a16="http://schemas.microsoft.com/office/drawing/2014/main" id="{30920418-0B1A-9F1F-F1B4-26318589C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DDE50-A0A2-8898-8A63-D8657CC72FC4}"/>
              </a:ext>
            </a:extLst>
          </p:cNvPr>
          <p:cNvSpPr>
            <a:spLocks noGrp="1"/>
          </p:cNvSpPr>
          <p:nvPr>
            <p:ph type="sldNum" sz="quarter" idx="12"/>
          </p:nvPr>
        </p:nvSpPr>
        <p:spPr/>
        <p:txBody>
          <a:bodyPr/>
          <a:lstStyle/>
          <a:p>
            <a:fld id="{21846450-4461-4660-A102-F8A0F0B2F238}" type="slidenum">
              <a:rPr lang="en-US" smtClean="0"/>
              <a:t>‹#›</a:t>
            </a:fld>
            <a:endParaRPr lang="en-US"/>
          </a:p>
        </p:txBody>
      </p:sp>
    </p:spTree>
    <p:extLst>
      <p:ext uri="{BB962C8B-B14F-4D97-AF65-F5344CB8AC3E}">
        <p14:creationId xmlns:p14="http://schemas.microsoft.com/office/powerpoint/2010/main" val="217654335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11/4/2024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27154306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902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83666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805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80476075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514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66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118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7433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56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585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292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28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702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5376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82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7424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42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7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9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7850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9627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478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965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7475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504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46103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2825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42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744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790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130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46121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071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756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254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5332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9737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496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9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072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5665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53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9255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75322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7351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623147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6352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038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727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5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108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719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35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076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429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35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439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8821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70461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440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321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603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46-81F3-F4AD-A928-222FD595A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58D75-0D97-FE91-4E50-B9FE53953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80EA69-ED1D-6EA4-7E05-AEBE41A1E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0650B5-E575-69C7-9ACA-D53CEED73D07}"/>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6" name="Footer Placeholder 5">
            <a:extLst>
              <a:ext uri="{FF2B5EF4-FFF2-40B4-BE49-F238E27FC236}">
                <a16:creationId xmlns:a16="http://schemas.microsoft.com/office/drawing/2014/main" id="{239EB2C4-5FB9-13A5-0946-FF72A1EA7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004F0-E0FE-8803-11BF-5CCFAE9135E0}"/>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759686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620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tx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73711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5751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28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47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924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887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129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8914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190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EB-2762-A280-9009-2FC2E9F08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F6F938-A249-A719-505D-1B03C97A92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7B3E6-0F77-3C8A-8FD4-D00F23450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16D21-1628-039E-6868-987D34B89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4BE98-8F9E-E001-D8E8-84E761C788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002CE-74BD-6D97-29D4-A8CF1692CEC0}"/>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8" name="Footer Placeholder 7">
            <a:extLst>
              <a:ext uri="{FF2B5EF4-FFF2-40B4-BE49-F238E27FC236}">
                <a16:creationId xmlns:a16="http://schemas.microsoft.com/office/drawing/2014/main" id="{53F7A24A-9FD7-0A06-5A0D-6D0B2583C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EAD299-3E59-560D-233E-60EE77A8CCAE}"/>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512454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7237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7875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2594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3799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790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921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518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103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071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781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7DA9-D90B-121F-B631-29BA925E6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C9B28D-87C6-C9B4-9737-698AEA830C38}"/>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4" name="Footer Placeholder 3">
            <a:extLst>
              <a:ext uri="{FF2B5EF4-FFF2-40B4-BE49-F238E27FC236}">
                <a16:creationId xmlns:a16="http://schemas.microsoft.com/office/drawing/2014/main" id="{B860CAAC-DC94-32FF-CABE-8AE0621FAF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C47D6-D5C3-8C66-7D56-356D25BF58B6}"/>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68338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729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04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53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893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8631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4941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59462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585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22178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1488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4774-9B41-40F8-0704-9D5FCC4CE9E7}"/>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3" name="Footer Placeholder 2">
            <a:extLst>
              <a:ext uri="{FF2B5EF4-FFF2-40B4-BE49-F238E27FC236}">
                <a16:creationId xmlns:a16="http://schemas.microsoft.com/office/drawing/2014/main" id="{AC255C16-4058-2476-19BD-8B609A784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4C31D-0B95-4C67-980A-7DA5B52B575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0503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820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69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866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8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149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324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01808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B6EC-50D2-D419-918F-A670207EE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9A583-4ED7-4AFC-BAB6-6DF723FE5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139B-605F-4652-C3D8-9A5EF4E4702D}"/>
              </a:ext>
            </a:extLst>
          </p:cNvPr>
          <p:cNvSpPr>
            <a:spLocks noGrp="1"/>
          </p:cNvSpPr>
          <p:nvPr>
            <p:ph type="dt" sz="half" idx="10"/>
          </p:nvPr>
        </p:nvSpPr>
        <p:spPr/>
        <p:txBody>
          <a:bodyPr/>
          <a:lstStyle/>
          <a:p>
            <a:fld id="{4E01AB08-6C51-4E8C-B3C6-40228E48E395}" type="datetimeFigureOut">
              <a:rPr lang="en-US" smtClean="0"/>
              <a:t>11/4/2024</a:t>
            </a:fld>
            <a:endParaRPr lang="en-US"/>
          </a:p>
        </p:txBody>
      </p:sp>
      <p:sp>
        <p:nvSpPr>
          <p:cNvPr id="5" name="Footer Placeholder 4">
            <a:extLst>
              <a:ext uri="{FF2B5EF4-FFF2-40B4-BE49-F238E27FC236}">
                <a16:creationId xmlns:a16="http://schemas.microsoft.com/office/drawing/2014/main" id="{FDF014A5-B7B4-204A-575B-2477C301B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00E12-CFFC-98F9-1787-729EAE477197}"/>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5553475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22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411170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D632-EED2-8899-4D30-AAAA21330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45B42-E6E7-0D73-8994-E528BE21C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DB03D-2370-EFE5-0A76-DF2F52C01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31650-53D8-8061-157C-E0D932B57CBE}"/>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6" name="Footer Placeholder 5">
            <a:extLst>
              <a:ext uri="{FF2B5EF4-FFF2-40B4-BE49-F238E27FC236}">
                <a16:creationId xmlns:a16="http://schemas.microsoft.com/office/drawing/2014/main" id="{87CCEE33-DF24-8D63-8417-0FD7B4679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644E7-DE7C-E01F-B17C-18CFC77E46EA}"/>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0687695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7022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85590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62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779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8294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127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86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297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45132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331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0C6-F32E-BCA9-A6D3-518CABC51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F11A07-5073-65A3-5F1D-505FA0AC2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973B21-1742-812C-7B83-1DE908362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A9621-6D9C-CF43-D62B-D646A874A089}"/>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6" name="Footer Placeholder 5">
            <a:extLst>
              <a:ext uri="{FF2B5EF4-FFF2-40B4-BE49-F238E27FC236}">
                <a16:creationId xmlns:a16="http://schemas.microsoft.com/office/drawing/2014/main" id="{1F3A1005-79BD-D904-36B2-F59086F51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907E0-E422-4BF3-B201-DE305395990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081878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4104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0256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467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553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22214"/>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8758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99603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315495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06971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2518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theme" Target="../theme/theme10.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image" Target="../media/image38.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image" Target="../media/image1.emf"/><Relationship Id="rId3" Type="http://schemas.openxmlformats.org/officeDocument/2006/relationships/slideLayout" Target="../slideLayouts/slideLayout305.xml"/><Relationship Id="rId7" Type="http://schemas.openxmlformats.org/officeDocument/2006/relationships/slideLayout" Target="../slideLayouts/slideLayout309.xml"/><Relationship Id="rId12" Type="http://schemas.openxmlformats.org/officeDocument/2006/relationships/theme" Target="../theme/theme11.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5" Type="http://schemas.openxmlformats.org/officeDocument/2006/relationships/slideLayout" Target="../slideLayouts/slideLayout307.xml"/><Relationship Id="rId10" Type="http://schemas.openxmlformats.org/officeDocument/2006/relationships/slideLayout" Target="../slideLayouts/slideLayout312.xml"/><Relationship Id="rId4" Type="http://schemas.openxmlformats.org/officeDocument/2006/relationships/slideLayout" Target="../slideLayouts/slideLayout306.xml"/><Relationship Id="rId9" Type="http://schemas.openxmlformats.org/officeDocument/2006/relationships/slideLayout" Target="../slideLayouts/slideLayout3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4"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17.xml"/><Relationship Id="rId1" Type="http://schemas.openxmlformats.org/officeDocument/2006/relationships/slideLayout" Target="../slideLayouts/slideLayout31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47" Type="http://schemas.openxmlformats.org/officeDocument/2006/relationships/slideLayout" Target="../slideLayouts/slideLayout364.xml"/><Relationship Id="rId50" Type="http://schemas.openxmlformats.org/officeDocument/2006/relationships/slideLayout" Target="../slideLayouts/slideLayout367.xml"/><Relationship Id="rId7" Type="http://schemas.openxmlformats.org/officeDocument/2006/relationships/slideLayout" Target="../slideLayouts/slideLayout32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9" Type="http://schemas.openxmlformats.org/officeDocument/2006/relationships/slideLayout" Target="../slideLayouts/slideLayout346.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53" Type="http://schemas.openxmlformats.org/officeDocument/2006/relationships/image" Target="../media/image6.png"/><Relationship Id="rId5" Type="http://schemas.openxmlformats.org/officeDocument/2006/relationships/slideLayout" Target="../slideLayouts/slideLayout322.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52" Type="http://schemas.openxmlformats.org/officeDocument/2006/relationships/theme" Target="../theme/theme14.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slideLayout" Target="../slideLayouts/slideLayout360.xml"/><Relationship Id="rId48" Type="http://schemas.openxmlformats.org/officeDocument/2006/relationships/slideLayout" Target="../slideLayouts/slideLayout365.xml"/><Relationship Id="rId8" Type="http://schemas.openxmlformats.org/officeDocument/2006/relationships/slideLayout" Target="../slideLayouts/slideLayout325.xml"/><Relationship Id="rId51" Type="http://schemas.openxmlformats.org/officeDocument/2006/relationships/slideLayout" Target="../slideLayouts/slideLayout368.xml"/><Relationship Id="rId3" Type="http://schemas.openxmlformats.org/officeDocument/2006/relationships/slideLayout" Target="../slideLayouts/slideLayout320.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slideLayout" Target="../slideLayouts/slideLayout363.xml"/><Relationship Id="rId20" Type="http://schemas.openxmlformats.org/officeDocument/2006/relationships/slideLayout" Target="../slideLayouts/slideLayout337.xml"/><Relationship Id="rId41" Type="http://schemas.openxmlformats.org/officeDocument/2006/relationships/slideLayout" Target="../slideLayouts/slideLayout358.xml"/><Relationship Id="rId54" Type="http://schemas.openxmlformats.org/officeDocument/2006/relationships/image" Target="../media/image7.svg"/><Relationship Id="rId1" Type="http://schemas.openxmlformats.org/officeDocument/2006/relationships/slideLayout" Target="../slideLayouts/slideLayout318.xml"/><Relationship Id="rId6" Type="http://schemas.openxmlformats.org/officeDocument/2006/relationships/slideLayout" Target="../slideLayouts/slideLayout323.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4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e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image" Target="../media/image7.svg"/><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5" Type="http://schemas.openxmlformats.org/officeDocument/2006/relationships/slideLayout" Target="../slideLayouts/slideLayout88.xml"/><Relationship Id="rId61" Type="http://schemas.openxmlformats.org/officeDocument/2006/relationships/image" Target="../media/image6.png"/><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image" Target="../media/image7.svg"/><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1.emf"/><Relationship Id="rId2" Type="http://schemas.openxmlformats.org/officeDocument/2006/relationships/slideLayout" Target="../slideLayouts/slideLayout144.xml"/><Relationship Id="rId16" Type="http://schemas.openxmlformats.org/officeDocument/2006/relationships/theme" Target="../theme/theme6.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01.xml"/><Relationship Id="rId21" Type="http://schemas.openxmlformats.org/officeDocument/2006/relationships/slideLayout" Target="../slideLayouts/slideLayout196.xml"/><Relationship Id="rId42" Type="http://schemas.openxmlformats.org/officeDocument/2006/relationships/slideLayout" Target="../slideLayouts/slideLayout217.xml"/><Relationship Id="rId47" Type="http://schemas.openxmlformats.org/officeDocument/2006/relationships/slideLayout" Target="../slideLayouts/slideLayout222.xml"/><Relationship Id="rId63" Type="http://schemas.openxmlformats.org/officeDocument/2006/relationships/slideLayout" Target="../slideLayouts/slideLayout238.xml"/><Relationship Id="rId68" Type="http://schemas.openxmlformats.org/officeDocument/2006/relationships/slideLayout" Target="../slideLayouts/slideLayout243.xml"/><Relationship Id="rId84" Type="http://schemas.openxmlformats.org/officeDocument/2006/relationships/slideLayout" Target="../slideLayouts/slideLayout259.xml"/><Relationship Id="rId89" Type="http://schemas.openxmlformats.org/officeDocument/2006/relationships/slideLayout" Target="../slideLayouts/slideLayout264.xml"/><Relationship Id="rId112" Type="http://schemas.openxmlformats.org/officeDocument/2006/relationships/slideLayout" Target="../slideLayouts/slideLayout287.xml"/><Relationship Id="rId16" Type="http://schemas.openxmlformats.org/officeDocument/2006/relationships/slideLayout" Target="../slideLayouts/slideLayout191.xml"/><Relationship Id="rId107" Type="http://schemas.openxmlformats.org/officeDocument/2006/relationships/slideLayout" Target="../slideLayouts/slideLayout282.xml"/><Relationship Id="rId11" Type="http://schemas.openxmlformats.org/officeDocument/2006/relationships/slideLayout" Target="../slideLayouts/slideLayout186.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53" Type="http://schemas.openxmlformats.org/officeDocument/2006/relationships/slideLayout" Target="../slideLayouts/slideLayout228.xml"/><Relationship Id="rId58" Type="http://schemas.openxmlformats.org/officeDocument/2006/relationships/slideLayout" Target="../slideLayouts/slideLayout233.xml"/><Relationship Id="rId74" Type="http://schemas.openxmlformats.org/officeDocument/2006/relationships/slideLayout" Target="../slideLayouts/slideLayout249.xml"/><Relationship Id="rId79" Type="http://schemas.openxmlformats.org/officeDocument/2006/relationships/slideLayout" Target="../slideLayouts/slideLayout254.xml"/><Relationship Id="rId102" Type="http://schemas.openxmlformats.org/officeDocument/2006/relationships/slideLayout" Target="../slideLayouts/slideLayout277.xml"/><Relationship Id="rId5" Type="http://schemas.openxmlformats.org/officeDocument/2006/relationships/slideLayout" Target="../slideLayouts/slideLayout180.xml"/><Relationship Id="rId90" Type="http://schemas.openxmlformats.org/officeDocument/2006/relationships/slideLayout" Target="../slideLayouts/slideLayout265.xml"/><Relationship Id="rId95" Type="http://schemas.openxmlformats.org/officeDocument/2006/relationships/slideLayout" Target="../slideLayouts/slideLayout270.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43" Type="http://schemas.openxmlformats.org/officeDocument/2006/relationships/slideLayout" Target="../slideLayouts/slideLayout218.xml"/><Relationship Id="rId48" Type="http://schemas.openxmlformats.org/officeDocument/2006/relationships/slideLayout" Target="../slideLayouts/slideLayout223.xml"/><Relationship Id="rId64" Type="http://schemas.openxmlformats.org/officeDocument/2006/relationships/slideLayout" Target="../slideLayouts/slideLayout239.xml"/><Relationship Id="rId69" Type="http://schemas.openxmlformats.org/officeDocument/2006/relationships/slideLayout" Target="../slideLayouts/slideLayout244.xml"/><Relationship Id="rId113" Type="http://schemas.openxmlformats.org/officeDocument/2006/relationships/slideLayout" Target="../slideLayouts/slideLayout288.xml"/><Relationship Id="rId80" Type="http://schemas.openxmlformats.org/officeDocument/2006/relationships/slideLayout" Target="../slideLayouts/slideLayout255.xml"/><Relationship Id="rId85" Type="http://schemas.openxmlformats.org/officeDocument/2006/relationships/slideLayout" Target="../slideLayouts/slideLayout260.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59" Type="http://schemas.openxmlformats.org/officeDocument/2006/relationships/slideLayout" Target="../slideLayouts/slideLayout234.xml"/><Relationship Id="rId103" Type="http://schemas.openxmlformats.org/officeDocument/2006/relationships/slideLayout" Target="../slideLayouts/slideLayout278.xml"/><Relationship Id="rId108" Type="http://schemas.openxmlformats.org/officeDocument/2006/relationships/slideLayout" Target="../slideLayouts/slideLayout283.xml"/><Relationship Id="rId54" Type="http://schemas.openxmlformats.org/officeDocument/2006/relationships/slideLayout" Target="../slideLayouts/slideLayout229.xml"/><Relationship Id="rId70" Type="http://schemas.openxmlformats.org/officeDocument/2006/relationships/slideLayout" Target="../slideLayouts/slideLayout245.xml"/><Relationship Id="rId75" Type="http://schemas.openxmlformats.org/officeDocument/2006/relationships/slideLayout" Target="../slideLayouts/slideLayout250.xml"/><Relationship Id="rId91" Type="http://schemas.openxmlformats.org/officeDocument/2006/relationships/slideLayout" Target="../slideLayouts/slideLayout266.xml"/><Relationship Id="rId96" Type="http://schemas.openxmlformats.org/officeDocument/2006/relationships/slideLayout" Target="../slideLayouts/slideLayout27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49" Type="http://schemas.openxmlformats.org/officeDocument/2006/relationships/slideLayout" Target="../slideLayouts/slideLayout224.xml"/><Relationship Id="rId57" Type="http://schemas.openxmlformats.org/officeDocument/2006/relationships/slideLayout" Target="../slideLayouts/slideLayout232.xml"/><Relationship Id="rId106" Type="http://schemas.openxmlformats.org/officeDocument/2006/relationships/slideLayout" Target="../slideLayouts/slideLayout281.xml"/><Relationship Id="rId114" Type="http://schemas.openxmlformats.org/officeDocument/2006/relationships/theme" Target="../theme/theme8.xml"/><Relationship Id="rId10" Type="http://schemas.openxmlformats.org/officeDocument/2006/relationships/slideLayout" Target="../slideLayouts/slideLayout185.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52" Type="http://schemas.openxmlformats.org/officeDocument/2006/relationships/slideLayout" Target="../slideLayouts/slideLayout227.xml"/><Relationship Id="rId60" Type="http://schemas.openxmlformats.org/officeDocument/2006/relationships/slideLayout" Target="../slideLayouts/slideLayout235.xml"/><Relationship Id="rId65" Type="http://schemas.openxmlformats.org/officeDocument/2006/relationships/slideLayout" Target="../slideLayouts/slideLayout240.xml"/><Relationship Id="rId73" Type="http://schemas.openxmlformats.org/officeDocument/2006/relationships/slideLayout" Target="../slideLayouts/slideLayout248.xml"/><Relationship Id="rId78" Type="http://schemas.openxmlformats.org/officeDocument/2006/relationships/slideLayout" Target="../slideLayouts/slideLayout253.xml"/><Relationship Id="rId81" Type="http://schemas.openxmlformats.org/officeDocument/2006/relationships/slideLayout" Target="../slideLayouts/slideLayout256.xml"/><Relationship Id="rId86" Type="http://schemas.openxmlformats.org/officeDocument/2006/relationships/slideLayout" Target="../slideLayouts/slideLayout261.xml"/><Relationship Id="rId94" Type="http://schemas.openxmlformats.org/officeDocument/2006/relationships/slideLayout" Target="../slideLayouts/slideLayout269.xml"/><Relationship Id="rId99" Type="http://schemas.openxmlformats.org/officeDocument/2006/relationships/slideLayout" Target="../slideLayouts/slideLayout274.xml"/><Relationship Id="rId101" Type="http://schemas.openxmlformats.org/officeDocument/2006/relationships/slideLayout" Target="../slideLayouts/slideLayout27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9" Type="http://schemas.openxmlformats.org/officeDocument/2006/relationships/slideLayout" Target="../slideLayouts/slideLayout214.xml"/><Relationship Id="rId109" Type="http://schemas.openxmlformats.org/officeDocument/2006/relationships/slideLayout" Target="../slideLayouts/slideLayout284.xml"/><Relationship Id="rId34" Type="http://schemas.openxmlformats.org/officeDocument/2006/relationships/slideLayout" Target="../slideLayouts/slideLayout209.xml"/><Relationship Id="rId50" Type="http://schemas.openxmlformats.org/officeDocument/2006/relationships/slideLayout" Target="../slideLayouts/slideLayout225.xml"/><Relationship Id="rId55" Type="http://schemas.openxmlformats.org/officeDocument/2006/relationships/slideLayout" Target="../slideLayouts/slideLayout230.xml"/><Relationship Id="rId76" Type="http://schemas.openxmlformats.org/officeDocument/2006/relationships/slideLayout" Target="../slideLayouts/slideLayout251.xml"/><Relationship Id="rId97" Type="http://schemas.openxmlformats.org/officeDocument/2006/relationships/slideLayout" Target="../slideLayouts/slideLayout272.xml"/><Relationship Id="rId104" Type="http://schemas.openxmlformats.org/officeDocument/2006/relationships/slideLayout" Target="../slideLayouts/slideLayout279.xml"/><Relationship Id="rId7" Type="http://schemas.openxmlformats.org/officeDocument/2006/relationships/slideLayout" Target="../slideLayouts/slideLayout182.xml"/><Relationship Id="rId71" Type="http://schemas.openxmlformats.org/officeDocument/2006/relationships/slideLayout" Target="../slideLayouts/slideLayout246.xml"/><Relationship Id="rId92" Type="http://schemas.openxmlformats.org/officeDocument/2006/relationships/slideLayout" Target="../slideLayouts/slideLayout267.xml"/><Relationship Id="rId2" Type="http://schemas.openxmlformats.org/officeDocument/2006/relationships/slideLayout" Target="../slideLayouts/slideLayout177.xml"/><Relationship Id="rId29" Type="http://schemas.openxmlformats.org/officeDocument/2006/relationships/slideLayout" Target="../slideLayouts/slideLayout204.xml"/><Relationship Id="rId24" Type="http://schemas.openxmlformats.org/officeDocument/2006/relationships/slideLayout" Target="../slideLayouts/slideLayout199.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66" Type="http://schemas.openxmlformats.org/officeDocument/2006/relationships/slideLayout" Target="../slideLayouts/slideLayout241.xml"/><Relationship Id="rId87" Type="http://schemas.openxmlformats.org/officeDocument/2006/relationships/slideLayout" Target="../slideLayouts/slideLayout262.xml"/><Relationship Id="rId110" Type="http://schemas.openxmlformats.org/officeDocument/2006/relationships/slideLayout" Target="../slideLayouts/slideLayout285.xml"/><Relationship Id="rId115" Type="http://schemas.openxmlformats.org/officeDocument/2006/relationships/image" Target="../media/image1.emf"/><Relationship Id="rId61" Type="http://schemas.openxmlformats.org/officeDocument/2006/relationships/slideLayout" Target="../slideLayouts/slideLayout236.xml"/><Relationship Id="rId82" Type="http://schemas.openxmlformats.org/officeDocument/2006/relationships/slideLayout" Target="../slideLayouts/slideLayout257.xml"/><Relationship Id="rId19" Type="http://schemas.openxmlformats.org/officeDocument/2006/relationships/slideLayout" Target="../slideLayouts/slideLayout194.xml"/><Relationship Id="rId14" Type="http://schemas.openxmlformats.org/officeDocument/2006/relationships/slideLayout" Target="../slideLayouts/slideLayout189.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56" Type="http://schemas.openxmlformats.org/officeDocument/2006/relationships/slideLayout" Target="../slideLayouts/slideLayout231.xml"/><Relationship Id="rId77" Type="http://schemas.openxmlformats.org/officeDocument/2006/relationships/slideLayout" Target="../slideLayouts/slideLayout252.xml"/><Relationship Id="rId100" Type="http://schemas.openxmlformats.org/officeDocument/2006/relationships/slideLayout" Target="../slideLayouts/slideLayout275.xml"/><Relationship Id="rId105" Type="http://schemas.openxmlformats.org/officeDocument/2006/relationships/slideLayout" Target="../slideLayouts/slideLayout280.xml"/><Relationship Id="rId8" Type="http://schemas.openxmlformats.org/officeDocument/2006/relationships/slideLayout" Target="../slideLayouts/slideLayout183.xml"/><Relationship Id="rId51" Type="http://schemas.openxmlformats.org/officeDocument/2006/relationships/slideLayout" Target="../slideLayouts/slideLayout226.xml"/><Relationship Id="rId72" Type="http://schemas.openxmlformats.org/officeDocument/2006/relationships/slideLayout" Target="../slideLayouts/slideLayout247.xml"/><Relationship Id="rId93" Type="http://schemas.openxmlformats.org/officeDocument/2006/relationships/slideLayout" Target="../slideLayouts/slideLayout268.xml"/><Relationship Id="rId98" Type="http://schemas.openxmlformats.org/officeDocument/2006/relationships/slideLayout" Target="../slideLayouts/slideLayout273.xml"/><Relationship Id="rId3" Type="http://schemas.openxmlformats.org/officeDocument/2006/relationships/slideLayout" Target="../slideLayouts/slideLayout178.xml"/><Relationship Id="rId25" Type="http://schemas.openxmlformats.org/officeDocument/2006/relationships/slideLayout" Target="../slideLayouts/slideLayout200.xml"/><Relationship Id="rId46" Type="http://schemas.openxmlformats.org/officeDocument/2006/relationships/slideLayout" Target="../slideLayouts/slideLayout221.xml"/><Relationship Id="rId67" Type="http://schemas.openxmlformats.org/officeDocument/2006/relationships/slideLayout" Target="../slideLayouts/slideLayout242.xml"/><Relationship Id="rId20" Type="http://schemas.openxmlformats.org/officeDocument/2006/relationships/slideLayout" Target="../slideLayouts/slideLayout195.xml"/><Relationship Id="rId41" Type="http://schemas.openxmlformats.org/officeDocument/2006/relationships/slideLayout" Target="../slideLayouts/slideLayout216.xml"/><Relationship Id="rId62" Type="http://schemas.openxmlformats.org/officeDocument/2006/relationships/slideLayout" Target="../slideLayouts/slideLayout237.xml"/><Relationship Id="rId83" Type="http://schemas.openxmlformats.org/officeDocument/2006/relationships/slideLayout" Target="../slideLayouts/slideLayout258.xml"/><Relationship Id="rId88" Type="http://schemas.openxmlformats.org/officeDocument/2006/relationships/slideLayout" Target="../slideLayouts/slideLayout263.xml"/><Relationship Id="rId111" Type="http://schemas.openxmlformats.org/officeDocument/2006/relationships/slideLayout" Target="../slideLayouts/slideLayout28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90.xml"/><Relationship Id="rId1" Type="http://schemas.openxmlformats.org/officeDocument/2006/relationships/slideLayout" Target="../slideLayouts/slideLayout2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672AB-8DD3-0851-C7F9-E6415E82A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83369-50A7-B640-7A58-D7DB56DB7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CF147-F0E4-57B3-9425-FA189DE4C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2A7B2697-8AC1-975D-30D3-FC334448B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8C69A0-F0B2-BBEF-AA59-E890447D5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B52C3C-21AE-4456-9FC3-64B7754BEEBE}" type="slidenum">
              <a:rPr lang="en-US" smtClean="0"/>
              <a:t>‹#›</a:t>
            </a:fld>
            <a:endParaRPr lang="en-US"/>
          </a:p>
        </p:txBody>
      </p:sp>
    </p:spTree>
    <p:extLst>
      <p:ext uri="{BB962C8B-B14F-4D97-AF65-F5344CB8AC3E}">
        <p14:creationId xmlns:p14="http://schemas.microsoft.com/office/powerpoint/2010/main" val="252604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1357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8912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24739121"/>
      </p:ext>
    </p:extLst>
  </p:cSld>
  <p:clrMap bg1="lt1" tx1="dk1" bg2="lt2" tx2="dk2" accent1="accent1" accent2="accent2" accent3="accent3" accent4="accent4" accent5="accent5" accent6="accent6" hlink="hlink" folHlink="folHlink"/>
  <p:sldLayoutIdLst>
    <p:sldLayoutId id="2147483974" r:id="rId1"/>
    <p:sldLayoutId id="214748397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429407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05659612"/>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07" r:id="rId28"/>
    <p:sldLayoutId id="2147484008" r:id="rId29"/>
    <p:sldLayoutId id="2147484009" r:id="rId30"/>
    <p:sldLayoutId id="2147484010" r:id="rId31"/>
    <p:sldLayoutId id="2147484011" r:id="rId32"/>
    <p:sldLayoutId id="2147484012" r:id="rId33"/>
    <p:sldLayoutId id="2147484013" r:id="rId34"/>
    <p:sldLayoutId id="2147484014" r:id="rId35"/>
    <p:sldLayoutId id="2147484015" r:id="rId36"/>
    <p:sldLayoutId id="2147484016" r:id="rId37"/>
    <p:sldLayoutId id="2147484017" r:id="rId38"/>
    <p:sldLayoutId id="2147484018" r:id="rId39"/>
    <p:sldLayoutId id="2147484019" r:id="rId40"/>
    <p:sldLayoutId id="2147484020" r:id="rId41"/>
    <p:sldLayoutId id="2147484021" r:id="rId42"/>
    <p:sldLayoutId id="2147484022" r:id="rId43"/>
    <p:sldLayoutId id="2147484023" r:id="rId44"/>
    <p:sldLayoutId id="2147484024" r:id="rId45"/>
    <p:sldLayoutId id="2147484025" r:id="rId46"/>
    <p:sldLayoutId id="2147484026" r:id="rId47"/>
    <p:sldLayoutId id="2147484027" r:id="rId48"/>
    <p:sldLayoutId id="2147484028" r:id="rId49"/>
    <p:sldLayoutId id="2147484029" r:id="rId50"/>
    <p:sldLayoutId id="2147484030"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3437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04415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35"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2727556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23806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 id="2147483791" r:id="rId55"/>
    <p:sldLayoutId id="2147483792" r:id="rId56"/>
    <p:sldLayoutId id="2147483793" r:id="rId57"/>
    <p:sldLayoutId id="2147483794" r:id="rId58"/>
    <p:sldLayoutId id="214748379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56614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944" r:id="rId14"/>
    <p:sldLayoutId id="2147484031"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C4905-6609-C4E9-9FE1-69F9036BB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F693A9-0AD0-0E39-6A52-EC620977E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A0966-9483-E0A8-D503-A1210FD7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B0B597BE-70FB-8CC7-0F27-54985D989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4A2C83-A1A0-779E-2ADE-1C08C2691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5E1AD5-CB53-4F35-B40A-B0AFA2A09540}" type="slidenum">
              <a:rPr lang="en-US" smtClean="0"/>
              <a:t>‹#›</a:t>
            </a:fld>
            <a:endParaRPr lang="en-US"/>
          </a:p>
        </p:txBody>
      </p:sp>
    </p:spTree>
    <p:extLst>
      <p:ext uri="{BB962C8B-B14F-4D97-AF65-F5344CB8AC3E}">
        <p14:creationId xmlns:p14="http://schemas.microsoft.com/office/powerpoint/2010/main" val="373410580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3280505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 id="2147483880" r:id="rId51"/>
    <p:sldLayoutId id="2147483881" r:id="rId52"/>
    <p:sldLayoutId id="2147483882" r:id="rId53"/>
    <p:sldLayoutId id="2147483883" r:id="rId54"/>
    <p:sldLayoutId id="2147483884" r:id="rId55"/>
    <p:sldLayoutId id="2147483885" r:id="rId56"/>
    <p:sldLayoutId id="2147483886" r:id="rId57"/>
    <p:sldLayoutId id="2147483887" r:id="rId58"/>
    <p:sldLayoutId id="2147483888" r:id="rId59"/>
    <p:sldLayoutId id="2147483889" r:id="rId60"/>
    <p:sldLayoutId id="2147483890" r:id="rId61"/>
    <p:sldLayoutId id="2147483891" r:id="rId62"/>
    <p:sldLayoutId id="2147483892" r:id="rId63"/>
    <p:sldLayoutId id="2147483893" r:id="rId64"/>
    <p:sldLayoutId id="2147483894" r:id="rId65"/>
    <p:sldLayoutId id="2147483895" r:id="rId66"/>
    <p:sldLayoutId id="2147483896" r:id="rId67"/>
    <p:sldLayoutId id="2147483897" r:id="rId68"/>
    <p:sldLayoutId id="2147483898" r:id="rId69"/>
    <p:sldLayoutId id="2147483899" r:id="rId70"/>
    <p:sldLayoutId id="2147483900" r:id="rId71"/>
    <p:sldLayoutId id="2147483901" r:id="rId72"/>
    <p:sldLayoutId id="2147483902" r:id="rId73"/>
    <p:sldLayoutId id="2147483903" r:id="rId74"/>
    <p:sldLayoutId id="2147483904" r:id="rId75"/>
    <p:sldLayoutId id="2147483905" r:id="rId76"/>
    <p:sldLayoutId id="2147483906" r:id="rId77"/>
    <p:sldLayoutId id="2147483907" r:id="rId78"/>
    <p:sldLayoutId id="2147483908" r:id="rId79"/>
    <p:sldLayoutId id="2147483909" r:id="rId80"/>
    <p:sldLayoutId id="2147483910" r:id="rId81"/>
    <p:sldLayoutId id="2147483911" r:id="rId82"/>
    <p:sldLayoutId id="2147483912" r:id="rId83"/>
    <p:sldLayoutId id="2147483913" r:id="rId84"/>
    <p:sldLayoutId id="2147483914" r:id="rId85"/>
    <p:sldLayoutId id="2147483915" r:id="rId86"/>
    <p:sldLayoutId id="2147483916" r:id="rId87"/>
    <p:sldLayoutId id="2147483917" r:id="rId88"/>
    <p:sldLayoutId id="2147483918" r:id="rId89"/>
    <p:sldLayoutId id="2147483919" r:id="rId90"/>
    <p:sldLayoutId id="2147483920" r:id="rId91"/>
    <p:sldLayoutId id="2147483921" r:id="rId92"/>
    <p:sldLayoutId id="2147483922" r:id="rId93"/>
    <p:sldLayoutId id="2147483923" r:id="rId94"/>
    <p:sldLayoutId id="2147483924" r:id="rId95"/>
    <p:sldLayoutId id="2147483925" r:id="rId96"/>
    <p:sldLayoutId id="2147483926" r:id="rId97"/>
    <p:sldLayoutId id="2147483927" r:id="rId98"/>
    <p:sldLayoutId id="2147483928" r:id="rId99"/>
    <p:sldLayoutId id="2147483929" r:id="rId100"/>
    <p:sldLayoutId id="2147483930" r:id="rId101"/>
    <p:sldLayoutId id="2147483931" r:id="rId102"/>
    <p:sldLayoutId id="2147483932" r:id="rId103"/>
    <p:sldLayoutId id="2147483933" r:id="rId104"/>
    <p:sldLayoutId id="2147483934" r:id="rId105"/>
    <p:sldLayoutId id="2147483935" r:id="rId106"/>
    <p:sldLayoutId id="2147483936" r:id="rId107"/>
    <p:sldLayoutId id="2147483937" r:id="rId108"/>
    <p:sldLayoutId id="2147483938" r:id="rId109"/>
    <p:sldLayoutId id="2147483939" r:id="rId110"/>
    <p:sldLayoutId id="2147483940" r:id="rId111"/>
    <p:sldLayoutId id="2147483941" r:id="rId112"/>
    <p:sldLayoutId id="2147483942"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39955"/>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87.png"/><Relationship Id="rId21" Type="http://schemas.openxmlformats.org/officeDocument/2006/relationships/image" Target="../media/image103.png"/><Relationship Id="rId34" Type="http://schemas.openxmlformats.org/officeDocument/2006/relationships/image" Target="../media/image114.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3.png"/><Relationship Id="rId2" Type="http://schemas.openxmlformats.org/officeDocument/2006/relationships/notesSlide" Target="../notesSlides/notesSlide9.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6.png"/><Relationship Id="rId32" Type="http://schemas.openxmlformats.org/officeDocument/2006/relationships/image" Target="../media/image112.jpeg"/><Relationship Id="rId5" Type="http://schemas.openxmlformats.org/officeDocument/2006/relationships/image" Target="../media/image89.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94.svg"/><Relationship Id="rId19" Type="http://schemas.openxmlformats.org/officeDocument/2006/relationships/image" Target="../media/image101.png"/><Relationship Id="rId31" Type="http://schemas.openxmlformats.org/officeDocument/2006/relationships/image" Target="../media/image43.pn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42.svg"/><Relationship Id="rId22" Type="http://schemas.openxmlformats.org/officeDocument/2006/relationships/image" Target="../media/image104.png"/><Relationship Id="rId27" Type="http://schemas.openxmlformats.org/officeDocument/2006/relationships/image" Target="../media/image109.svg"/><Relationship Id="rId30" Type="http://schemas.openxmlformats.org/officeDocument/2006/relationships/image" Target="../media/image45.png"/><Relationship Id="rId35" Type="http://schemas.openxmlformats.org/officeDocument/2006/relationships/image" Target="../media/image115.svg"/><Relationship Id="rId8"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Goldendoodl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learn.microsoft.com/en-us/azure/ai-services/openai/" TargetMode="Externa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142_AF10FCA1.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21.svg"/><Relationship Id="rId7" Type="http://schemas.openxmlformats.org/officeDocument/2006/relationships/image" Target="../media/image107.png"/><Relationship Id="rId2" Type="http://schemas.openxmlformats.org/officeDocument/2006/relationships/image" Target="../media/image120.png"/><Relationship Id="rId1" Type="http://schemas.openxmlformats.org/officeDocument/2006/relationships/slideLayout" Target="../slideLayouts/slideLayout38.xml"/><Relationship Id="rId6" Type="http://schemas.openxmlformats.org/officeDocument/2006/relationships/image" Target="../media/image105.png"/><Relationship Id="rId5" Type="http://schemas.openxmlformats.org/officeDocument/2006/relationships/image" Target="../media/image123.png"/><Relationship Id="rId4" Type="http://schemas.openxmlformats.org/officeDocument/2006/relationships/image" Target="../media/image1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6.xml"/><Relationship Id="rId7" Type="http://schemas.openxmlformats.org/officeDocument/2006/relationships/image" Target="../media/image43.png"/><Relationship Id="rId12"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sv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hyperlink" Target="https://microsoft-my.sharepoint.com/personal/bobward_microsoft_com/Documents/Presentation1.pptx?web=1" TargetMode="External"/><Relationship Id="rId9" Type="http://schemas.openxmlformats.org/officeDocument/2006/relationships/image" Target="../media/image47.png"/></Relationships>
</file>

<file path=ppt/slides/_rels/slide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https/aka.ms/sqlai" TargetMode="External"/><Relationship Id="rId18" Type="http://schemas.openxmlformats.org/officeDocument/2006/relationships/image" Target="../media/image111.png"/><Relationship Id="rId3" Type="http://schemas.openxmlformats.org/officeDocument/2006/relationships/image" Target="../media/image93.png"/><Relationship Id="rId7" Type="http://schemas.openxmlformats.org/officeDocument/2006/relationships/image" Target="../media/image49.svg"/><Relationship Id="rId12" Type="http://schemas.openxmlformats.org/officeDocument/2006/relationships/image" Target="../media/image90.png"/><Relationship Id="rId17" Type="http://schemas.openxmlformats.org/officeDocument/2006/relationships/image" Target="../media/image133.png"/><Relationship Id="rId2" Type="http://schemas.openxmlformats.org/officeDocument/2006/relationships/notesSlide" Target="../notesSlides/notesSlide17.xml"/><Relationship Id="rId16" Type="http://schemas.openxmlformats.org/officeDocument/2006/relationships/image" Target="../media/image132.png"/><Relationship Id="rId1" Type="http://schemas.openxmlformats.org/officeDocument/2006/relationships/slideLayout" Target="../slideLayouts/slideLayout35.xml"/><Relationship Id="rId6" Type="http://schemas.openxmlformats.org/officeDocument/2006/relationships/image" Target="../media/image48.png"/><Relationship Id="rId11" Type="http://schemas.openxmlformats.org/officeDocument/2006/relationships/image" Target="../media/image42.svg"/><Relationship Id="rId5" Type="http://schemas.openxmlformats.org/officeDocument/2006/relationships/image" Target="../media/image53.emf"/><Relationship Id="rId15" Type="http://schemas.openxmlformats.org/officeDocument/2006/relationships/image" Target="../media/image131.png"/><Relationship Id="rId10" Type="http://schemas.openxmlformats.org/officeDocument/2006/relationships/image" Target="../media/image41.png"/><Relationship Id="rId19" Type="http://schemas.openxmlformats.org/officeDocument/2006/relationships/image" Target="../media/image45.png"/><Relationship Id="rId4" Type="http://schemas.openxmlformats.org/officeDocument/2006/relationships/image" Target="../media/image94.svg"/><Relationship Id="rId9" Type="http://schemas.openxmlformats.org/officeDocument/2006/relationships/image" Target="../media/image55.svg"/><Relationship Id="rId14" Type="http://schemas.openxmlformats.org/officeDocument/2006/relationships/hyperlink" Target="http://https/aka.ms/sqlaisamples"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93.png"/><Relationship Id="rId3" Type="http://schemas.openxmlformats.org/officeDocument/2006/relationships/image" Target="../media/image42.svg"/><Relationship Id="rId7" Type="http://schemas.openxmlformats.org/officeDocument/2006/relationships/image" Target="../media/image137.png"/><Relationship Id="rId12" Type="http://schemas.openxmlformats.org/officeDocument/2006/relationships/image" Target="../media/image49.svg"/><Relationship Id="rId17" Type="http://schemas.openxmlformats.org/officeDocument/2006/relationships/image" Target="../media/image143.svg"/><Relationship Id="rId2" Type="http://schemas.openxmlformats.org/officeDocument/2006/relationships/image" Target="../media/image41.png"/><Relationship Id="rId16" Type="http://schemas.openxmlformats.org/officeDocument/2006/relationships/image" Target="../media/image142.png"/><Relationship Id="rId1" Type="http://schemas.openxmlformats.org/officeDocument/2006/relationships/slideLayout" Target="../slideLayouts/slideLayout38.xml"/><Relationship Id="rId6" Type="http://schemas.openxmlformats.org/officeDocument/2006/relationships/image" Target="../media/image136.svg"/><Relationship Id="rId11" Type="http://schemas.openxmlformats.org/officeDocument/2006/relationships/image" Target="../media/image48.png"/><Relationship Id="rId5" Type="http://schemas.openxmlformats.org/officeDocument/2006/relationships/image" Target="../media/image135.png"/><Relationship Id="rId15" Type="http://schemas.openxmlformats.org/officeDocument/2006/relationships/image" Target="../media/image141.png"/><Relationship Id="rId10" Type="http://schemas.openxmlformats.org/officeDocument/2006/relationships/image" Target="../media/image140.sv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94.svg"/></Relationships>
</file>

<file path=ppt/slides/_rels/slide3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1.png"/><Relationship Id="rId7" Type="http://schemas.openxmlformats.org/officeDocument/2006/relationships/image" Target="../media/image104.png"/><Relationship Id="rId12" Type="http://schemas.openxmlformats.org/officeDocument/2006/relationships/hyperlink" Target="https://learn.microsoft.com/en-us/azure/ai-services/openai/reference" TargetMode="External"/><Relationship Id="rId2" Type="http://schemas.openxmlformats.org/officeDocument/2006/relationships/notesSlide" Target="../notesSlides/notesSlide19.xml"/><Relationship Id="rId1" Type="http://schemas.openxmlformats.org/officeDocument/2006/relationships/slideLayout" Target="../slideLayouts/slideLayout77.xml"/><Relationship Id="rId6" Type="http://schemas.openxmlformats.org/officeDocument/2006/relationships/image" Target="../media/image103.png"/><Relationship Id="rId11" Type="http://schemas.openxmlformats.org/officeDocument/2006/relationships/image" Target="../media/image134.png"/><Relationship Id="rId5" Type="http://schemas.openxmlformats.org/officeDocument/2006/relationships/image" Target="../media/image145.png"/><Relationship Id="rId10" Type="http://schemas.openxmlformats.org/officeDocument/2006/relationships/image" Target="../media/image107.png"/><Relationship Id="rId4" Type="http://schemas.openxmlformats.org/officeDocument/2006/relationships/image" Target="../media/image42.svg"/><Relationship Id="rId9"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53.emf"/><Relationship Id="rId18"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49.svg"/><Relationship Id="rId17"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53.png"/><Relationship Id="rId20"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307.xml"/><Relationship Id="rId6" Type="http://schemas.openxmlformats.org/officeDocument/2006/relationships/image" Target="../media/image149.png"/><Relationship Id="rId11" Type="http://schemas.openxmlformats.org/officeDocument/2006/relationships/image" Target="../media/image48.png"/><Relationship Id="rId5" Type="http://schemas.openxmlformats.org/officeDocument/2006/relationships/image" Target="../media/image148.png"/><Relationship Id="rId15" Type="http://schemas.openxmlformats.org/officeDocument/2006/relationships/image" Target="../media/image55.svg"/><Relationship Id="rId10" Type="http://schemas.openxmlformats.org/officeDocument/2006/relationships/image" Target="../media/image152.png"/><Relationship Id="rId19" Type="http://schemas.openxmlformats.org/officeDocument/2006/relationships/image" Target="../media/image156.png"/><Relationship Id="rId4" Type="http://schemas.openxmlformats.org/officeDocument/2006/relationships/image" Target="../media/image147.png"/><Relationship Id="rId9" Type="http://schemas.openxmlformats.org/officeDocument/2006/relationships/image" Target="../media/image56.png"/><Relationship Id="rId1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58.svg"/><Relationship Id="rId18" Type="http://schemas.openxmlformats.org/officeDocument/2006/relationships/image" Target="../media/image163.png"/><Relationship Id="rId3" Type="http://schemas.openxmlformats.org/officeDocument/2006/relationships/image" Target="../media/image53.emf"/><Relationship Id="rId21" Type="http://schemas.openxmlformats.org/officeDocument/2006/relationships/image" Target="../media/image166.svg"/><Relationship Id="rId7" Type="http://schemas.openxmlformats.org/officeDocument/2006/relationships/image" Target="../media/image55.svg"/><Relationship Id="rId12" Type="http://schemas.openxmlformats.org/officeDocument/2006/relationships/image" Target="../media/image157.png"/><Relationship Id="rId17" Type="http://schemas.openxmlformats.org/officeDocument/2006/relationships/image" Target="../media/image162.svg"/><Relationship Id="rId2" Type="http://schemas.openxmlformats.org/officeDocument/2006/relationships/notesSlide" Target="../notesSlides/notesSlide21.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30.xml"/><Relationship Id="rId6" Type="http://schemas.openxmlformats.org/officeDocument/2006/relationships/image" Target="../media/image54.png"/><Relationship Id="rId11" Type="http://schemas.openxmlformats.org/officeDocument/2006/relationships/image" Target="../media/image104.png"/><Relationship Id="rId5" Type="http://schemas.openxmlformats.org/officeDocument/2006/relationships/image" Target="../media/image49.svg"/><Relationship Id="rId15" Type="http://schemas.openxmlformats.org/officeDocument/2006/relationships/image" Target="../media/image160.svg"/><Relationship Id="rId10" Type="http://schemas.openxmlformats.org/officeDocument/2006/relationships/image" Target="../media/image134.png"/><Relationship Id="rId19" Type="http://schemas.openxmlformats.org/officeDocument/2006/relationships/image" Target="../media/image164.svg"/><Relationship Id="rId4" Type="http://schemas.openxmlformats.org/officeDocument/2006/relationships/image" Target="../media/image48.png"/><Relationship Id="rId9" Type="http://schemas.openxmlformats.org/officeDocument/2006/relationships/image" Target="../media/image42.svg"/><Relationship Id="rId14" Type="http://schemas.openxmlformats.org/officeDocument/2006/relationships/image" Target="../media/image159.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7.xml"/></Relationships>
</file>

<file path=ppt/slides/_rels/slide44.xml.rels><?xml version="1.0" encoding="UTF-8" standalone="yes"?>
<Relationships xmlns="http://schemas.openxmlformats.org/package/2006/relationships"><Relationship Id="rId3" Type="http://schemas.openxmlformats.org/officeDocument/2006/relationships/image" Target="../media/image169.png"/><Relationship Id="rId2" Type="http://schemas.microsoft.com/office/2018/10/relationships/comments" Target="../comments/modernComment_7FFFF3D8_C3AFEF7D.xml"/><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0.png"/><Relationship Id="rId4"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learn.microsoft.com/en-us/azure/ai-services/content-safety/" TargetMode="Externa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51.png"/><Relationship Id="rId21" Type="http://schemas.openxmlformats.org/officeDocument/2006/relationships/image" Target="../media/image67.png"/><Relationship Id="rId7" Type="http://schemas.openxmlformats.org/officeDocument/2006/relationships/image" Target="../media/image49.sv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4.xml"/><Relationship Id="rId16" Type="http://schemas.openxmlformats.org/officeDocument/2006/relationships/image" Target="../media/image62.jpeg"/><Relationship Id="rId20" Type="http://schemas.openxmlformats.org/officeDocument/2006/relationships/image" Target="../media/image66.svg"/><Relationship Id="rId1" Type="http://schemas.openxmlformats.org/officeDocument/2006/relationships/slideLayout" Target="../slideLayouts/slideLayout18.xml"/><Relationship Id="rId6" Type="http://schemas.openxmlformats.org/officeDocument/2006/relationships/image" Target="../media/image48.png"/><Relationship Id="rId11" Type="http://schemas.openxmlformats.org/officeDocument/2006/relationships/image" Target="../media/image57.svg"/><Relationship Id="rId24" Type="http://schemas.openxmlformats.org/officeDocument/2006/relationships/image" Target="../media/image70.png"/><Relationship Id="rId5" Type="http://schemas.openxmlformats.org/officeDocument/2006/relationships/image" Target="../media/image53.emf"/><Relationship Id="rId15" Type="http://schemas.openxmlformats.org/officeDocument/2006/relationships/image" Target="../media/image61.sv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2.sv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68.svg"/></Relationships>
</file>

<file path=ppt/slides/_rels/slide50.xml.rels><?xml version="1.0" encoding="UTF-8" standalone="yes"?>
<Relationships xmlns="http://schemas.openxmlformats.org/package/2006/relationships"><Relationship Id="rId3" Type="http://schemas.openxmlformats.org/officeDocument/2006/relationships/hyperlink" Target="https://learn.microsoft.com/en-us/azure/ai-services/language-service/" TargetMode="External"/><Relationship Id="rId2" Type="http://schemas.openxmlformats.org/officeDocument/2006/relationships/notesSlide" Target="../notesSlides/notesSlide26.xml"/><Relationship Id="rId1" Type="http://schemas.openxmlformats.org/officeDocument/2006/relationships/slideLayout" Target="../slideLayouts/slideLayout77.xml"/><Relationship Id="rId4" Type="http://schemas.openxmlformats.org/officeDocument/2006/relationships/image" Target="../media/image172.png"/></Relationships>
</file>

<file path=ppt/slides/_rels/slide51.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xml"/><Relationship Id="rId1" Type="http://schemas.openxmlformats.org/officeDocument/2006/relationships/slideLayout" Target="../slideLayouts/slideLayout147.xml"/><Relationship Id="rId5" Type="http://schemas.openxmlformats.org/officeDocument/2006/relationships/image" Target="../media/image175.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hyperlink" Target="https://www.langchain.com/" TargetMode="External"/><Relationship Id="rId2" Type="http://schemas.openxmlformats.org/officeDocument/2006/relationships/notesSlide" Target="../notesSlides/notesSlide29.xml"/><Relationship Id="rId1" Type="http://schemas.openxmlformats.org/officeDocument/2006/relationships/slideLayout" Target="../slideLayouts/slideLayout146.xml"/><Relationship Id="rId4" Type="http://schemas.openxmlformats.org/officeDocument/2006/relationships/image" Target="../media/image176.png"/></Relationships>
</file>

<file path=ppt/slides/_rels/slide5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github.com/microsoft/semantic-kernel" TargetMode="External"/><Relationship Id="rId1" Type="http://schemas.openxmlformats.org/officeDocument/2006/relationships/slideLayout" Target="../slideLayouts/slideLayout1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7.xml"/></Relationships>
</file>

<file path=ppt/slides/_rels/slide5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43.png"/><Relationship Id="rId7" Type="http://schemas.openxmlformats.org/officeDocument/2006/relationships/image" Target="../media/image182.png"/><Relationship Id="rId2" Type="http://schemas.openxmlformats.org/officeDocument/2006/relationships/notesSlide" Target="../notesSlides/notesSlide32.xml"/><Relationship Id="rId1" Type="http://schemas.openxmlformats.org/officeDocument/2006/relationships/slideLayout" Target="../slideLayouts/slideLayout144.xml"/><Relationship Id="rId6" Type="http://schemas.openxmlformats.org/officeDocument/2006/relationships/image" Target="../media/image181.png"/><Relationship Id="rId5" Type="http://schemas.openxmlformats.org/officeDocument/2006/relationships/image" Target="../media/image180.svg"/><Relationship Id="rId10" Type="http://schemas.openxmlformats.org/officeDocument/2006/relationships/image" Target="../media/image46.png"/><Relationship Id="rId4" Type="http://schemas.openxmlformats.org/officeDocument/2006/relationships/image" Target="../media/image179.png"/><Relationship Id="rId9" Type="http://schemas.openxmlformats.org/officeDocument/2006/relationships/hyperlink" Target="https://pixabay.com/en/shield-security-protection-sure-1086703/"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15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8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4.xml"/><Relationship Id="rId1" Type="http://schemas.openxmlformats.org/officeDocument/2006/relationships/slideLayout" Target="../slideLayouts/slideLayout156.xml"/><Relationship Id="rId4" Type="http://schemas.openxmlformats.org/officeDocument/2006/relationships/image" Target="../media/image180.svg"/></Relationships>
</file>

<file path=ppt/slides/_rels/slide61.xml.rels><?xml version="1.0" encoding="UTF-8" standalone="yes"?>
<Relationships xmlns="http://schemas.openxmlformats.org/package/2006/relationships"><Relationship Id="rId8" Type="http://schemas.openxmlformats.org/officeDocument/2006/relationships/hyperlink" Target="https://www.thebluediamondgallery.com/tablet/s/software-developer.html" TargetMode="External"/><Relationship Id="rId3" Type="http://schemas.openxmlformats.org/officeDocument/2006/relationships/image" Target="../media/image186.jpeg"/><Relationship Id="rId7" Type="http://schemas.openxmlformats.org/officeDocument/2006/relationships/image" Target="../media/image188.jpeg"/><Relationship Id="rId2" Type="http://schemas.openxmlformats.org/officeDocument/2006/relationships/notesSlide" Target="../notesSlides/notesSlide35.xml"/><Relationship Id="rId1" Type="http://schemas.openxmlformats.org/officeDocument/2006/relationships/slideLayout" Target="../slideLayouts/slideLayout144.xml"/><Relationship Id="rId6" Type="http://schemas.openxmlformats.org/officeDocument/2006/relationships/hyperlink" Target="https://picpedia.org/handwriting/a/accidental.html" TargetMode="External"/><Relationship Id="rId5" Type="http://schemas.openxmlformats.org/officeDocument/2006/relationships/image" Target="../media/image187.jpeg"/><Relationship Id="rId4" Type="http://schemas.openxmlformats.org/officeDocument/2006/relationships/hyperlink" Target="https://www.thebluediamondgallery.com/handwriting/e/expert.html"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4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14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7.xml"/></Relationships>
</file>

<file path=ppt/slides/_rels/slide65.xml.rels><?xml version="1.0" encoding="UTF-8" standalone="yes"?>
<Relationships xmlns="http://schemas.openxmlformats.org/package/2006/relationships"><Relationship Id="rId3" Type="http://schemas.openxmlformats.org/officeDocument/2006/relationships/hyperlink" Target="https://aka.ms/sqlcopilot" TargetMode="External"/><Relationship Id="rId2" Type="http://schemas.openxmlformats.org/officeDocument/2006/relationships/notesSlide" Target="../notesSlides/notesSlide39.xml"/><Relationship Id="rId1" Type="http://schemas.openxmlformats.org/officeDocument/2006/relationships/slideLayout" Target="../slideLayouts/slideLayout290.xml"/></Relationships>
</file>

<file path=ppt/slides/_rels/slide66.xml.rels><?xml version="1.0" encoding="UTF-8" standalone="yes"?>
<Relationships xmlns="http://schemas.openxmlformats.org/package/2006/relationships"><Relationship Id="rId8" Type="http://schemas.openxmlformats.org/officeDocument/2006/relationships/image" Target="../media/image204.emf"/><Relationship Id="rId13" Type="http://schemas.openxmlformats.org/officeDocument/2006/relationships/image" Target="../media/image209.emf"/><Relationship Id="rId18" Type="http://schemas.openxmlformats.org/officeDocument/2006/relationships/image" Target="../media/image214.emf"/><Relationship Id="rId3" Type="http://schemas.openxmlformats.org/officeDocument/2006/relationships/image" Target="../media/image199.emf"/><Relationship Id="rId7" Type="http://schemas.openxmlformats.org/officeDocument/2006/relationships/image" Target="../media/image203.emf"/><Relationship Id="rId12" Type="http://schemas.openxmlformats.org/officeDocument/2006/relationships/image" Target="../media/image208.svg"/><Relationship Id="rId17" Type="http://schemas.openxmlformats.org/officeDocument/2006/relationships/image" Target="../media/image213.emf"/><Relationship Id="rId2" Type="http://schemas.openxmlformats.org/officeDocument/2006/relationships/notesSlide" Target="../notesSlides/notesSlide40.xml"/><Relationship Id="rId16" Type="http://schemas.openxmlformats.org/officeDocument/2006/relationships/image" Target="../media/image212.emf"/><Relationship Id="rId1" Type="http://schemas.openxmlformats.org/officeDocument/2006/relationships/slideLayout" Target="../slideLayouts/slideLayout290.xml"/><Relationship Id="rId6" Type="http://schemas.openxmlformats.org/officeDocument/2006/relationships/image" Target="../media/image202.emf"/><Relationship Id="rId11" Type="http://schemas.openxmlformats.org/officeDocument/2006/relationships/image" Target="../media/image207.png"/><Relationship Id="rId5" Type="http://schemas.openxmlformats.org/officeDocument/2006/relationships/image" Target="../media/image201.emf"/><Relationship Id="rId15" Type="http://schemas.openxmlformats.org/officeDocument/2006/relationships/image" Target="../media/image211.emf"/><Relationship Id="rId10" Type="http://schemas.openxmlformats.org/officeDocument/2006/relationships/image" Target="../media/image206.emf"/><Relationship Id="rId4" Type="http://schemas.openxmlformats.org/officeDocument/2006/relationships/image" Target="../media/image200.emf"/><Relationship Id="rId9" Type="http://schemas.openxmlformats.org/officeDocument/2006/relationships/image" Target="../media/image205.emf"/><Relationship Id="rId14" Type="http://schemas.openxmlformats.org/officeDocument/2006/relationships/image" Target="../media/image210.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4.xml"/></Relationships>
</file>

<file path=ppt/slides/_rels/slide6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80.svg"/></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3.xml"/><Relationship Id="rId1" Type="http://schemas.openxmlformats.org/officeDocument/2006/relationships/slideLayout" Target="../slideLayouts/slideLayout2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7.xml"/></Relationships>
</file>

<file path=ppt/slides/_rels/slide7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80.sv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3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4.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8.xml"/><Relationship Id="rId1" Type="http://schemas.openxmlformats.org/officeDocument/2006/relationships/slideLayout" Target="../slideLayouts/slideLayout3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8" Type="http://schemas.openxmlformats.org/officeDocument/2006/relationships/image" Target="../media/image235.svg"/><Relationship Id="rId13" Type="http://schemas.openxmlformats.org/officeDocument/2006/relationships/image" Target="../media/image46.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2" Type="http://schemas.openxmlformats.org/officeDocument/2006/relationships/notesSlide" Target="../notesSlides/notesSlide51.xml"/><Relationship Id="rId1" Type="http://schemas.openxmlformats.org/officeDocument/2006/relationships/slideLayout" Target="../slideLayouts/slideLayout30.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78.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svg"/><Relationship Id="rId18" Type="http://schemas.openxmlformats.org/officeDocument/2006/relationships/image" Target="../media/image79.png"/><Relationship Id="rId3" Type="http://schemas.openxmlformats.org/officeDocument/2006/relationships/image" Target="../media/image237.png"/><Relationship Id="rId21" Type="http://schemas.openxmlformats.org/officeDocument/2006/relationships/image" Target="../media/image49.svg"/><Relationship Id="rId7" Type="http://schemas.openxmlformats.org/officeDocument/2006/relationships/image" Target="../media/image243.svg"/><Relationship Id="rId12" Type="http://schemas.openxmlformats.org/officeDocument/2006/relationships/image" Target="../media/image248.png"/><Relationship Id="rId17" Type="http://schemas.openxmlformats.org/officeDocument/2006/relationships/image" Target="../media/image253.svg"/><Relationship Id="rId2" Type="http://schemas.openxmlformats.org/officeDocument/2006/relationships/notesSlide" Target="../notesSlides/notesSlide52.xml"/><Relationship Id="rId16" Type="http://schemas.openxmlformats.org/officeDocument/2006/relationships/image" Target="../media/image252.png"/><Relationship Id="rId20" Type="http://schemas.openxmlformats.org/officeDocument/2006/relationships/image" Target="../media/image48.png"/><Relationship Id="rId1" Type="http://schemas.openxmlformats.org/officeDocument/2006/relationships/slideLayout" Target="../slideLayouts/slideLayout83.xml"/><Relationship Id="rId6" Type="http://schemas.openxmlformats.org/officeDocument/2006/relationships/image" Target="../media/image242.png"/><Relationship Id="rId11" Type="http://schemas.openxmlformats.org/officeDocument/2006/relationships/image" Target="../media/image247.svg"/><Relationship Id="rId5" Type="http://schemas.openxmlformats.org/officeDocument/2006/relationships/image" Target="../media/image241.svg"/><Relationship Id="rId15" Type="http://schemas.openxmlformats.org/officeDocument/2006/relationships/image" Target="../media/image251.svg"/><Relationship Id="rId23" Type="http://schemas.openxmlformats.org/officeDocument/2006/relationships/image" Target="../media/image256.svg"/><Relationship Id="rId10" Type="http://schemas.openxmlformats.org/officeDocument/2006/relationships/image" Target="../media/image246.png"/><Relationship Id="rId19" Type="http://schemas.openxmlformats.org/officeDocument/2006/relationships/image" Target="../media/image254.png"/><Relationship Id="rId4" Type="http://schemas.openxmlformats.org/officeDocument/2006/relationships/image" Target="../media/image240.png"/><Relationship Id="rId9" Type="http://schemas.openxmlformats.org/officeDocument/2006/relationships/image" Target="../media/image245.svg"/><Relationship Id="rId14" Type="http://schemas.openxmlformats.org/officeDocument/2006/relationships/image" Target="../media/image250.png"/><Relationship Id="rId22" Type="http://schemas.openxmlformats.org/officeDocument/2006/relationships/image" Target="../media/image255.png"/></Relationships>
</file>

<file path=ppt/slides/_rels/slide79.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136.svg"/><Relationship Id="rId3" Type="http://schemas.openxmlformats.org/officeDocument/2006/relationships/image" Target="../media/image257.png"/><Relationship Id="rId7" Type="http://schemas.openxmlformats.org/officeDocument/2006/relationships/image" Target="../media/image48.png"/><Relationship Id="rId12" Type="http://schemas.openxmlformats.org/officeDocument/2006/relationships/image" Target="../media/image135.png"/><Relationship Id="rId17" Type="http://schemas.openxmlformats.org/officeDocument/2006/relationships/image" Target="../media/image138.svg"/><Relationship Id="rId2" Type="http://schemas.openxmlformats.org/officeDocument/2006/relationships/notesSlide" Target="../notesSlides/notesSlide53.xml"/><Relationship Id="rId16" Type="http://schemas.openxmlformats.org/officeDocument/2006/relationships/image" Target="../media/image137.png"/><Relationship Id="rId1" Type="http://schemas.openxmlformats.org/officeDocument/2006/relationships/slideLayout" Target="../slideLayouts/slideLayout151.xml"/><Relationship Id="rId6" Type="http://schemas.openxmlformats.org/officeDocument/2006/relationships/image" Target="../media/image260.svg"/><Relationship Id="rId11" Type="http://schemas.openxmlformats.org/officeDocument/2006/relationships/image" Target="../media/image263.svg"/><Relationship Id="rId5" Type="http://schemas.openxmlformats.org/officeDocument/2006/relationships/image" Target="../media/image259.png"/><Relationship Id="rId15" Type="http://schemas.openxmlformats.org/officeDocument/2006/relationships/image" Target="../media/image140.svg"/><Relationship Id="rId10" Type="http://schemas.openxmlformats.org/officeDocument/2006/relationships/image" Target="../media/image262.png"/><Relationship Id="rId4" Type="http://schemas.openxmlformats.org/officeDocument/2006/relationships/image" Target="../media/image258.svg"/><Relationship Id="rId9" Type="http://schemas.openxmlformats.org/officeDocument/2006/relationships/image" Target="../media/image261.png"/><Relationship Id="rId14" Type="http://schemas.openxmlformats.org/officeDocument/2006/relationships/image" Target="../media/image139.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4.png"/><Relationship Id="rId7"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0.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156.xml"/></Relationships>
</file>

<file path=ppt/slides/_rels/slide8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4.xml"/><Relationship Id="rId1" Type="http://schemas.openxmlformats.org/officeDocument/2006/relationships/slideLayout" Target="../slideLayouts/slideLayout33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82.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5.xml"/><Relationship Id="rId1" Type="http://schemas.openxmlformats.org/officeDocument/2006/relationships/slideLayout" Target="../slideLayouts/slideLayout29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0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0.png"/><Relationship Id="rId4" Type="http://schemas.openxmlformats.org/officeDocument/2006/relationships/notesSlide" Target="../notesSlides/notesSlide5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7.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Azure-Samples/azure-sql-db-rag-langchain-chainlit" TargetMode="External"/><Relationship Id="rId2" Type="http://schemas.openxmlformats.org/officeDocument/2006/relationships/image" Target="../media/image271.png"/><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notesSlide" Target="../notesSlides/notesSlide59.xml"/><Relationship Id="rId1" Type="http://schemas.openxmlformats.org/officeDocument/2006/relationships/slideLayout" Target="../slideLayouts/slideLayout149.xml"/></Relationships>
</file>

<file path=ppt/slides/_rels/slide89.xml.rels><?xml version="1.0" encoding="UTF-8" standalone="yes"?>
<Relationships xmlns="http://schemas.openxmlformats.org/package/2006/relationships"><Relationship Id="rId8" Type="http://schemas.openxmlformats.org/officeDocument/2006/relationships/hyperlink" Target="https://aka.ms/SQL_DB_Essentials" TargetMode="External"/><Relationship Id="rId13" Type="http://schemas.openxmlformats.org/officeDocument/2006/relationships/hyperlink" Target="aka.ms/dataexposed" TargetMode="External"/><Relationship Id="rId3" Type="http://schemas.openxmlformats.org/officeDocument/2006/relationships/hyperlink" Target="https://aka.ms/sqlaiworkshop" TargetMode="External"/><Relationship Id="rId7" Type="http://schemas.openxmlformats.org/officeDocument/2006/relationships/hyperlink" Target="https://aka.ms/dataexposed" TargetMode="External"/><Relationship Id="rId12" Type="http://schemas.openxmlformats.org/officeDocument/2006/relationships/hyperlink" Target="https://learn.microsoft.com/en-us/azure/azure-sql/database/free-offer?view=azuresql" TargetMode="External"/><Relationship Id="rId2" Type="http://schemas.openxmlformats.org/officeDocument/2006/relationships/notesSlide" Target="../notesSlides/notesSlide60.xml"/><Relationship Id="rId1" Type="http://schemas.openxmlformats.org/officeDocument/2006/relationships/slideLayout" Target="../slideLayouts/slideLayout175.xml"/><Relationship Id="rId6" Type="http://schemas.openxmlformats.org/officeDocument/2006/relationships/hyperlink" Target="https://aka.ms/sqlcopilot" TargetMode="External"/><Relationship Id="rId11" Type="http://schemas.openxmlformats.org/officeDocument/2006/relationships/image" Target="../media/image49.svg"/><Relationship Id="rId5" Type="http://schemas.openxmlformats.org/officeDocument/2006/relationships/hyperlink" Target="https://aka.ms/sqlaisamples" TargetMode="External"/><Relationship Id="rId10" Type="http://schemas.openxmlformats.org/officeDocument/2006/relationships/image" Target="../media/image48.png"/><Relationship Id="rId4" Type="http://schemas.openxmlformats.org/officeDocument/2006/relationships/hyperlink" Target="https://aka.ms/sqlai" TargetMode="External"/><Relationship Id="rId9" Type="http://schemas.openxmlformats.org/officeDocument/2006/relationships/hyperlink" Target="https://aka.ms/azuresql-vector-eap"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44.png"/><Relationship Id="rId7"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#sqlai</a:t>
            </a: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04155" y="2625764"/>
            <a:ext cx="9144000" cy="1107996"/>
          </a:xfrm>
        </p:spPr>
        <p:txBody>
          <a:bodyPr/>
          <a:lstStyle/>
          <a:p>
            <a:r>
              <a:rPr lang="en-US"/>
              <a:t>The SQL AI Workshop</a:t>
            </a:r>
            <a:br>
              <a:rPr lang="en-US"/>
            </a:br>
            <a:endParaRPr lang="en-US">
              <a:solidFill>
                <a:schemeClr val="tx1"/>
              </a:solidFill>
            </a:endParaRP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349191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aka.ms/</a:t>
            </a:r>
            <a:r>
              <a:rPr kumimoji="0" lang="en-US" sz="2800" b="0" i="0" u="none" strike="noStrike" kern="1200" cap="none" spc="0" normalizeH="0" baseline="0" noProof="0" err="1">
                <a:ln>
                  <a:noFill/>
                </a:ln>
                <a:solidFill>
                  <a:srgbClr val="FFFFFF"/>
                </a:solidFill>
                <a:effectLst/>
                <a:uLnTx/>
                <a:uFillTx/>
                <a:latin typeface="Segoe UI"/>
                <a:ea typeface="+mn-ea"/>
                <a:cs typeface="+mn-cs"/>
              </a:rPr>
              <a:t>sqlaiworkshop</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FB36BC43-F293-FA89-4E5E-54D8E0BBD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6404" y="3815022"/>
            <a:ext cx="428666" cy="428666"/>
          </a:xfrm>
          <a:prstGeom prst="rect">
            <a:avLst/>
          </a:prstGeom>
        </p:spPr>
      </p:pic>
      <p:pic>
        <p:nvPicPr>
          <p:cNvPr id="15" name="Picture 2" descr="Microsoft 365 Copilot Logo, symbol, meaning, history, PNG, brand">
            <a:extLst>
              <a:ext uri="{FF2B5EF4-FFF2-40B4-BE49-F238E27FC236}">
                <a16:creationId xmlns:a16="http://schemas.microsoft.com/office/drawing/2014/main" id="{169381F1-61FD-F6F8-8289-CD6F2D393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0670" y="4699628"/>
            <a:ext cx="761437" cy="4283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C65D203-5D5D-F8A3-F390-52F76EF635D3}"/>
              </a:ext>
            </a:extLst>
          </p:cNvPr>
          <p:cNvSpPr txBox="1"/>
          <p:nvPr/>
        </p:nvSpPr>
        <p:spPr>
          <a:xfrm>
            <a:off x="582613" y="4625835"/>
            <a:ext cx="1678345" cy="923330"/>
          </a:xfrm>
          <a:prstGeom prst="rect">
            <a:avLst/>
          </a:prstGeom>
          <a:noFill/>
        </p:spPr>
        <p:txBody>
          <a:bodyPr wrap="none" lIns="0" tIns="0" rIns="0" bIns="0" rtlCol="0">
            <a:spAutoFit/>
          </a:bodyPr>
          <a:lstStyle/>
          <a:p>
            <a:pPr algn="l"/>
            <a:r>
              <a:rPr lang="en-US" sz="2000"/>
              <a:t>Bob Ward</a:t>
            </a:r>
          </a:p>
          <a:p>
            <a:pPr algn="l"/>
            <a:r>
              <a:rPr lang="en-US" sz="2000"/>
              <a:t>Muazma Zahid</a:t>
            </a:r>
          </a:p>
          <a:p>
            <a:pPr algn="l"/>
            <a:r>
              <a:rPr lang="en-US" sz="2000"/>
              <a:t>Davide Mauri</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99A9-710B-CA6F-29AF-B271CD1093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CE21483-EDE5-F481-5C1D-FF657526EACB}"/>
              </a:ext>
            </a:extLst>
          </p:cNvPr>
          <p:cNvSpPr>
            <a:spLocks noGrp="1"/>
          </p:cNvSpPr>
          <p:nvPr>
            <p:ph type="title"/>
          </p:nvPr>
        </p:nvSpPr>
        <p:spPr>
          <a:xfrm>
            <a:off x="588263" y="457200"/>
            <a:ext cx="11018520" cy="553998"/>
          </a:xfrm>
        </p:spPr>
        <p:txBody>
          <a:bodyPr>
            <a:normAutofit fontScale="90000"/>
          </a:bodyPr>
          <a:lstStyle/>
          <a:p>
            <a:r>
              <a:rPr lang="en-US"/>
              <a:t>The AI developer platform</a:t>
            </a:r>
          </a:p>
        </p:txBody>
      </p:sp>
      <p:sp>
        <p:nvSpPr>
          <p:cNvPr id="10" name="Rectangle: Rounded Corners 1">
            <a:extLst>
              <a:ext uri="{FF2B5EF4-FFF2-40B4-BE49-F238E27FC236}">
                <a16:creationId xmlns:a16="http://schemas.microsoft.com/office/drawing/2014/main" id="{B3B413EE-87DD-E049-85BB-3BA90EF559D9}"/>
              </a:ext>
              <a:ext uri="{C183D7F6-B498-43B3-948B-1728B52AA6E4}">
                <adec:decorative xmlns:adec="http://schemas.microsoft.com/office/drawing/2017/decorative" val="1"/>
              </a:ext>
            </a:extLst>
          </p:cNvPr>
          <p:cNvSpPr/>
          <p:nvPr/>
        </p:nvSpPr>
        <p:spPr bwMode="auto">
          <a:xfrm>
            <a:off x="596780" y="1957226"/>
            <a:ext cx="7901759" cy="1551737"/>
          </a:xfrm>
          <a:prstGeom prst="roundRect">
            <a:avLst>
              <a:gd name="adj" fmla="val 4234"/>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Developer Tools and SDKs</a:t>
            </a: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Rounded Corners 56">
            <a:extLst>
              <a:ext uri="{FF2B5EF4-FFF2-40B4-BE49-F238E27FC236}">
                <a16:creationId xmlns:a16="http://schemas.microsoft.com/office/drawing/2014/main" id="{C8125482-9F3F-377D-BD23-A1899259BA63}"/>
              </a:ext>
              <a:ext uri="{C183D7F6-B498-43B3-948B-1728B52AA6E4}">
                <adec:decorative xmlns:adec="http://schemas.microsoft.com/office/drawing/2017/decorative" val="1"/>
              </a:ext>
            </a:extLst>
          </p:cNvPr>
          <p:cNvSpPr/>
          <p:nvPr/>
        </p:nvSpPr>
        <p:spPr bwMode="auto">
          <a:xfrm>
            <a:off x="588263" y="1238815"/>
            <a:ext cx="11004091" cy="588509"/>
          </a:xfrm>
          <a:prstGeom prst="roundRect">
            <a:avLst>
              <a:gd name="adj" fmla="val 28252"/>
            </a:avLst>
          </a:prstGeom>
          <a:gradFill flip="none" rotWithShape="1">
            <a:gsLst>
              <a:gs pos="0">
                <a:srgbClr val="49C5B1">
                  <a:alpha val="45000"/>
                </a:srgbClr>
              </a:gs>
              <a:gs pos="100000">
                <a:srgbClr val="F4364C">
                  <a:alpha val="24000"/>
                </a:srgbClr>
              </a:gs>
              <a:gs pos="67000">
                <a:srgbClr val="C03BC4">
                  <a:alpha val="61000"/>
                </a:srgbClr>
              </a:gs>
              <a:gs pos="33000">
                <a:srgbClr val="0078D4">
                  <a:alpha val="74000"/>
                </a:srgbClr>
              </a:gs>
            </a:gsLst>
            <a:path path="circle">
              <a:fillToRect l="100000" t="100000"/>
            </a:path>
            <a:tileRect r="-100000" b="-100000"/>
          </a:gradFill>
          <a:ln w="63897" cap="flat">
            <a:noFill/>
            <a:prstDash val="solid"/>
            <a:miter/>
          </a:ln>
          <a:effectLst>
            <a:outerShdw blurRad="63500" dist="63500" dir="2700000" algn="tl" rotWithShape="0">
              <a:prstClr val="black">
                <a:alpha val="2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Applications and Users</a:t>
            </a:r>
          </a:p>
        </p:txBody>
      </p:sp>
      <p:sp>
        <p:nvSpPr>
          <p:cNvPr id="5" name="Rounded Rectangle 4">
            <a:extLst>
              <a:ext uri="{FF2B5EF4-FFF2-40B4-BE49-F238E27FC236}">
                <a16:creationId xmlns:a16="http://schemas.microsoft.com/office/drawing/2014/main" id="{9B5EB920-4156-DFE0-6078-05C691CA4AE2}"/>
              </a:ext>
            </a:extLst>
          </p:cNvPr>
          <p:cNvSpPr/>
          <p:nvPr/>
        </p:nvSpPr>
        <p:spPr bwMode="auto">
          <a:xfrm>
            <a:off x="3983196" y="3744570"/>
            <a:ext cx="4515344"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2" name="Rounded Rectangle 4">
            <a:extLst>
              <a:ext uri="{FF2B5EF4-FFF2-40B4-BE49-F238E27FC236}">
                <a16:creationId xmlns:a16="http://schemas.microsoft.com/office/drawing/2014/main" id="{3BAFFC0A-321E-DDAE-B6E5-07D61ECE98B9}"/>
              </a:ext>
            </a:extLst>
          </p:cNvPr>
          <p:cNvSpPr/>
          <p:nvPr/>
        </p:nvSpPr>
        <p:spPr bwMode="auto">
          <a:xfrm>
            <a:off x="596781" y="3744570"/>
            <a:ext cx="3200667"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Models</a:t>
            </a:r>
          </a:p>
        </p:txBody>
      </p:sp>
      <p:sp>
        <p:nvSpPr>
          <p:cNvPr id="3" name="Rounded Rectangle 4">
            <a:extLst>
              <a:ext uri="{FF2B5EF4-FFF2-40B4-BE49-F238E27FC236}">
                <a16:creationId xmlns:a16="http://schemas.microsoft.com/office/drawing/2014/main" id="{3950A4D6-7595-F99A-77C1-FE07DE46BA48}"/>
              </a:ext>
            </a:extLst>
          </p:cNvPr>
          <p:cNvSpPr/>
          <p:nvPr/>
        </p:nvSpPr>
        <p:spPr bwMode="auto">
          <a:xfrm>
            <a:off x="8791062" y="1935614"/>
            <a:ext cx="2708862" cy="3702006"/>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 name="Rounded Rectangle 4">
            <a:extLst>
              <a:ext uri="{FF2B5EF4-FFF2-40B4-BE49-F238E27FC236}">
                <a16:creationId xmlns:a16="http://schemas.microsoft.com/office/drawing/2014/main" id="{D09E3A1C-F6C7-648A-ED8D-97741EE920E0}"/>
              </a:ext>
            </a:extLst>
          </p:cNvPr>
          <p:cNvSpPr/>
          <p:nvPr/>
        </p:nvSpPr>
        <p:spPr bwMode="auto">
          <a:xfrm>
            <a:off x="602691" y="5798543"/>
            <a:ext cx="10897233" cy="588509"/>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Hosts</a:t>
            </a:r>
          </a:p>
        </p:txBody>
      </p:sp>
      <p:sp>
        <p:nvSpPr>
          <p:cNvPr id="18" name="TextBox 17">
            <a:extLst>
              <a:ext uri="{FF2B5EF4-FFF2-40B4-BE49-F238E27FC236}">
                <a16:creationId xmlns:a16="http://schemas.microsoft.com/office/drawing/2014/main" id="{203B8EC9-6FC6-EAA7-7A8B-91F07FBFC173}"/>
              </a:ext>
            </a:extLst>
          </p:cNvPr>
          <p:cNvSpPr txBox="1"/>
          <p:nvPr/>
        </p:nvSpPr>
        <p:spPr>
          <a:xfrm>
            <a:off x="4156211" y="3859781"/>
            <a:ext cx="286153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Inferencing Endpoints</a:t>
            </a:r>
          </a:p>
        </p:txBody>
      </p:sp>
      <p:sp>
        <p:nvSpPr>
          <p:cNvPr id="21" name="TextBox 20">
            <a:extLst>
              <a:ext uri="{FF2B5EF4-FFF2-40B4-BE49-F238E27FC236}">
                <a16:creationId xmlns:a16="http://schemas.microsoft.com/office/drawing/2014/main" id="{262307A1-95E7-D750-B79D-AA93E8C0278D}"/>
              </a:ext>
            </a:extLst>
          </p:cNvPr>
          <p:cNvSpPr txBox="1"/>
          <p:nvPr/>
        </p:nvSpPr>
        <p:spPr>
          <a:xfrm>
            <a:off x="9890133" y="1975370"/>
            <a:ext cx="9535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a:t>
            </a:r>
          </a:p>
        </p:txBody>
      </p:sp>
      <p:pic>
        <p:nvPicPr>
          <p:cNvPr id="23" name="Graphic 22">
            <a:extLst>
              <a:ext uri="{FF2B5EF4-FFF2-40B4-BE49-F238E27FC236}">
                <a16:creationId xmlns:a16="http://schemas.microsoft.com/office/drawing/2014/main" id="{BCF6FCD4-C66A-B12A-C83D-1EB381FB5B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737" y="2475026"/>
            <a:ext cx="424309" cy="424309"/>
          </a:xfrm>
          <a:prstGeom prst="rect">
            <a:avLst/>
          </a:prstGeom>
        </p:spPr>
      </p:pic>
      <p:sp>
        <p:nvSpPr>
          <p:cNvPr id="24" name="TextBox 23">
            <a:extLst>
              <a:ext uri="{FF2B5EF4-FFF2-40B4-BE49-F238E27FC236}">
                <a16:creationId xmlns:a16="http://schemas.microsoft.com/office/drawing/2014/main" id="{03708169-F799-10DF-4FC0-5DDD6FFD1BE7}"/>
              </a:ext>
            </a:extLst>
          </p:cNvPr>
          <p:cNvSpPr txBox="1"/>
          <p:nvPr/>
        </p:nvSpPr>
        <p:spPr>
          <a:xfrm>
            <a:off x="43159" y="2978888"/>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AI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4" descr="HR scenario: Manage internal job transitions (Copilot Scenario Library ...">
            <a:extLst>
              <a:ext uri="{FF2B5EF4-FFF2-40B4-BE49-F238E27FC236}">
                <a16:creationId xmlns:a16="http://schemas.microsoft.com/office/drawing/2014/main" id="{D51D5EF0-84A0-B6DE-12B1-04CE4D658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92" y="2424065"/>
            <a:ext cx="537080" cy="48068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0A4A46F4-CAB4-7ABD-0B0C-AC087A6D8D48}"/>
              </a:ext>
            </a:extLst>
          </p:cNvPr>
          <p:cNvSpPr txBox="1"/>
          <p:nvPr/>
        </p:nvSpPr>
        <p:spPr>
          <a:xfrm>
            <a:off x="1580672" y="2992071"/>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Copilot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FE91D0F3-7195-FDEE-65B6-EE3148DF328D}"/>
              </a:ext>
            </a:extLst>
          </p:cNvPr>
          <p:cNvSpPr txBox="1"/>
          <p:nvPr/>
        </p:nvSpPr>
        <p:spPr>
          <a:xfrm>
            <a:off x="5823039" y="310438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Semantic Kernel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7319B932-9725-E14D-837E-2E6E37D31662}"/>
              </a:ext>
            </a:extLst>
          </p:cNvPr>
          <p:cNvSpPr txBox="1"/>
          <p:nvPr/>
        </p:nvSpPr>
        <p:spPr>
          <a:xfrm>
            <a:off x="7197044" y="3091203"/>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LangChain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4" name="Picture 63">
            <a:extLst>
              <a:ext uri="{FF2B5EF4-FFF2-40B4-BE49-F238E27FC236}">
                <a16:creationId xmlns:a16="http://schemas.microsoft.com/office/drawing/2014/main" id="{6E5D5D8E-3464-53B4-B50A-D002A75079D3}"/>
              </a:ext>
            </a:extLst>
          </p:cNvPr>
          <p:cNvPicPr>
            <a:picLocks noChangeAspect="1"/>
          </p:cNvPicPr>
          <p:nvPr/>
        </p:nvPicPr>
        <p:blipFill>
          <a:blip r:embed="rId6"/>
          <a:stretch>
            <a:fillRect/>
          </a:stretch>
        </p:blipFill>
        <p:spPr>
          <a:xfrm>
            <a:off x="7466185" y="2403145"/>
            <a:ext cx="785292" cy="587849"/>
          </a:xfrm>
          <a:prstGeom prst="rect">
            <a:avLst/>
          </a:prstGeom>
        </p:spPr>
      </p:pic>
      <p:pic>
        <p:nvPicPr>
          <p:cNvPr id="67" name="Picture 66">
            <a:extLst>
              <a:ext uri="{FF2B5EF4-FFF2-40B4-BE49-F238E27FC236}">
                <a16:creationId xmlns:a16="http://schemas.microsoft.com/office/drawing/2014/main" id="{38AB53F4-FB1B-0D65-6A3A-938CCAF88D11}"/>
              </a:ext>
            </a:extLst>
          </p:cNvPr>
          <p:cNvPicPr>
            <a:picLocks noChangeAspect="1"/>
          </p:cNvPicPr>
          <p:nvPr/>
        </p:nvPicPr>
        <p:blipFill>
          <a:blip r:embed="rId7"/>
          <a:stretch>
            <a:fillRect/>
          </a:stretch>
        </p:blipFill>
        <p:spPr>
          <a:xfrm>
            <a:off x="5059527" y="2423929"/>
            <a:ext cx="590043" cy="590043"/>
          </a:xfrm>
          <a:prstGeom prst="rect">
            <a:avLst/>
          </a:prstGeom>
        </p:spPr>
      </p:pic>
      <p:sp>
        <p:nvSpPr>
          <p:cNvPr id="68" name="TextBox 67">
            <a:extLst>
              <a:ext uri="{FF2B5EF4-FFF2-40B4-BE49-F238E27FC236}">
                <a16:creationId xmlns:a16="http://schemas.microsoft.com/office/drawing/2014/main" id="{05E4B97F-9F9A-0C1E-B1D3-F915D52AB60D}"/>
              </a:ext>
            </a:extLst>
          </p:cNvPr>
          <p:cNvSpPr txBox="1"/>
          <p:nvPr/>
        </p:nvSpPr>
        <p:spPr>
          <a:xfrm>
            <a:off x="4677302" y="313177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PyTorch</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aphic 15" descr="Instance Pools&#10; icon">
            <a:extLst>
              <a:ext uri="{FF2B5EF4-FFF2-40B4-BE49-F238E27FC236}">
                <a16:creationId xmlns:a16="http://schemas.microsoft.com/office/drawing/2014/main" id="{AD7C0899-B8F7-BADC-5FAD-566268461292}"/>
              </a:ext>
            </a:extLst>
          </p:cNvPr>
          <p:cNvGrpSpPr>
            <a:grpSpLocks noChangeAspect="1"/>
          </p:cNvGrpSpPr>
          <p:nvPr/>
        </p:nvGrpSpPr>
        <p:grpSpPr>
          <a:xfrm>
            <a:off x="4917877" y="5874856"/>
            <a:ext cx="339480" cy="439719"/>
            <a:chOff x="9360587" y="3761443"/>
            <a:chExt cx="319279" cy="413552"/>
          </a:xfrm>
        </p:grpSpPr>
        <p:sp>
          <p:nvSpPr>
            <p:cNvPr id="70" name="Freeform: Shape 69">
              <a:extLst>
                <a:ext uri="{FF2B5EF4-FFF2-40B4-BE49-F238E27FC236}">
                  <a16:creationId xmlns:a16="http://schemas.microsoft.com/office/drawing/2014/main" id="{1FAA55CC-9F6A-70C1-17D4-690AA28CBD04}"/>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189132B-5C8A-78A1-5874-234CEBA78EA6}"/>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F6A98E4-93A1-1F83-9793-90E08E010623}"/>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0CDF4B8-B978-A060-CDC2-B5B0962BA7B1}"/>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D3D2BBB-8C88-55B9-78D1-E317DC780E65}"/>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0" name="Picture 2" descr="Cloud icon - Free download on Iconfinder">
            <a:extLst>
              <a:ext uri="{FF2B5EF4-FFF2-40B4-BE49-F238E27FC236}">
                <a16:creationId xmlns:a16="http://schemas.microsoft.com/office/drawing/2014/main" id="{A8A5E626-57A3-3973-DF0D-24D2681E7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199" y="5713760"/>
            <a:ext cx="761913" cy="761913"/>
          </a:xfrm>
          <a:prstGeom prst="rect">
            <a:avLst/>
          </a:prstGeom>
          <a:noFill/>
          <a:extLst>
            <a:ext uri="{909E8E84-426E-40DD-AFC4-6F175D3DCCD1}">
              <a14:hiddenFill xmlns:a14="http://schemas.microsoft.com/office/drawing/2010/main">
                <a:solidFill>
                  <a:srgbClr val="FFFFFF"/>
                </a:solidFill>
              </a14:hiddenFill>
            </a:ext>
          </a:extLst>
        </p:spPr>
      </p:pic>
      <p:pic>
        <p:nvPicPr>
          <p:cNvPr id="78" name="Graphic 77">
            <a:extLst>
              <a:ext uri="{FF2B5EF4-FFF2-40B4-BE49-F238E27FC236}">
                <a16:creationId xmlns:a16="http://schemas.microsoft.com/office/drawing/2014/main" id="{6F20F532-8A33-3365-48EA-285804FB86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3736" y="2252369"/>
            <a:ext cx="454904" cy="454904"/>
          </a:xfrm>
          <a:prstGeom prst="rect">
            <a:avLst/>
          </a:prstGeom>
        </p:spPr>
      </p:pic>
      <p:sp>
        <p:nvSpPr>
          <p:cNvPr id="79" name="TextBox 78">
            <a:extLst>
              <a:ext uri="{FF2B5EF4-FFF2-40B4-BE49-F238E27FC236}">
                <a16:creationId xmlns:a16="http://schemas.microsoft.com/office/drawing/2014/main" id="{28467559-58CB-64E8-B2FC-1A11DCA4176E}"/>
              </a:ext>
            </a:extLst>
          </p:cNvPr>
          <p:cNvSpPr txBox="1"/>
          <p:nvPr/>
        </p:nvSpPr>
        <p:spPr>
          <a:xfrm>
            <a:off x="9136453" y="2692595"/>
            <a:ext cx="2079121"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AI Search Index</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280F72C8-6FD9-0CEF-0423-E5CDC24DA183}"/>
              </a:ext>
            </a:extLst>
          </p:cNvPr>
          <p:cNvSpPr txBox="1"/>
          <p:nvPr/>
        </p:nvSpPr>
        <p:spPr>
          <a:xfrm>
            <a:off x="9399860" y="3457557"/>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Your data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CAFBB36-E4FA-B8ED-0030-D5C7431C8257}"/>
              </a:ext>
            </a:extLst>
          </p:cNvPr>
          <p:cNvGrpSpPr/>
          <p:nvPr/>
        </p:nvGrpSpPr>
        <p:grpSpPr>
          <a:xfrm>
            <a:off x="9987485" y="3100113"/>
            <a:ext cx="393349" cy="297991"/>
            <a:chOff x="4646119" y="2417089"/>
            <a:chExt cx="724888" cy="604073"/>
          </a:xfrm>
        </p:grpSpPr>
        <p:sp>
          <p:nvSpPr>
            <p:cNvPr id="82" name="Rectangle: Rounded Corners 81">
              <a:extLst>
                <a:ext uri="{FF2B5EF4-FFF2-40B4-BE49-F238E27FC236}">
                  <a16:creationId xmlns:a16="http://schemas.microsoft.com/office/drawing/2014/main" id="{4F45B67C-CA09-3239-F1D0-B91E656818FE}"/>
                </a:ext>
              </a:extLst>
            </p:cNvPr>
            <p:cNvSpPr/>
            <p:nvPr/>
          </p:nvSpPr>
          <p:spPr bwMode="auto">
            <a:xfrm>
              <a:off x="4646119" y="2417089"/>
              <a:ext cx="724888" cy="604073"/>
            </a:xfrm>
            <a:prstGeom prst="roundRect">
              <a:avLst>
                <a:gd name="adj" fmla="val 621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4FA7304F-5FAE-F45C-36C2-0206ACFBCA18}"/>
                </a:ext>
              </a:extLst>
            </p:cNvPr>
            <p:cNvGrpSpPr/>
            <p:nvPr/>
          </p:nvGrpSpPr>
          <p:grpSpPr>
            <a:xfrm>
              <a:off x="4706628" y="2466856"/>
              <a:ext cx="603870" cy="504539"/>
              <a:chOff x="4706628" y="2471146"/>
              <a:chExt cx="603870" cy="504539"/>
            </a:xfrm>
          </p:grpSpPr>
          <p:sp>
            <p:nvSpPr>
              <p:cNvPr id="84" name="Rectangle: Rounded Corners 83">
                <a:extLst>
                  <a:ext uri="{FF2B5EF4-FFF2-40B4-BE49-F238E27FC236}">
                    <a16:creationId xmlns:a16="http://schemas.microsoft.com/office/drawing/2014/main" id="{4222B532-EF32-3025-1D43-5381E95EE936}"/>
                  </a:ext>
                </a:extLst>
              </p:cNvPr>
              <p:cNvSpPr/>
              <p:nvPr/>
            </p:nvSpPr>
            <p:spPr bwMode="auto">
              <a:xfrm>
                <a:off x="4706628" y="2471147"/>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ACB53758-583D-C85C-8611-FB2147DE8F7E}"/>
                  </a:ext>
                </a:extLst>
              </p:cNvPr>
              <p:cNvSpPr/>
              <p:nvPr/>
            </p:nvSpPr>
            <p:spPr bwMode="auto">
              <a:xfrm>
                <a:off x="4920992"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2E54D51B-DA68-2963-4BFE-F160F8ACB7E8}"/>
                  </a:ext>
                </a:extLst>
              </p:cNvPr>
              <p:cNvSpPr/>
              <p:nvPr/>
            </p:nvSpPr>
            <p:spPr bwMode="auto">
              <a:xfrm>
                <a:off x="5135356"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C9D90C4-18F3-5E61-BE1B-A6A3160D8655}"/>
                  </a:ext>
                </a:extLst>
              </p:cNvPr>
              <p:cNvSpPr/>
              <p:nvPr/>
            </p:nvSpPr>
            <p:spPr bwMode="auto">
              <a:xfrm>
                <a:off x="4706628"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052C2A70-F7A0-78F1-FFDA-CBDB7130D710}"/>
                  </a:ext>
                </a:extLst>
              </p:cNvPr>
              <p:cNvSpPr/>
              <p:nvPr/>
            </p:nvSpPr>
            <p:spPr bwMode="auto">
              <a:xfrm>
                <a:off x="4920992"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B14E3302-AC2C-E5F1-D88F-B0CEE7EA4D48}"/>
                  </a:ext>
                </a:extLst>
              </p:cNvPr>
              <p:cNvSpPr/>
              <p:nvPr/>
            </p:nvSpPr>
            <p:spPr bwMode="auto">
              <a:xfrm>
                <a:off x="5135356" y="2651464"/>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DAF7241B-CA30-F1AD-A1FA-436C52503C39}"/>
                  </a:ext>
                </a:extLst>
              </p:cNvPr>
              <p:cNvSpPr/>
              <p:nvPr/>
            </p:nvSpPr>
            <p:spPr bwMode="auto">
              <a:xfrm>
                <a:off x="4706628"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1ADFAA50-59B1-AE09-689D-02162D7C185C}"/>
                  </a:ext>
                </a:extLst>
              </p:cNvPr>
              <p:cNvSpPr/>
              <p:nvPr/>
            </p:nvSpPr>
            <p:spPr bwMode="auto">
              <a:xfrm>
                <a:off x="4920992"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E36C936-30DF-6B51-366D-C4EABCC9D213}"/>
                  </a:ext>
                </a:extLst>
              </p:cNvPr>
              <p:cNvSpPr/>
              <p:nvPr/>
            </p:nvSpPr>
            <p:spPr bwMode="auto">
              <a:xfrm>
                <a:off x="5135356" y="2829732"/>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pic>
        <p:nvPicPr>
          <p:cNvPr id="94" name="Picture 14">
            <a:extLst>
              <a:ext uri="{FF2B5EF4-FFF2-40B4-BE49-F238E27FC236}">
                <a16:creationId xmlns:a16="http://schemas.microsoft.com/office/drawing/2014/main" id="{B362887E-A9F0-0426-ECB4-09848E2CF6F0}"/>
              </a:ext>
            </a:extLst>
          </p:cNvPr>
          <p:cNvPicPr>
            <a:picLocks noChangeAspect="1" noChangeArrowheads="1"/>
          </p:cNvPicPr>
          <p:nvPr/>
        </p:nvPicPr>
        <p:blipFill>
          <a:blip r:embed="rId11"/>
          <a:srcRect/>
          <a:stretch/>
        </p:blipFill>
        <p:spPr bwMode="auto">
          <a:xfrm>
            <a:off x="9928035" y="3776824"/>
            <a:ext cx="452799" cy="457946"/>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FEFEA8F-8A3D-0B22-8598-4928CE771D17}"/>
              </a:ext>
            </a:extLst>
          </p:cNvPr>
          <p:cNvSpPr txBox="1"/>
          <p:nvPr/>
        </p:nvSpPr>
        <p:spPr>
          <a:xfrm>
            <a:off x="9378281" y="4213415"/>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Vector Stores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8781ADF4-ABF4-6E18-0F91-CAA6BC2145F3}"/>
              </a:ext>
            </a:extLst>
          </p:cNvPr>
          <p:cNvSpPr txBox="1"/>
          <p:nvPr/>
        </p:nvSpPr>
        <p:spPr>
          <a:xfrm>
            <a:off x="9136453" y="5089532"/>
            <a:ext cx="2006354"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APIs in Azure Databases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Picture 16" descr="Api Logo Png - Free Logo Image">
            <a:extLst>
              <a:ext uri="{FF2B5EF4-FFF2-40B4-BE49-F238E27FC236}">
                <a16:creationId xmlns:a16="http://schemas.microsoft.com/office/drawing/2014/main" id="{0A1E5BE2-4D80-0BDD-E651-C3B3BBCB0E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138" y="4706204"/>
            <a:ext cx="408985" cy="398200"/>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33ECB4E4-C1D6-78A9-524E-031192B9E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1122" y="4265978"/>
            <a:ext cx="294756" cy="294756"/>
          </a:xfrm>
          <a:prstGeom prst="rect">
            <a:avLst/>
          </a:prstGeom>
        </p:spPr>
      </p:pic>
      <p:sp>
        <p:nvSpPr>
          <p:cNvPr id="99" name="TextBox 98">
            <a:extLst>
              <a:ext uri="{FF2B5EF4-FFF2-40B4-BE49-F238E27FC236}">
                <a16:creationId xmlns:a16="http://schemas.microsoft.com/office/drawing/2014/main" id="{502FFDEC-A8DC-0F16-1F55-92BC8E155A09}"/>
              </a:ext>
            </a:extLst>
          </p:cNvPr>
          <p:cNvSpPr txBox="1"/>
          <p:nvPr/>
        </p:nvSpPr>
        <p:spPr>
          <a:xfrm>
            <a:off x="3416073" y="4794238"/>
            <a:ext cx="1884853"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0" name="Picture 12" descr="OpenAI begins publicly tracking AI model efficiency | VentureBeat">
            <a:extLst>
              <a:ext uri="{FF2B5EF4-FFF2-40B4-BE49-F238E27FC236}">
                <a16:creationId xmlns:a16="http://schemas.microsoft.com/office/drawing/2014/main" id="{07E4F964-D6E5-B82B-067A-CEFE931E20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335" r="34335" b="40681"/>
          <a:stretch/>
        </p:blipFill>
        <p:spPr bwMode="auto">
          <a:xfrm>
            <a:off x="4712751" y="4222665"/>
            <a:ext cx="427772" cy="404967"/>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D42A56CC-A5CB-E664-C2B4-67E7AE69650A}"/>
              </a:ext>
            </a:extLst>
          </p:cNvPr>
          <p:cNvSpPr txBox="1"/>
          <p:nvPr/>
        </p:nvSpPr>
        <p:spPr>
          <a:xfrm>
            <a:off x="4007456" y="4794238"/>
            <a:ext cx="1884853"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169A9B16-CFBA-14DE-7975-0343755A5959}"/>
              </a:ext>
            </a:extLst>
          </p:cNvPr>
          <p:cNvSpPr txBox="1"/>
          <p:nvPr/>
        </p:nvSpPr>
        <p:spPr>
          <a:xfrm>
            <a:off x="5082926" y="4794238"/>
            <a:ext cx="980684"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Hugging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Face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3" name="Picture 102">
            <a:extLst>
              <a:ext uri="{FF2B5EF4-FFF2-40B4-BE49-F238E27FC236}">
                <a16:creationId xmlns:a16="http://schemas.microsoft.com/office/drawing/2014/main" id="{B4408E02-560E-47B0-9D82-1471C934762A}"/>
              </a:ext>
            </a:extLst>
          </p:cNvPr>
          <p:cNvPicPr>
            <a:picLocks noChangeAspect="1"/>
          </p:cNvPicPr>
          <p:nvPr/>
        </p:nvPicPr>
        <p:blipFill>
          <a:blip r:embed="rId16"/>
          <a:stretch>
            <a:fillRect/>
          </a:stretch>
        </p:blipFill>
        <p:spPr>
          <a:xfrm>
            <a:off x="5346527" y="4201550"/>
            <a:ext cx="447633" cy="447633"/>
          </a:xfrm>
          <a:prstGeom prst="rect">
            <a:avLst/>
          </a:prstGeom>
        </p:spPr>
      </p:pic>
      <p:sp>
        <p:nvSpPr>
          <p:cNvPr id="104" name="TextBox 103">
            <a:extLst>
              <a:ext uri="{FF2B5EF4-FFF2-40B4-BE49-F238E27FC236}">
                <a16:creationId xmlns:a16="http://schemas.microsoft.com/office/drawing/2014/main" id="{F1092DFD-1CAC-D6B9-4637-A333F8B375C3}"/>
              </a:ext>
            </a:extLst>
          </p:cNvPr>
          <p:cNvSpPr txBox="1"/>
          <p:nvPr/>
        </p:nvSpPr>
        <p:spPr>
          <a:xfrm>
            <a:off x="5744129"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5" name="Picture 104">
            <a:extLst>
              <a:ext uri="{FF2B5EF4-FFF2-40B4-BE49-F238E27FC236}">
                <a16:creationId xmlns:a16="http://schemas.microsoft.com/office/drawing/2014/main" id="{85163DE2-528F-B078-D7D7-18BE19FB1554}"/>
              </a:ext>
            </a:extLst>
          </p:cNvPr>
          <p:cNvPicPr>
            <a:picLocks noChangeAspect="1"/>
          </p:cNvPicPr>
          <p:nvPr/>
        </p:nvPicPr>
        <p:blipFill>
          <a:blip r:embed="rId17"/>
          <a:stretch>
            <a:fillRect/>
          </a:stretch>
        </p:blipFill>
        <p:spPr>
          <a:xfrm>
            <a:off x="5721298" y="4147397"/>
            <a:ext cx="909179" cy="477319"/>
          </a:xfrm>
          <a:prstGeom prst="rect">
            <a:avLst/>
          </a:prstGeom>
        </p:spPr>
      </p:pic>
      <p:pic>
        <p:nvPicPr>
          <p:cNvPr id="108" name="Picture 2" descr="Triton Inference Server | NVIDIA NGC">
            <a:extLst>
              <a:ext uri="{FF2B5EF4-FFF2-40B4-BE49-F238E27FC236}">
                <a16:creationId xmlns:a16="http://schemas.microsoft.com/office/drawing/2014/main" id="{119D5BD2-3FC6-FAE2-BEFE-087F9243AC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4829" y="4103669"/>
            <a:ext cx="1278964" cy="720009"/>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B9437CEF-DE00-F1E6-726F-B88F17D6C3F8}"/>
              </a:ext>
            </a:extLst>
          </p:cNvPr>
          <p:cNvSpPr txBox="1"/>
          <p:nvPr/>
        </p:nvSpPr>
        <p:spPr>
          <a:xfrm>
            <a:off x="6403981" y="4808534"/>
            <a:ext cx="86066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Triton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NIM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Picture 6" descr="KSERVE · GitHub">
            <a:extLst>
              <a:ext uri="{FF2B5EF4-FFF2-40B4-BE49-F238E27FC236}">
                <a16:creationId xmlns:a16="http://schemas.microsoft.com/office/drawing/2014/main" id="{186694F8-EE35-BCBA-8F38-A504C57F57A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0908" y="4257450"/>
            <a:ext cx="316026" cy="3160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oftware">
            <a:extLst>
              <a:ext uri="{FF2B5EF4-FFF2-40B4-BE49-F238E27FC236}">
                <a16:creationId xmlns:a16="http://schemas.microsoft.com/office/drawing/2014/main" id="{DFB1CB2D-8FC0-A75F-A53D-6D251599F81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5237" y="4298406"/>
            <a:ext cx="732877" cy="262328"/>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DE9DD154-12D5-AC3A-9690-F746CD1FD22D}"/>
              </a:ext>
            </a:extLst>
          </p:cNvPr>
          <p:cNvSpPr txBox="1"/>
          <p:nvPr/>
        </p:nvSpPr>
        <p:spPr>
          <a:xfrm>
            <a:off x="7061206"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KServe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3A2EAEC-4A58-61BD-3F58-0B21096F60FC}"/>
              </a:ext>
            </a:extLst>
          </p:cNvPr>
          <p:cNvSpPr txBox="1"/>
          <p:nvPr/>
        </p:nvSpPr>
        <p:spPr>
          <a:xfrm>
            <a:off x="7681345"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vLLM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4" name="Picture 113">
            <a:extLst>
              <a:ext uri="{FF2B5EF4-FFF2-40B4-BE49-F238E27FC236}">
                <a16:creationId xmlns:a16="http://schemas.microsoft.com/office/drawing/2014/main" id="{BFEECCC2-681A-2C42-28D8-AFAE22BD3A87}"/>
              </a:ext>
            </a:extLst>
          </p:cNvPr>
          <p:cNvPicPr>
            <a:picLocks noChangeAspect="1"/>
          </p:cNvPicPr>
          <p:nvPr/>
        </p:nvPicPr>
        <p:blipFill>
          <a:blip r:embed="rId21"/>
          <a:stretch>
            <a:fillRect/>
          </a:stretch>
        </p:blipFill>
        <p:spPr>
          <a:xfrm>
            <a:off x="876072" y="4235872"/>
            <a:ext cx="362741" cy="362355"/>
          </a:xfrm>
          <a:prstGeom prst="rect">
            <a:avLst/>
          </a:prstGeom>
        </p:spPr>
      </p:pic>
      <p:sp>
        <p:nvSpPr>
          <p:cNvPr id="115" name="TextBox 114">
            <a:extLst>
              <a:ext uri="{FF2B5EF4-FFF2-40B4-BE49-F238E27FC236}">
                <a16:creationId xmlns:a16="http://schemas.microsoft.com/office/drawing/2014/main" id="{BC0D6757-ED57-1341-EE39-D86EEF6D81D3}"/>
              </a:ext>
            </a:extLst>
          </p:cNvPr>
          <p:cNvSpPr txBox="1"/>
          <p:nvPr/>
        </p:nvSpPr>
        <p:spPr>
          <a:xfrm>
            <a:off x="625729" y="4669793"/>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033972F3-D6C3-D634-6292-251C9B4AAAE9}"/>
              </a:ext>
            </a:extLst>
          </p:cNvPr>
          <p:cNvSpPr txBox="1"/>
          <p:nvPr/>
        </p:nvSpPr>
        <p:spPr>
          <a:xfrm>
            <a:off x="1651802" y="470565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2D764FAB-91E0-5C23-AA69-12102DA81022}"/>
              </a:ext>
            </a:extLst>
          </p:cNvPr>
          <p:cNvPicPr>
            <a:picLocks noChangeAspect="1"/>
          </p:cNvPicPr>
          <p:nvPr/>
        </p:nvPicPr>
        <p:blipFill>
          <a:blip r:embed="rId22"/>
          <a:stretch>
            <a:fillRect/>
          </a:stretch>
        </p:blipFill>
        <p:spPr>
          <a:xfrm>
            <a:off x="1832466" y="4161428"/>
            <a:ext cx="499333" cy="499333"/>
          </a:xfrm>
          <a:prstGeom prst="rect">
            <a:avLst/>
          </a:prstGeom>
        </p:spPr>
      </p:pic>
      <p:pic>
        <p:nvPicPr>
          <p:cNvPr id="118" name="Picture 117">
            <a:extLst>
              <a:ext uri="{FF2B5EF4-FFF2-40B4-BE49-F238E27FC236}">
                <a16:creationId xmlns:a16="http://schemas.microsoft.com/office/drawing/2014/main" id="{900E420F-1521-411A-CA90-7473BF5B5129}"/>
              </a:ext>
            </a:extLst>
          </p:cNvPr>
          <p:cNvPicPr>
            <a:picLocks noChangeAspect="1"/>
          </p:cNvPicPr>
          <p:nvPr/>
        </p:nvPicPr>
        <p:blipFill>
          <a:blip r:embed="rId23"/>
          <a:srcRect/>
          <a:stretch/>
        </p:blipFill>
        <p:spPr>
          <a:xfrm>
            <a:off x="2925452" y="4285354"/>
            <a:ext cx="359708" cy="238745"/>
          </a:xfrm>
          <a:prstGeom prst="rect">
            <a:avLst/>
          </a:prstGeom>
        </p:spPr>
      </p:pic>
      <p:sp>
        <p:nvSpPr>
          <p:cNvPr id="119" name="TextBox 118">
            <a:extLst>
              <a:ext uri="{FF2B5EF4-FFF2-40B4-BE49-F238E27FC236}">
                <a16:creationId xmlns:a16="http://schemas.microsoft.com/office/drawing/2014/main" id="{DF7FE82B-53D1-BD74-DD53-CDCDC0E164D2}"/>
              </a:ext>
            </a:extLst>
          </p:cNvPr>
          <p:cNvSpPr txBox="1"/>
          <p:nvPr/>
        </p:nvSpPr>
        <p:spPr>
          <a:xfrm>
            <a:off x="2654866" y="46782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0" name="Picture 20" descr="Phi Greek Letter Alaphabet - Free vector graphic on Pixabay">
            <a:extLst>
              <a:ext uri="{FF2B5EF4-FFF2-40B4-BE49-F238E27FC236}">
                <a16:creationId xmlns:a16="http://schemas.microsoft.com/office/drawing/2014/main" id="{61B0C93C-920F-6F73-C1AA-5ED5755EADF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1802" y="5049354"/>
            <a:ext cx="242556" cy="252006"/>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078AF047-DAFC-08E5-3A23-BFA79FBAD7B1}"/>
              </a:ext>
            </a:extLst>
          </p:cNvPr>
          <p:cNvSpPr txBox="1"/>
          <p:nvPr/>
        </p:nvSpPr>
        <p:spPr>
          <a:xfrm>
            <a:off x="1342750" y="53474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Picture 2" descr="Llm Logo PNG Vectors Free Download">
            <a:extLst>
              <a:ext uri="{FF2B5EF4-FFF2-40B4-BE49-F238E27FC236}">
                <a16:creationId xmlns:a16="http://schemas.microsoft.com/office/drawing/2014/main" id="{6C21307E-2BB6-51FB-993F-2B0E37495EF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6090" y="5046036"/>
            <a:ext cx="315270" cy="28689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811B72C0-0017-ABAE-4893-5DFB68445F43}"/>
              </a:ext>
            </a:extLst>
          </p:cNvPr>
          <p:cNvSpPr txBox="1"/>
          <p:nvPr/>
        </p:nvSpPr>
        <p:spPr>
          <a:xfrm>
            <a:off x="2174579" y="5381974"/>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Hyper-V" descr="Hyper-V icon&#10;">
            <a:extLst>
              <a:ext uri="{FF2B5EF4-FFF2-40B4-BE49-F238E27FC236}">
                <a16:creationId xmlns:a16="http://schemas.microsoft.com/office/drawing/2014/main" id="{9FAD8C5D-9699-2E00-D838-B256C6D484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97913" y="5903110"/>
            <a:ext cx="344670" cy="402115"/>
          </a:xfrm>
          <a:prstGeom prst="rect">
            <a:avLst/>
          </a:prstGeom>
        </p:spPr>
      </p:pic>
      <p:sp>
        <p:nvSpPr>
          <p:cNvPr id="125" name="Freeform 20">
            <a:extLst>
              <a:ext uri="{FF2B5EF4-FFF2-40B4-BE49-F238E27FC236}">
                <a16:creationId xmlns:a16="http://schemas.microsoft.com/office/drawing/2014/main" id="{292A4BE9-5E39-B44B-86B9-637A900735D6}"/>
              </a:ext>
              <a:ext uri="{C183D7F6-B498-43B3-948B-1728B52AA6E4}">
                <adec:decorative xmlns:adec="http://schemas.microsoft.com/office/drawing/2017/decorative" val="1"/>
              </a:ext>
            </a:extLst>
          </p:cNvPr>
          <p:cNvSpPr>
            <a:spLocks noChangeAspect="1"/>
          </p:cNvSpPr>
          <p:nvPr/>
        </p:nvSpPr>
        <p:spPr>
          <a:xfrm>
            <a:off x="6921955" y="595789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56D4CE61-F89A-BDC7-EA81-F43FE04416EF}"/>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b="21118"/>
          <a:stretch/>
        </p:blipFill>
        <p:spPr>
          <a:xfrm>
            <a:off x="7906998" y="5870233"/>
            <a:ext cx="827607" cy="484632"/>
          </a:xfrm>
          <a:prstGeom prst="rect">
            <a:avLst/>
          </a:prstGeom>
        </p:spPr>
      </p:pic>
      <p:pic>
        <p:nvPicPr>
          <p:cNvPr id="2" name="Picture 1" descr=".NET logo">
            <a:extLst>
              <a:ext uri="{FF2B5EF4-FFF2-40B4-BE49-F238E27FC236}">
                <a16:creationId xmlns:a16="http://schemas.microsoft.com/office/drawing/2014/main" id="{D350C75E-0488-4CA2-C2AF-BC9FA56A33C6}"/>
              </a:ext>
            </a:extLst>
          </p:cNvPr>
          <p:cNvPicPr>
            <a:picLocks noChangeAspect="1"/>
          </p:cNvPicPr>
          <p:nvPr/>
        </p:nvPicPr>
        <p:blipFill>
          <a:blip r:embed="rId29"/>
          <a:stretch>
            <a:fillRect/>
          </a:stretch>
        </p:blipFill>
        <p:spPr>
          <a:xfrm>
            <a:off x="3597768" y="2456228"/>
            <a:ext cx="929498" cy="442044"/>
          </a:xfrm>
          <a:prstGeom prst="rect">
            <a:avLst/>
          </a:prstGeom>
        </p:spPr>
      </p:pic>
      <p:sp>
        <p:nvSpPr>
          <p:cNvPr id="6" name="TextBox 5">
            <a:extLst>
              <a:ext uri="{FF2B5EF4-FFF2-40B4-BE49-F238E27FC236}">
                <a16:creationId xmlns:a16="http://schemas.microsoft.com/office/drawing/2014/main" id="{AB49E261-34F2-C1EC-401E-52D5DE323A2C}"/>
              </a:ext>
            </a:extLst>
          </p:cNvPr>
          <p:cNvSpPr txBox="1"/>
          <p:nvPr/>
        </p:nvSpPr>
        <p:spPr>
          <a:xfrm>
            <a:off x="3375483" y="3004222"/>
            <a:ext cx="1374005"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Entity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Framework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5B9BCDB-310A-A3A3-BE0F-C8FD90FC6B6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53637" y="2479108"/>
            <a:ext cx="546945" cy="546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365 Copilot Logo, symbol, meaning, history, PNG, brand">
            <a:extLst>
              <a:ext uri="{FF2B5EF4-FFF2-40B4-BE49-F238E27FC236}">
                <a16:creationId xmlns:a16="http://schemas.microsoft.com/office/drawing/2014/main" id="{A2FC84C2-4ABC-B025-8FA7-132BC3081A9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8955" y="1365456"/>
            <a:ext cx="595958" cy="335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Logo - Chat gpt Icon on Green Background 21059825 Vector Art at ...">
            <a:extLst>
              <a:ext uri="{FF2B5EF4-FFF2-40B4-BE49-F238E27FC236}">
                <a16:creationId xmlns:a16="http://schemas.microsoft.com/office/drawing/2014/main" id="{38BAFE71-59C7-0D86-199A-97696B16EAE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62521" y="1316517"/>
            <a:ext cx="414781" cy="414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rything you need to know about Github Copilot | by Vibhor Gautam ...">
            <a:extLst>
              <a:ext uri="{FF2B5EF4-FFF2-40B4-BE49-F238E27FC236}">
                <a16:creationId xmlns:a16="http://schemas.microsoft.com/office/drawing/2014/main" id="{AD6847D5-B1D8-AD85-C6CF-55174B878E1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15009" y="1273826"/>
            <a:ext cx="556040" cy="5560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B853026-8F70-862B-713A-3F13F12B14B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36288" y="1316517"/>
            <a:ext cx="933718" cy="344716"/>
          </a:xfrm>
          <a:prstGeom prst="rect">
            <a:avLst/>
          </a:prstGeom>
        </p:spPr>
      </p:pic>
    </p:spTree>
    <p:extLst>
      <p:ext uri="{BB962C8B-B14F-4D97-AF65-F5344CB8AC3E}">
        <p14:creationId xmlns:p14="http://schemas.microsoft.com/office/powerpoint/2010/main" val="126986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fade">
                                      <p:cBhvr>
                                        <p:cTn id="75" dur="500"/>
                                        <p:tgtEl>
                                          <p:spTgt spid="104"/>
                                        </p:tgtEl>
                                      </p:cBhvr>
                                    </p:animEffect>
                                  </p:childTnLst>
                                </p:cTn>
                              </p:par>
                              <p:par>
                                <p:cTn id="76" presetID="10" presetClass="entr" presetSubtype="0" fill="hold"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ntr" presetSubtype="0"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500"/>
                                        <p:tgtEl>
                                          <p:spTgt spid="109"/>
                                        </p:tgtEl>
                                      </p:cBhvr>
                                    </p:animEffect>
                                  </p:childTnLst>
                                </p:cTn>
                              </p:par>
                              <p:par>
                                <p:cTn id="85" presetID="10"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500"/>
                                        <p:tgtEl>
                                          <p:spTgt spid="113"/>
                                        </p:tgtEl>
                                      </p:cBhvr>
                                    </p:animEffect>
                                  </p:childTnLst>
                                </p:cTn>
                              </p:par>
                              <p:par>
                                <p:cTn id="97" presetID="10"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fade">
                                      <p:cBhvr>
                                        <p:cTn id="102" dur="500"/>
                                        <p:tgtEl>
                                          <p:spTgt spid="11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17"/>
                                        </p:tgtEl>
                                        <p:attrNameLst>
                                          <p:attrName>style.visibility</p:attrName>
                                        </p:attrNameLst>
                                      </p:cBhvr>
                                      <p:to>
                                        <p:strVal val="visible"/>
                                      </p:to>
                                    </p:set>
                                    <p:animEffect transition="in" filter="fade">
                                      <p:cBhvr>
                                        <p:cTn id="108" dur="500"/>
                                        <p:tgtEl>
                                          <p:spTgt spid="117"/>
                                        </p:tgtEl>
                                      </p:cBhvr>
                                    </p:animEffect>
                                  </p:childTnLst>
                                </p:cTn>
                              </p:par>
                              <p:par>
                                <p:cTn id="109" presetID="10" presetClass="entr" presetSubtype="0" fill="hold" nodeType="with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childTnLst>
                                </p:cTn>
                              </p:par>
                              <p:par>
                                <p:cTn id="115" presetID="10" presetClass="entr" presetSubtype="0" fill="hold" nodeType="withEffect">
                                  <p:stCondLst>
                                    <p:cond delay="0"/>
                                  </p:stCondLst>
                                  <p:childTnLst>
                                    <p:set>
                                      <p:cBhvr>
                                        <p:cTn id="116" dur="1" fill="hold">
                                          <p:stCondLst>
                                            <p:cond delay="0"/>
                                          </p:stCondLst>
                                        </p:cTn>
                                        <p:tgtEl>
                                          <p:spTgt spid="120"/>
                                        </p:tgtEl>
                                        <p:attrNameLst>
                                          <p:attrName>style.visibility</p:attrName>
                                        </p:attrNameLst>
                                      </p:cBhvr>
                                      <p:to>
                                        <p:strVal val="visible"/>
                                      </p:to>
                                    </p:set>
                                    <p:animEffect transition="in" filter="fade">
                                      <p:cBhvr>
                                        <p:cTn id="117" dur="500"/>
                                        <p:tgtEl>
                                          <p:spTgt spid="1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par>
                                <p:cTn id="121" presetID="10" presetClass="entr" presetSubtype="0" fill="hold" nodeType="withEffect">
                                  <p:stCondLst>
                                    <p:cond delay="0"/>
                                  </p:stCondLst>
                                  <p:childTnLst>
                                    <p:set>
                                      <p:cBhvr>
                                        <p:cTn id="122" dur="1" fill="hold">
                                          <p:stCondLst>
                                            <p:cond delay="0"/>
                                          </p:stCondLst>
                                        </p:cTn>
                                        <p:tgtEl>
                                          <p:spTgt spid="122"/>
                                        </p:tgtEl>
                                        <p:attrNameLst>
                                          <p:attrName>style.visibility</p:attrName>
                                        </p:attrNameLst>
                                      </p:cBhvr>
                                      <p:to>
                                        <p:strVal val="visible"/>
                                      </p:to>
                                    </p:set>
                                    <p:animEffect transition="in" filter="fade">
                                      <p:cBhvr>
                                        <p:cTn id="123" dur="500"/>
                                        <p:tgtEl>
                                          <p:spTgt spid="1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par>
                                <p:cTn id="132" presetID="10" presetClass="entr" presetSubtype="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nodeType="withEffect">
                                  <p:stCondLst>
                                    <p:cond delay="0"/>
                                  </p:stCondLst>
                                  <p:childTnLst>
                                    <p:set>
                                      <p:cBhvr>
                                        <p:cTn id="136" dur="1" fill="hold">
                                          <p:stCondLst>
                                            <p:cond delay="0"/>
                                          </p:stCondLst>
                                        </p:cTn>
                                        <p:tgtEl>
                                          <p:spTgt spid="2050"/>
                                        </p:tgtEl>
                                        <p:attrNameLst>
                                          <p:attrName>style.visibility</p:attrName>
                                        </p:attrNameLst>
                                      </p:cBhvr>
                                      <p:to>
                                        <p:strVal val="visible"/>
                                      </p:to>
                                    </p:set>
                                    <p:animEffect transition="in" filter="fade">
                                      <p:cBhvr>
                                        <p:cTn id="137" dur="500"/>
                                        <p:tgtEl>
                                          <p:spTgt spid="2050"/>
                                        </p:tgtEl>
                                      </p:cBhvr>
                                    </p:animEffect>
                                  </p:childTnLst>
                                </p:cTn>
                              </p:par>
                              <p:par>
                                <p:cTn id="138" presetID="10" presetClass="entr" presetSubtype="0" fill="hold"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fade">
                                      <p:cBhvr>
                                        <p:cTn id="140" dur="500"/>
                                        <p:tgtEl>
                                          <p:spTgt spid="12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fade">
                                      <p:cBhvr>
                                        <p:cTn id="143" dur="500"/>
                                        <p:tgtEl>
                                          <p:spTgt spid="125"/>
                                        </p:tgtEl>
                                      </p:cBhvr>
                                    </p:animEffect>
                                  </p:childTnLst>
                                </p:cTn>
                              </p:par>
                              <p:par>
                                <p:cTn id="144" presetID="10" presetClass="entr" presetSubtype="0" fill="hold"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fade">
                                      <p:cBhvr>
                                        <p:cTn id="146" dur="500"/>
                                        <p:tgtEl>
                                          <p:spTgt spid="12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fade">
                                      <p:cBhvr>
                                        <p:cTn id="154" dur="500"/>
                                        <p:tgtEl>
                                          <p:spTgt spid="21"/>
                                        </p:tgtEl>
                                      </p:cBhvr>
                                    </p:animEffect>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500"/>
                                        <p:tgtEl>
                                          <p:spTgt spid="7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fade">
                                      <p:cBhvr>
                                        <p:cTn id="160" dur="500"/>
                                        <p:tgtEl>
                                          <p:spTgt spid="7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par>
                                <p:cTn id="164" presetID="10"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animEffect transition="in" filter="fade">
                                      <p:cBhvr>
                                        <p:cTn id="166" dur="500"/>
                                        <p:tgtEl>
                                          <p:spTgt spid="81"/>
                                        </p:tgtEl>
                                      </p:cBhvr>
                                    </p:animEffect>
                                  </p:childTnLst>
                                </p:cTn>
                              </p:par>
                              <p:par>
                                <p:cTn id="167" presetID="10" presetClass="entr" presetSubtype="0"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fade">
                                      <p:cBhvr>
                                        <p:cTn id="172" dur="500"/>
                                        <p:tgtEl>
                                          <p:spTgt spid="9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6"/>
                                        </p:tgtEl>
                                        <p:attrNameLst>
                                          <p:attrName>style.visibility</p:attrName>
                                        </p:attrNameLst>
                                      </p:cBhvr>
                                      <p:to>
                                        <p:strVal val="visible"/>
                                      </p:to>
                                    </p:set>
                                    <p:animEffect transition="in" filter="fade">
                                      <p:cBhvr>
                                        <p:cTn id="175" dur="500"/>
                                        <p:tgtEl>
                                          <p:spTgt spid="96"/>
                                        </p:tgtEl>
                                      </p:cBhvr>
                                    </p:animEffect>
                                  </p:childTnLst>
                                </p:cTn>
                              </p:par>
                              <p:par>
                                <p:cTn id="176" presetID="10" presetClass="entr" presetSubtype="0" fill="hold" nodeType="withEffect">
                                  <p:stCondLst>
                                    <p:cond delay="0"/>
                                  </p:stCondLst>
                                  <p:childTnLst>
                                    <p:set>
                                      <p:cBhvr>
                                        <p:cTn id="177" dur="1" fill="hold">
                                          <p:stCondLst>
                                            <p:cond delay="0"/>
                                          </p:stCondLst>
                                        </p:cTn>
                                        <p:tgtEl>
                                          <p:spTgt spid="97"/>
                                        </p:tgtEl>
                                        <p:attrNameLst>
                                          <p:attrName>style.visibility</p:attrName>
                                        </p:attrNameLst>
                                      </p:cBhvr>
                                      <p:to>
                                        <p:strVal val="visible"/>
                                      </p:to>
                                    </p:set>
                                    <p:animEffect transition="in" filter="fade">
                                      <p:cBhvr>
                                        <p:cTn id="17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2" grpId="0" animBg="1"/>
      <p:bldP spid="3" grpId="0" animBg="1"/>
      <p:bldP spid="4" grpId="0" animBg="1"/>
      <p:bldP spid="18" grpId="0"/>
      <p:bldP spid="21" grpId="0"/>
      <p:bldP spid="24" grpId="0"/>
      <p:bldP spid="53" grpId="0"/>
      <p:bldP spid="60" grpId="0"/>
      <p:bldP spid="62" grpId="0"/>
      <p:bldP spid="68" grpId="0"/>
      <p:bldP spid="79" grpId="0"/>
      <p:bldP spid="80" grpId="0"/>
      <p:bldP spid="95" grpId="0"/>
      <p:bldP spid="96" grpId="0"/>
      <p:bldP spid="99" grpId="0"/>
      <p:bldP spid="101" grpId="0"/>
      <p:bldP spid="102" grpId="0"/>
      <p:bldP spid="104" grpId="0"/>
      <p:bldP spid="109" grpId="0"/>
      <p:bldP spid="112" grpId="0"/>
      <p:bldP spid="113" grpId="0"/>
      <p:bldP spid="115" grpId="0"/>
      <p:bldP spid="116" grpId="0"/>
      <p:bldP spid="119" grpId="0"/>
      <p:bldP spid="121" grpId="0"/>
      <p:bldP spid="123" grpId="0"/>
      <p:bldP spid="1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6DD6-D141-92CB-61C4-14FB5379EFD9}"/>
              </a:ext>
            </a:extLst>
          </p:cNvPr>
          <p:cNvSpPr>
            <a:spLocks noGrp="1"/>
          </p:cNvSpPr>
          <p:nvPr>
            <p:ph type="title"/>
          </p:nvPr>
        </p:nvSpPr>
        <p:spPr>
          <a:xfrm>
            <a:off x="588263" y="457200"/>
            <a:ext cx="11018520" cy="553998"/>
          </a:xfrm>
        </p:spPr>
        <p:txBody>
          <a:bodyPr>
            <a:normAutofit fontScale="90000"/>
          </a:bodyPr>
          <a:lstStyle/>
          <a:p>
            <a:r>
              <a:rPr lang="en-US"/>
              <a:t>Vectors and Embeddings</a:t>
            </a:r>
          </a:p>
        </p:txBody>
      </p:sp>
      <p:sp>
        <p:nvSpPr>
          <p:cNvPr id="4" name="Content Placeholder 2">
            <a:extLst>
              <a:ext uri="{FF2B5EF4-FFF2-40B4-BE49-F238E27FC236}">
                <a16:creationId xmlns:a16="http://schemas.microsoft.com/office/drawing/2014/main" id="{0850DDC6-7B12-CDC2-728E-18877D613D25}"/>
              </a:ext>
            </a:extLst>
          </p:cNvPr>
          <p:cNvSpPr txBox="1">
            <a:spLocks/>
          </p:cNvSpPr>
          <p:nvPr/>
        </p:nvSpPr>
        <p:spPr>
          <a:xfrm>
            <a:off x="588263" y="3878416"/>
            <a:ext cx="8189025"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b="1">
                <a:solidFill>
                  <a:schemeClr val="tx2"/>
                </a:solidFill>
                <a:latin typeface="+mj-lt"/>
              </a:rPr>
              <a:t>Embedding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Vector generated by a model that has semantic meaning</a:t>
            </a:r>
            <a:endParaRPr kumimoji="0" lang="en-US" sz="20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DDD3782E-DC39-96F8-7AFE-12AEA30739A7}"/>
              </a:ext>
            </a:extLst>
          </p:cNvPr>
          <p:cNvSpPr txBox="1"/>
          <p:nvPr/>
        </p:nvSpPr>
        <p:spPr>
          <a:xfrm>
            <a:off x="9748442" y="1774051"/>
            <a:ext cx="1202702"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mj-lt"/>
                <a:ea typeface="+mn-ea"/>
                <a:cs typeface="+mn-cs"/>
              </a:rPr>
              <a:t>“dog”</a:t>
            </a:r>
          </a:p>
        </p:txBody>
      </p:sp>
      <p:pic>
        <p:nvPicPr>
          <p:cNvPr id="7" name="Picture 6" descr="A dog standing on grass&#10;&#10;Description automatically generated">
            <a:extLst>
              <a:ext uri="{FF2B5EF4-FFF2-40B4-BE49-F238E27FC236}">
                <a16:creationId xmlns:a16="http://schemas.microsoft.com/office/drawing/2014/main" id="{4B962EEF-D1A2-2A00-06D8-3027542EA9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83297" y="2649004"/>
            <a:ext cx="1932992" cy="1736471"/>
          </a:xfrm>
          <a:prstGeom prst="roundRect">
            <a:avLst>
              <a:gd name="adj" fmla="val 5696"/>
            </a:avLst>
          </a:prstGeom>
          <a:effectLst>
            <a:outerShdw blurRad="76200" dist="50800" dir="2700000" algn="tl" rotWithShape="0">
              <a:prstClr val="black">
                <a:alpha val="40000"/>
              </a:prstClr>
            </a:outerShdw>
          </a:effectLst>
        </p:spPr>
      </p:pic>
      <p:sp>
        <p:nvSpPr>
          <p:cNvPr id="10" name="Rectangle 2">
            <a:extLst>
              <a:ext uri="{FF2B5EF4-FFF2-40B4-BE49-F238E27FC236}">
                <a16:creationId xmlns:a16="http://schemas.microsoft.com/office/drawing/2014/main" id="{C95F14DC-03B3-B228-00C7-003B94A39AB3}"/>
              </a:ext>
            </a:extLst>
          </p:cNvPr>
          <p:cNvSpPr>
            <a:spLocks noChangeArrowheads="1"/>
          </p:cNvSpPr>
          <p:nvPr/>
        </p:nvSpPr>
        <p:spPr bwMode="auto">
          <a:xfrm>
            <a:off x="588263" y="5938102"/>
            <a:ext cx="71942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 took the dog for a walk": [1.5, -0.8, 2.1,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3" name="TextBox 12">
            <a:extLst>
              <a:ext uri="{FF2B5EF4-FFF2-40B4-BE49-F238E27FC236}">
                <a16:creationId xmlns:a16="http://schemas.microsoft.com/office/drawing/2014/main" id="{83B61F0C-011F-075D-1BD4-09ECD079A7E5}"/>
              </a:ext>
            </a:extLst>
          </p:cNvPr>
          <p:cNvSpPr txBox="1"/>
          <p:nvPr/>
        </p:nvSpPr>
        <p:spPr>
          <a:xfrm>
            <a:off x="588263" y="4846704"/>
            <a:ext cx="6759676" cy="92333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dog: [0.9, 0.3, 0.2, </a:t>
            </a:r>
            <a:r>
              <a:rPr lang="en-US" sz="2000">
                <a:solidFill>
                  <a:srgbClr val="000000"/>
                </a:solidFill>
                <a:latin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Image of a dog: [0.9, 0.3, 0.2,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puppy: [0.88, 0.33, 0.21, ...]</a:t>
            </a:r>
          </a:p>
        </p:txBody>
      </p:sp>
      <p:grpSp>
        <p:nvGrpSpPr>
          <p:cNvPr id="19" name="Group 18">
            <a:extLst>
              <a:ext uri="{FF2B5EF4-FFF2-40B4-BE49-F238E27FC236}">
                <a16:creationId xmlns:a16="http://schemas.microsoft.com/office/drawing/2014/main" id="{F7F4D596-B48A-E434-4FE8-FE61D7C4E168}"/>
              </a:ext>
            </a:extLst>
          </p:cNvPr>
          <p:cNvGrpSpPr/>
          <p:nvPr/>
        </p:nvGrpSpPr>
        <p:grpSpPr>
          <a:xfrm>
            <a:off x="9478184" y="4917408"/>
            <a:ext cx="1743219" cy="517843"/>
            <a:chOff x="9910463" y="4917408"/>
            <a:chExt cx="1743219" cy="517843"/>
          </a:xfrm>
        </p:grpSpPr>
        <p:sp>
          <p:nvSpPr>
            <p:cNvPr id="14" name="Freeform: Shape 13">
              <a:extLst>
                <a:ext uri="{FF2B5EF4-FFF2-40B4-BE49-F238E27FC236}">
                  <a16:creationId xmlns:a16="http://schemas.microsoft.com/office/drawing/2014/main" id="{85369662-3EAE-FF1B-F7C2-31A8B5BB0E83}"/>
                </a:ext>
              </a:extLst>
            </p:cNvPr>
            <p:cNvSpPr>
              <a:spLocks noChangeAspect="1"/>
            </p:cNvSpPr>
            <p:nvPr/>
          </p:nvSpPr>
          <p:spPr>
            <a:xfrm>
              <a:off x="9910463" y="4942807"/>
              <a:ext cx="586226" cy="492444"/>
            </a:xfrm>
            <a:custGeom>
              <a:avLst/>
              <a:gdLst>
                <a:gd name="connsiteX0" fmla="*/ 518161 w 771048"/>
                <a:gd name="connsiteY0" fmla="*/ 226694 h 647700"/>
                <a:gd name="connsiteX1" fmla="*/ 518161 w 771048"/>
                <a:gd name="connsiteY1" fmla="*/ 431482 h 647700"/>
                <a:gd name="connsiteX2" fmla="*/ 481013 w 771048"/>
                <a:gd name="connsiteY2" fmla="*/ 394334 h 647700"/>
                <a:gd name="connsiteX3" fmla="*/ 481013 w 771048"/>
                <a:gd name="connsiteY3" fmla="*/ 263842 h 647700"/>
                <a:gd name="connsiteX4" fmla="*/ 591502 w 771048"/>
                <a:gd name="connsiteY4" fmla="*/ 150494 h 647700"/>
                <a:gd name="connsiteX5" fmla="*/ 591502 w 771048"/>
                <a:gd name="connsiteY5" fmla="*/ 504824 h 647700"/>
                <a:gd name="connsiteX6" fmla="*/ 554355 w 771048"/>
                <a:gd name="connsiteY6" fmla="*/ 467677 h 647700"/>
                <a:gd name="connsiteX7" fmla="*/ 554355 w 771048"/>
                <a:gd name="connsiteY7" fmla="*/ 187642 h 647700"/>
                <a:gd name="connsiteX8" fmla="*/ 666750 w 771048"/>
                <a:gd name="connsiteY8" fmla="*/ 76200 h 647700"/>
                <a:gd name="connsiteX9" fmla="*/ 666750 w 771048"/>
                <a:gd name="connsiteY9" fmla="*/ 579120 h 647700"/>
                <a:gd name="connsiteX10" fmla="*/ 629602 w 771048"/>
                <a:gd name="connsiteY10" fmla="*/ 541973 h 647700"/>
                <a:gd name="connsiteX11" fmla="*/ 629602 w 771048"/>
                <a:gd name="connsiteY11" fmla="*/ 113347 h 647700"/>
                <a:gd name="connsiteX12" fmla="*/ 423863 w 771048"/>
                <a:gd name="connsiteY12" fmla="*/ 0 h 647700"/>
                <a:gd name="connsiteX13" fmla="*/ 423863 w 771048"/>
                <a:gd name="connsiteY13" fmla="*/ 647700 h 647700"/>
                <a:gd name="connsiteX14" fmla="*/ 184785 w 771048"/>
                <a:gd name="connsiteY14" fmla="*/ 451485 h 647700"/>
                <a:gd name="connsiteX15" fmla="*/ 0 w 771048"/>
                <a:gd name="connsiteY15" fmla="*/ 451485 h 647700"/>
                <a:gd name="connsiteX16" fmla="*/ 0 w 771048"/>
                <a:gd name="connsiteY16" fmla="*/ 196215 h 647700"/>
                <a:gd name="connsiteX17" fmla="*/ 184785 w 771048"/>
                <a:gd name="connsiteY17" fmla="*/ 19621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1048" h="647700">
                  <a:moveTo>
                    <a:pt x="518161" y="226694"/>
                  </a:moveTo>
                  <a:cubicBezTo>
                    <a:pt x="575311" y="282892"/>
                    <a:pt x="575311" y="374332"/>
                    <a:pt x="518161" y="431482"/>
                  </a:cubicBezTo>
                  <a:lnTo>
                    <a:pt x="481013" y="394334"/>
                  </a:lnTo>
                  <a:cubicBezTo>
                    <a:pt x="517208" y="358139"/>
                    <a:pt x="517208" y="300037"/>
                    <a:pt x="481013" y="263842"/>
                  </a:cubicBezTo>
                  <a:close/>
                  <a:moveTo>
                    <a:pt x="591502" y="150494"/>
                  </a:moveTo>
                  <a:cubicBezTo>
                    <a:pt x="689610" y="248601"/>
                    <a:pt x="689610" y="406717"/>
                    <a:pt x="591502" y="504824"/>
                  </a:cubicBezTo>
                  <a:lnTo>
                    <a:pt x="554355" y="467677"/>
                  </a:lnTo>
                  <a:cubicBezTo>
                    <a:pt x="631508" y="389572"/>
                    <a:pt x="631508" y="264794"/>
                    <a:pt x="554355" y="187642"/>
                  </a:cubicBezTo>
                  <a:close/>
                  <a:moveTo>
                    <a:pt x="666750" y="76200"/>
                  </a:moveTo>
                  <a:cubicBezTo>
                    <a:pt x="805815" y="215265"/>
                    <a:pt x="805815" y="441008"/>
                    <a:pt x="666750" y="579120"/>
                  </a:cubicBezTo>
                  <a:lnTo>
                    <a:pt x="629602" y="541973"/>
                  </a:lnTo>
                  <a:cubicBezTo>
                    <a:pt x="747712" y="423863"/>
                    <a:pt x="747712" y="231458"/>
                    <a:pt x="629602" y="113347"/>
                  </a:cubicBezTo>
                  <a:close/>
                  <a:moveTo>
                    <a:pt x="423863" y="0"/>
                  </a:moveTo>
                  <a:lnTo>
                    <a:pt x="423863" y="647700"/>
                  </a:lnTo>
                  <a:lnTo>
                    <a:pt x="184785" y="451485"/>
                  </a:lnTo>
                  <a:lnTo>
                    <a:pt x="0" y="451485"/>
                  </a:lnTo>
                  <a:lnTo>
                    <a:pt x="0" y="196215"/>
                  </a:lnTo>
                  <a:lnTo>
                    <a:pt x="184785" y="196215"/>
                  </a:lnTo>
                  <a:close/>
                </a:path>
              </a:pathLst>
            </a:custGeom>
            <a:gradFill flip="none" rotWithShape="1">
              <a:gsLst>
                <a:gs pos="52000">
                  <a:schemeClr val="tx2"/>
                </a:gs>
                <a:gs pos="100000">
                  <a:schemeClr val="accent3"/>
                </a:gs>
              </a:gsLst>
              <a:lin ang="0" scaled="1"/>
              <a:tileRect/>
            </a:gradFill>
            <a:ln w="9525" cap="flat">
              <a:noFill/>
              <a:prstDash val="solid"/>
              <a:miter/>
            </a:ln>
          </p:spPr>
          <p:txBody>
            <a:bodyPr rtlCol="0" anchor="ctr"/>
            <a:lstStyle/>
            <a:p>
              <a:endParaRPr lang="en-US" sz="2000"/>
            </a:p>
          </p:txBody>
        </p:sp>
        <p:sp>
          <p:nvSpPr>
            <p:cNvPr id="18" name="TextBox 17">
              <a:extLst>
                <a:ext uri="{FF2B5EF4-FFF2-40B4-BE49-F238E27FC236}">
                  <a16:creationId xmlns:a16="http://schemas.microsoft.com/office/drawing/2014/main" id="{16148436-1D70-812A-D89E-1C6741E303C2}"/>
                </a:ext>
              </a:extLst>
            </p:cNvPr>
            <p:cNvSpPr txBox="1"/>
            <p:nvPr/>
          </p:nvSpPr>
          <p:spPr>
            <a:xfrm>
              <a:off x="10587300" y="4917408"/>
              <a:ext cx="1066382" cy="492443"/>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4"/>
                  </a:solidFill>
                  <a:effectLst/>
                  <a:uLnTx/>
                  <a:uFillTx/>
                  <a:latin typeface="+mj-lt"/>
                  <a:ea typeface="+mn-ea"/>
                  <a:cs typeface="+mn-cs"/>
                </a:rPr>
                <a:t>“dog”</a:t>
              </a:r>
            </a:p>
          </p:txBody>
        </p:sp>
      </p:grpSp>
      <p:sp>
        <p:nvSpPr>
          <p:cNvPr id="9" name="Content Placeholder 2">
            <a:extLst>
              <a:ext uri="{FF2B5EF4-FFF2-40B4-BE49-F238E27FC236}">
                <a16:creationId xmlns:a16="http://schemas.microsoft.com/office/drawing/2014/main" id="{F8479CD7-74E9-897B-5521-9F863BE68E39}"/>
              </a:ext>
            </a:extLst>
          </p:cNvPr>
          <p:cNvSpPr txBox="1">
            <a:spLocks/>
          </p:cNvSpPr>
          <p:nvPr/>
        </p:nvSpPr>
        <p:spPr>
          <a:xfrm>
            <a:off x="588263" y="1435100"/>
            <a:ext cx="8189025" cy="11695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a:solidFill>
                  <a:schemeClr val="tx2"/>
                </a:solidFill>
                <a:latin typeface="+mj-lt"/>
              </a:rPr>
              <a:t>Feature Vector</a:t>
            </a:r>
          </a:p>
          <a:p>
            <a:pPr marL="0" indent="0">
              <a:buFont typeface="Wingdings" panose="05000000000000000000" pitchFamily="2" charset="2"/>
              <a:buNone/>
            </a:pPr>
            <a:r>
              <a:rPr lang="en-US" sz="2000"/>
              <a:t>Ordered array of numbers typically created by a human to train a model</a:t>
            </a:r>
            <a:endParaRPr lang="en-US" sz="2000">
              <a:latin typeface="Consolas" panose="020B0609020204030204" pitchFamily="49" charset="0"/>
            </a:endParaRPr>
          </a:p>
          <a:p>
            <a:pPr marL="0" indent="0">
              <a:buFont typeface="Wingdings" panose="05000000000000000000" pitchFamily="2" charset="2"/>
              <a:buNone/>
            </a:pPr>
            <a:r>
              <a:rPr lang="en-US" sz="2000">
                <a:latin typeface="Consolas" panose="020B0609020204030204" pitchFamily="49" charset="0"/>
              </a:rPr>
              <a:t>[</a:t>
            </a:r>
            <a:r>
              <a:rPr lang="en-US" sz="2000" i="1">
                <a:latin typeface="Consolas" panose="020B0609020204030204" pitchFamily="49" charset="0"/>
              </a:rPr>
              <a:t>Height, Weight, Age, Fur Length, Energy Level</a:t>
            </a:r>
            <a:r>
              <a:rPr lang="en-US" sz="2000">
                <a:latin typeface="Consolas" panose="020B0609020204030204" pitchFamily="49" charset="0"/>
              </a:rPr>
              <a:t>]</a:t>
            </a:r>
          </a:p>
        </p:txBody>
      </p:sp>
    </p:spTree>
    <p:extLst>
      <p:ext uri="{BB962C8B-B14F-4D97-AF65-F5344CB8AC3E}">
        <p14:creationId xmlns:p14="http://schemas.microsoft.com/office/powerpoint/2010/main" val="19297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C2A0BD6-B5C0-E924-72E6-CEA720E5E473}"/>
              </a:ext>
            </a:extLst>
          </p:cNvPr>
          <p:cNvSpPr>
            <a:spLocks noGrp="1"/>
          </p:cNvSpPr>
          <p:nvPr>
            <p:ph type="title"/>
          </p:nvPr>
        </p:nvSpPr>
        <p:spPr/>
        <p:txBody>
          <a:bodyPr/>
          <a:lstStyle/>
          <a:p>
            <a:r>
              <a:rPr lang="en-US"/>
              <a:t>Similarity Searching using Cosine</a:t>
            </a:r>
          </a:p>
        </p:txBody>
      </p:sp>
      <p:cxnSp>
        <p:nvCxnSpPr>
          <p:cNvPr id="21" name="Straight Connector 20">
            <a:extLst>
              <a:ext uri="{FF2B5EF4-FFF2-40B4-BE49-F238E27FC236}">
                <a16:creationId xmlns:a16="http://schemas.microsoft.com/office/drawing/2014/main" id="{A1CAE84B-05F3-CC09-A008-49E966337D64}"/>
              </a:ext>
            </a:extLst>
          </p:cNvPr>
          <p:cNvCxnSpPr>
            <a:cxnSpLocks/>
            <a:stCxn id="3" idx="1"/>
          </p:cNvCxnSpPr>
          <p:nvPr/>
        </p:nvCxnSpPr>
        <p:spPr>
          <a:xfrm flipV="1">
            <a:off x="588263" y="4852173"/>
            <a:ext cx="3537036" cy="1416865"/>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8EDFF8-3F20-535E-57F3-091948F34EAE}"/>
              </a:ext>
            </a:extLst>
          </p:cNvPr>
          <p:cNvCxnSpPr>
            <a:cxnSpLocks/>
            <a:stCxn id="3" idx="1"/>
          </p:cNvCxnSpPr>
          <p:nvPr/>
        </p:nvCxnSpPr>
        <p:spPr>
          <a:xfrm flipV="1">
            <a:off x="588263" y="5495207"/>
            <a:ext cx="4211934" cy="773831"/>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7077DA-65B9-A84F-9E2D-6DD2F8C6DA79}"/>
              </a:ext>
            </a:extLst>
          </p:cNvPr>
          <p:cNvCxnSpPr>
            <a:cxnSpLocks/>
            <a:stCxn id="3" idx="1"/>
          </p:cNvCxnSpPr>
          <p:nvPr/>
        </p:nvCxnSpPr>
        <p:spPr>
          <a:xfrm flipV="1">
            <a:off x="588263" y="2705032"/>
            <a:ext cx="1292926" cy="3564006"/>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98EC13-6668-CE47-638D-2D04F9207CFE}"/>
              </a:ext>
            </a:extLst>
          </p:cNvPr>
          <p:cNvSpPr txBox="1"/>
          <p:nvPr/>
        </p:nvSpPr>
        <p:spPr>
          <a:xfrm>
            <a:off x="2286972" y="2410714"/>
            <a:ext cx="18819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Apple</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[10, 50]</a:t>
            </a:r>
          </a:p>
        </p:txBody>
      </p:sp>
      <p:sp>
        <p:nvSpPr>
          <p:cNvPr id="32" name="TextBox 31">
            <a:extLst>
              <a:ext uri="{FF2B5EF4-FFF2-40B4-BE49-F238E27FC236}">
                <a16:creationId xmlns:a16="http://schemas.microsoft.com/office/drawing/2014/main" id="{A464F998-9AD1-99C1-12FC-60A126A8C30D}"/>
              </a:ext>
            </a:extLst>
          </p:cNvPr>
          <p:cNvSpPr txBox="1"/>
          <p:nvPr/>
        </p:nvSpPr>
        <p:spPr>
          <a:xfrm>
            <a:off x="3184336" y="3063168"/>
            <a:ext cx="20566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Banana</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[12, 48]</a:t>
            </a:r>
          </a:p>
        </p:txBody>
      </p:sp>
      <p:sp>
        <p:nvSpPr>
          <p:cNvPr id="33" name="TextBox 32">
            <a:extLst>
              <a:ext uri="{FF2B5EF4-FFF2-40B4-BE49-F238E27FC236}">
                <a16:creationId xmlns:a16="http://schemas.microsoft.com/office/drawing/2014/main" id="{8B7281D5-6CE0-15EE-936B-2D9AEB3053CA}"/>
              </a:ext>
            </a:extLst>
          </p:cNvPr>
          <p:cNvSpPr txBox="1"/>
          <p:nvPr/>
        </p:nvSpPr>
        <p:spPr>
          <a:xfrm>
            <a:off x="4389527" y="4319042"/>
            <a:ext cx="16911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Dog</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[48, 12]</a:t>
            </a:r>
          </a:p>
        </p:txBody>
      </p:sp>
      <p:sp>
        <p:nvSpPr>
          <p:cNvPr id="34" name="TextBox 33">
            <a:extLst>
              <a:ext uri="{FF2B5EF4-FFF2-40B4-BE49-F238E27FC236}">
                <a16:creationId xmlns:a16="http://schemas.microsoft.com/office/drawing/2014/main" id="{546E1164-C171-C9BC-A5F6-7341ED6DCD85}"/>
              </a:ext>
            </a:extLst>
          </p:cNvPr>
          <p:cNvSpPr txBox="1"/>
          <p:nvPr/>
        </p:nvSpPr>
        <p:spPr>
          <a:xfrm>
            <a:off x="5288571" y="5314973"/>
            <a:ext cx="15853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Cat</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[50, 10]</a:t>
            </a:r>
          </a:p>
        </p:txBody>
      </p:sp>
      <p:cxnSp>
        <p:nvCxnSpPr>
          <p:cNvPr id="37" name="Straight Arrow Connector 36">
            <a:extLst>
              <a:ext uri="{FF2B5EF4-FFF2-40B4-BE49-F238E27FC236}">
                <a16:creationId xmlns:a16="http://schemas.microsoft.com/office/drawing/2014/main" id="{15E63C4A-3091-6909-99F1-F3EC73EDD463}"/>
              </a:ext>
            </a:extLst>
          </p:cNvPr>
          <p:cNvCxnSpPr>
            <a:cxnSpLocks/>
          </p:cNvCxnSpPr>
          <p:nvPr/>
        </p:nvCxnSpPr>
        <p:spPr>
          <a:xfrm flipV="1">
            <a:off x="3227935" y="4388796"/>
            <a:ext cx="3837509" cy="11105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DE18117-54E9-7E06-60D6-9B4B811B88A0}"/>
              </a:ext>
            </a:extLst>
          </p:cNvPr>
          <p:cNvSpPr txBox="1"/>
          <p:nvPr/>
        </p:nvSpPr>
        <p:spPr>
          <a:xfrm>
            <a:off x="7189722" y="4212060"/>
            <a:ext cx="38247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1-cos() = 0.99 </a:t>
            </a:r>
            <a:r>
              <a:rPr kumimoji="0" lang="en-US" sz="2000" b="0" i="0" u="none" strike="noStrike" kern="1200" cap="none" spc="0" normalizeH="0" baseline="0" noProof="0">
                <a:ln>
                  <a:noFill/>
                </a:ln>
                <a:solidFill>
                  <a:srgbClr val="000000"/>
                </a:solidFill>
                <a:effectLst/>
                <a:uLnTx/>
                <a:uFillTx/>
                <a:latin typeface="Segoe UI"/>
                <a:ea typeface="+mn-ea"/>
                <a:cs typeface="+mn-cs"/>
              </a:rPr>
              <a:t>which is similar</a:t>
            </a:r>
          </a:p>
        </p:txBody>
      </p:sp>
      <p:cxnSp>
        <p:nvCxnSpPr>
          <p:cNvPr id="43" name="Straight Arrow Connector 42">
            <a:extLst>
              <a:ext uri="{FF2B5EF4-FFF2-40B4-BE49-F238E27FC236}">
                <a16:creationId xmlns:a16="http://schemas.microsoft.com/office/drawing/2014/main" id="{14D0A9BE-F262-E303-AD82-FC31EE85B087}"/>
              </a:ext>
            </a:extLst>
          </p:cNvPr>
          <p:cNvCxnSpPr>
            <a:cxnSpLocks/>
          </p:cNvCxnSpPr>
          <p:nvPr/>
        </p:nvCxnSpPr>
        <p:spPr>
          <a:xfrm flipV="1">
            <a:off x="1921749" y="3434950"/>
            <a:ext cx="4242690" cy="1861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9800-917D-9E1F-19F2-48AA44E255B5}"/>
              </a:ext>
            </a:extLst>
          </p:cNvPr>
          <p:cNvSpPr txBox="1"/>
          <p:nvPr/>
        </p:nvSpPr>
        <p:spPr>
          <a:xfrm>
            <a:off x="6257465" y="3185738"/>
            <a:ext cx="4278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1-cos() = 0.40 </a:t>
            </a:r>
            <a:r>
              <a:rPr kumimoji="0" lang="en-US" sz="2000" b="0" i="0" u="none" strike="noStrike" kern="1200" cap="none" spc="0" normalizeH="0" baseline="0" noProof="0">
                <a:ln>
                  <a:noFill/>
                </a:ln>
                <a:solidFill>
                  <a:srgbClr val="000000"/>
                </a:solidFill>
                <a:effectLst/>
                <a:uLnTx/>
                <a:uFillTx/>
                <a:latin typeface="Segoe UI"/>
                <a:ea typeface="+mn-ea"/>
                <a:cs typeface="+mn-cs"/>
              </a:rPr>
              <a:t>which is not similar</a:t>
            </a:r>
          </a:p>
        </p:txBody>
      </p:sp>
      <p:sp>
        <p:nvSpPr>
          <p:cNvPr id="4" name="Arc 3">
            <a:extLst>
              <a:ext uri="{FF2B5EF4-FFF2-40B4-BE49-F238E27FC236}">
                <a16:creationId xmlns:a16="http://schemas.microsoft.com/office/drawing/2014/main" id="{50BF617D-F2B3-9C40-7D00-6599545AEC5E}"/>
              </a:ext>
            </a:extLst>
          </p:cNvPr>
          <p:cNvSpPr/>
          <p:nvPr/>
        </p:nvSpPr>
        <p:spPr>
          <a:xfrm>
            <a:off x="-1071534" y="4609248"/>
            <a:ext cx="3319594" cy="3319580"/>
          </a:xfrm>
          <a:prstGeom prst="arc">
            <a:avLst>
              <a:gd name="adj1" fmla="val 17407656"/>
              <a:gd name="adj2" fmla="val 2099574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734031E0-3851-6594-860F-2BF0C431C44E}"/>
              </a:ext>
            </a:extLst>
          </p:cNvPr>
          <p:cNvSpPr/>
          <p:nvPr/>
        </p:nvSpPr>
        <p:spPr bwMode="auto">
          <a:xfrm>
            <a:off x="588263" y="1827082"/>
            <a:ext cx="5786879" cy="4441956"/>
          </a:xfrm>
          <a:custGeom>
            <a:avLst/>
            <a:gdLst>
              <a:gd name="connsiteX0" fmla="*/ 0 w 1385887"/>
              <a:gd name="connsiteY0" fmla="*/ 0 h 1385887"/>
              <a:gd name="connsiteX1" fmla="*/ 1385887 w 1385887"/>
              <a:gd name="connsiteY1" fmla="*/ 0 h 1385887"/>
              <a:gd name="connsiteX2" fmla="*/ 1385887 w 1385887"/>
              <a:gd name="connsiteY2" fmla="*/ 1385887 h 1385887"/>
              <a:gd name="connsiteX3" fmla="*/ 0 w 1385887"/>
              <a:gd name="connsiteY3" fmla="*/ 1385887 h 1385887"/>
              <a:gd name="connsiteX4" fmla="*/ 0 w 1385887"/>
              <a:gd name="connsiteY4" fmla="*/ 0 h 1385887"/>
              <a:gd name="connsiteX0" fmla="*/ 1385887 w 1477327"/>
              <a:gd name="connsiteY0" fmla="*/ 0 h 1385887"/>
              <a:gd name="connsiteX1" fmla="*/ 1385887 w 1477327"/>
              <a:gd name="connsiteY1" fmla="*/ 1385887 h 1385887"/>
              <a:gd name="connsiteX2" fmla="*/ 0 w 1477327"/>
              <a:gd name="connsiteY2" fmla="*/ 1385887 h 1385887"/>
              <a:gd name="connsiteX3" fmla="*/ 0 w 1477327"/>
              <a:gd name="connsiteY3" fmla="*/ 0 h 1385887"/>
              <a:gd name="connsiteX4" fmla="*/ 1477327 w 1477327"/>
              <a:gd name="connsiteY4" fmla="*/ 91440 h 1385887"/>
              <a:gd name="connsiteX0" fmla="*/ 1385887 w 1385887"/>
              <a:gd name="connsiteY0" fmla="*/ 0 h 1385887"/>
              <a:gd name="connsiteX1" fmla="*/ 1385887 w 1385887"/>
              <a:gd name="connsiteY1" fmla="*/ 1385887 h 1385887"/>
              <a:gd name="connsiteX2" fmla="*/ 0 w 1385887"/>
              <a:gd name="connsiteY2" fmla="*/ 1385887 h 1385887"/>
              <a:gd name="connsiteX3" fmla="*/ 0 w 1385887"/>
              <a:gd name="connsiteY3" fmla="*/ 0 h 1385887"/>
              <a:gd name="connsiteX0" fmla="*/ 1385887 w 1385887"/>
              <a:gd name="connsiteY0" fmla="*/ 1385887 h 1385887"/>
              <a:gd name="connsiteX1" fmla="*/ 0 w 1385887"/>
              <a:gd name="connsiteY1" fmla="*/ 1385887 h 1385887"/>
              <a:gd name="connsiteX2" fmla="*/ 0 w 1385887"/>
              <a:gd name="connsiteY2" fmla="*/ 0 h 1385887"/>
            </a:gdLst>
            <a:ahLst/>
            <a:cxnLst>
              <a:cxn ang="0">
                <a:pos x="connsiteX0" y="connsiteY0"/>
              </a:cxn>
              <a:cxn ang="0">
                <a:pos x="connsiteX1" y="connsiteY1"/>
              </a:cxn>
              <a:cxn ang="0">
                <a:pos x="connsiteX2" y="connsiteY2"/>
              </a:cxn>
            </a:cxnLst>
            <a:rect l="l" t="t" r="r" b="b"/>
            <a:pathLst>
              <a:path w="1385887" h="1385887">
                <a:moveTo>
                  <a:pt x="1385887" y="1385887"/>
                </a:moveTo>
                <a:lnTo>
                  <a:pt x="0" y="1385887"/>
                </a:lnTo>
                <a:lnTo>
                  <a:pt x="0" y="0"/>
                </a:lnTo>
              </a:path>
            </a:pathLst>
          </a:cu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B2B65C8A-47E9-7086-4C43-BD6ED3D28FBF}"/>
              </a:ext>
            </a:extLst>
          </p:cNvPr>
          <p:cNvSpPr/>
          <p:nvPr/>
        </p:nvSpPr>
        <p:spPr>
          <a:xfrm>
            <a:off x="-2160379" y="3520408"/>
            <a:ext cx="5497284" cy="5497260"/>
          </a:xfrm>
          <a:prstGeom prst="arc">
            <a:avLst>
              <a:gd name="adj1" fmla="val 20306932"/>
              <a:gd name="adj2" fmla="val 2098037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lowchart: Connector 17">
            <a:extLst>
              <a:ext uri="{FF2B5EF4-FFF2-40B4-BE49-F238E27FC236}">
                <a16:creationId xmlns:a16="http://schemas.microsoft.com/office/drawing/2014/main" id="{75EE1F09-F3A8-E330-39E5-45DA2AA8E450}"/>
              </a:ext>
            </a:extLst>
          </p:cNvPr>
          <p:cNvSpPr/>
          <p:nvPr/>
        </p:nvSpPr>
        <p:spPr bwMode="auto">
          <a:xfrm>
            <a:off x="3845690" y="457233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7D0BC60E-A4D2-E07E-8F93-078A7367D8FE}"/>
              </a:ext>
            </a:extLst>
          </p:cNvPr>
          <p:cNvSpPr/>
          <p:nvPr/>
        </p:nvSpPr>
        <p:spPr bwMode="auto">
          <a:xfrm>
            <a:off x="4570774" y="518864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78D4"/>
              </a:solidFill>
              <a:latin typeface="Segoe UI"/>
              <a:cs typeface="Segoe UI" pitchFamily="34" charset="0"/>
            </a:endParaRPr>
          </a:p>
        </p:txBody>
      </p:sp>
      <p:sp>
        <p:nvSpPr>
          <p:cNvPr id="16" name="Flowchart: Connector 15">
            <a:extLst>
              <a:ext uri="{FF2B5EF4-FFF2-40B4-BE49-F238E27FC236}">
                <a16:creationId xmlns:a16="http://schemas.microsoft.com/office/drawing/2014/main" id="{8A64D84B-3218-C66F-1427-9F49D210B32B}"/>
              </a:ext>
            </a:extLst>
          </p:cNvPr>
          <p:cNvSpPr/>
          <p:nvPr/>
        </p:nvSpPr>
        <p:spPr bwMode="auto">
          <a:xfrm>
            <a:off x="1597350" y="2404961"/>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Flowchart: Connector 16">
            <a:extLst>
              <a:ext uri="{FF2B5EF4-FFF2-40B4-BE49-F238E27FC236}">
                <a16:creationId xmlns:a16="http://schemas.microsoft.com/office/drawing/2014/main" id="{2976CCDF-685F-4B16-5863-3055D8B8DDE2}"/>
              </a:ext>
            </a:extLst>
          </p:cNvPr>
          <p:cNvSpPr/>
          <p:nvPr/>
        </p:nvSpPr>
        <p:spPr bwMode="auto">
          <a:xfrm>
            <a:off x="2542916" y="3068330"/>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 name="Straight Connector 1">
            <a:extLst>
              <a:ext uri="{FF2B5EF4-FFF2-40B4-BE49-F238E27FC236}">
                <a16:creationId xmlns:a16="http://schemas.microsoft.com/office/drawing/2014/main" id="{A354DEFF-C2A6-0D2B-5BDF-0FAC1F917458}"/>
              </a:ext>
            </a:extLst>
          </p:cNvPr>
          <p:cNvCxnSpPr>
            <a:cxnSpLocks/>
            <a:stCxn id="3" idx="1"/>
            <a:endCxn id="17" idx="3"/>
          </p:cNvCxnSpPr>
          <p:nvPr/>
        </p:nvCxnSpPr>
        <p:spPr>
          <a:xfrm flipV="1">
            <a:off x="588263" y="3546684"/>
            <a:ext cx="2036972" cy="2722354"/>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825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977F6-B429-06C4-4AA3-7AF59DE0140D}"/>
              </a:ext>
            </a:extLst>
          </p:cNvPr>
          <p:cNvSpPr>
            <a:spLocks noGrp="1"/>
          </p:cNvSpPr>
          <p:nvPr>
            <p:ph type="title"/>
          </p:nvPr>
        </p:nvSpPr>
        <p:spPr>
          <a:xfrm>
            <a:off x="438807" y="-203026"/>
            <a:ext cx="10515600" cy="1505883"/>
          </a:xfrm>
        </p:spPr>
        <p:txBody>
          <a:bodyPr anchor="ctr">
            <a:normAutofit/>
          </a:bodyPr>
          <a:lstStyle/>
          <a:p>
            <a:r>
              <a:rPr lang="en-US" sz="5200"/>
              <a:t>Responsible AI</a:t>
            </a:r>
          </a:p>
        </p:txBody>
      </p:sp>
      <p:pic>
        <p:nvPicPr>
          <p:cNvPr id="3" name="Picture 2">
            <a:extLst>
              <a:ext uri="{FF2B5EF4-FFF2-40B4-BE49-F238E27FC236}">
                <a16:creationId xmlns:a16="http://schemas.microsoft.com/office/drawing/2014/main" id="{94FDFECD-59B2-3B00-2920-ADBA67CE6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088" y="886092"/>
            <a:ext cx="10837945" cy="5635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6E1F16-99E1-94D1-21C6-0EBF158D298A}"/>
              </a:ext>
            </a:extLst>
          </p:cNvPr>
          <p:cNvSpPr txBox="1"/>
          <p:nvPr/>
        </p:nvSpPr>
        <p:spPr>
          <a:xfrm>
            <a:off x="8300481" y="88251"/>
            <a:ext cx="376370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aka.ms/msftresponsibleai</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2221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3D2D07E-4297-7918-48CB-64919AB37087}"/>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836A1068-1521-8E5F-C72A-D15CAFA8019D}"/>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D80022AB-058E-DFE6-B77E-CFF03B0777CC}"/>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CB6DFD9B-CD03-7A8A-2D8A-349B05947036}"/>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Why should you use Generative AI with your data?</a:t>
            </a:r>
          </a:p>
        </p:txBody>
      </p:sp>
      <p:sp>
        <p:nvSpPr>
          <p:cNvPr id="16" name="Rectangle: Top Corners Rounded 15">
            <a:extLst>
              <a:ext uri="{FF2B5EF4-FFF2-40B4-BE49-F238E27FC236}">
                <a16:creationId xmlns:a16="http://schemas.microsoft.com/office/drawing/2014/main" id="{D14B0067-31BA-ABE1-6F7E-FFCEBBEA927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Inferencing endpoints have these advantages </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5C0CE7C9-7D55-494C-9334-D0383FAC8B4E}"/>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B46A2B95-3FF0-A9A8-99CB-6BCD07C1391C}"/>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79B74B66-6CCF-B7DD-F3D9-C6ABE447FF5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FA0C5659-6E66-BE86-65BC-A2908ECE3CA8}"/>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Interactive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Precise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Tailored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Intelligent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All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0E55C65C-5120-7FA5-3717-22B796FEF18C}"/>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616EFD2-0C8D-A985-EEFD-70D73F86A26F}"/>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popular and latest</a:t>
            </a:r>
            <a:r>
              <a:rPr lang="en-US" b="0" noProof="0">
                <a:solidFill>
                  <a:srgbClr val="000000"/>
                </a:solidFill>
                <a:latin typeface="Segoe UI"/>
              </a:rPr>
              <a:t> AI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Load models directly into your app</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Ground to cloud</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A, C,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You get to use</a:t>
            </a:r>
            <a:r>
              <a:rPr lang="en-US" b="0" noProof="0">
                <a:solidFill>
                  <a:srgbClr val="000000"/>
                </a:solidFill>
                <a:latin typeface="Segoe UI"/>
              </a:rPr>
              <a:t> Davide’s favorite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8755330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Retrieval Augmented Generation (RAG) is </a:t>
            </a:r>
            <a:r>
              <a:rPr kumimoji="0" lang="en-US" sz="20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best</a:t>
            </a: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described as…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are embeddings?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Fine tuning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Grounding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Deep Learning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Vector Search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Feature vector</a:t>
            </a:r>
            <a:r>
              <a:rPr lang="en-US" b="0">
                <a:solidFill>
                  <a:srgbClr val="000000"/>
                </a:solidFill>
                <a:latin typeface="Segoe UI"/>
              </a:rPr>
              <a:t>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Generated by an AI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Useful for semantic</a:t>
            </a:r>
            <a:r>
              <a:rPr kumimoji="0" lang="en-US" sz="2000" b="0" i="0" u="none" strike="noStrike" kern="1200" cap="none" spc="0" normalizeH="0" noProof="0">
                <a:ln>
                  <a:noFill/>
                </a:ln>
                <a:solidFill>
                  <a:srgbClr val="000000"/>
                </a:solidFill>
                <a:effectLst/>
                <a:uLnTx/>
                <a:uFillTx/>
                <a:latin typeface="Segoe UI"/>
                <a:ea typeface="+mn-ea"/>
                <a:cs typeface="+mn-cs"/>
              </a:rPr>
              <a:t>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B, C,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Vectors based on text, images, audio</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7" name="Rectangle 410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9" name="Rectangle 410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1" name="Rectangle 411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3" name="Freeform: Shape 411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7D5B35E-5675-6A22-68B1-A1CF351DBBF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Models</a:t>
            </a:r>
          </a:p>
        </p:txBody>
      </p:sp>
      <p:pic>
        <p:nvPicPr>
          <p:cNvPr id="7" name="Picture 6" descr="A chart with colorful circles&#10;&#10;Description automatically generated">
            <a:extLst>
              <a:ext uri="{FF2B5EF4-FFF2-40B4-BE49-F238E27FC236}">
                <a16:creationId xmlns:a16="http://schemas.microsoft.com/office/drawing/2014/main" id="{0D17BB91-20ED-80A2-5A5F-49BEAAF9D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4" y="-715617"/>
            <a:ext cx="5981700" cy="7591436"/>
          </a:xfrm>
          <a:prstGeom prst="rect">
            <a:avLst/>
          </a:prstGeom>
        </p:spPr>
      </p:pic>
    </p:spTree>
    <p:extLst>
      <p:ext uri="{BB962C8B-B14F-4D97-AF65-F5344CB8AC3E}">
        <p14:creationId xmlns:p14="http://schemas.microsoft.com/office/powerpoint/2010/main" val="99571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99A1-C513-34F3-BB9B-CBCE15D39A59}"/>
              </a:ext>
            </a:extLst>
          </p:cNvPr>
          <p:cNvSpPr>
            <a:spLocks noGrp="1"/>
          </p:cNvSpPr>
          <p:nvPr>
            <p:ph type="title"/>
          </p:nvPr>
        </p:nvSpPr>
        <p:spPr>
          <a:xfrm>
            <a:off x="838200" y="347664"/>
            <a:ext cx="8064500" cy="1306475"/>
          </a:xfrm>
        </p:spPr>
        <p:txBody>
          <a:bodyPr vert="horz" lIns="91440" tIns="45720" rIns="91440" bIns="45720" rtlCol="0" anchor="ctr">
            <a:normAutofit/>
          </a:bodyPr>
          <a:lstStyle/>
          <a:p>
            <a:r>
              <a:rPr lang="en-US" sz="4800" dirty="0"/>
              <a:t>Azure OpenAI Service</a:t>
            </a:r>
            <a:br>
              <a:rPr lang="en-US" sz="4800" dirty="0"/>
            </a:br>
            <a:r>
              <a:rPr lang="en-US" sz="2200" dirty="0">
                <a:hlinkClick r:id="rId2"/>
              </a:rPr>
              <a:t>https://learn.microsoft.com/en-us/azure/ai-services/openai/</a:t>
            </a:r>
            <a:r>
              <a:rPr lang="en-US" sz="2200" dirty="0"/>
              <a:t> </a:t>
            </a:r>
          </a:p>
        </p:txBody>
      </p:sp>
      <p:graphicFrame>
        <p:nvGraphicFramePr>
          <p:cNvPr id="4" name="Content Placeholder 3">
            <a:extLst>
              <a:ext uri="{FF2B5EF4-FFF2-40B4-BE49-F238E27FC236}">
                <a16:creationId xmlns:a16="http://schemas.microsoft.com/office/drawing/2014/main" id="{2CF569DF-721D-6B97-A6A4-D0AC68A4EE36}"/>
              </a:ext>
            </a:extLst>
          </p:cNvPr>
          <p:cNvGraphicFramePr>
            <a:graphicFrameLocks noGrp="1"/>
          </p:cNvGraphicFramePr>
          <p:nvPr>
            <p:ph idx="1"/>
            <p:extLst>
              <p:ext uri="{D42A27DB-BD31-4B8C-83A1-F6EECF244321}">
                <p14:modId xmlns:p14="http://schemas.microsoft.com/office/powerpoint/2010/main" val="3619894615"/>
              </p:ext>
            </p:extLst>
          </p:nvPr>
        </p:nvGraphicFramePr>
        <p:xfrm>
          <a:off x="197225" y="1764792"/>
          <a:ext cx="11725834" cy="5089751"/>
        </p:xfrm>
        <a:graphic>
          <a:graphicData uri="http://schemas.openxmlformats.org/drawingml/2006/table">
            <a:tbl>
              <a:tblPr/>
              <a:tblGrid>
                <a:gridCol w="3432943">
                  <a:extLst>
                    <a:ext uri="{9D8B030D-6E8A-4147-A177-3AD203B41FA5}">
                      <a16:colId xmlns:a16="http://schemas.microsoft.com/office/drawing/2014/main" val="2095308342"/>
                    </a:ext>
                  </a:extLst>
                </a:gridCol>
                <a:gridCol w="8292891">
                  <a:extLst>
                    <a:ext uri="{9D8B030D-6E8A-4147-A177-3AD203B41FA5}">
                      <a16:colId xmlns:a16="http://schemas.microsoft.com/office/drawing/2014/main" val="3845610832"/>
                    </a:ext>
                  </a:extLst>
                </a:gridCol>
              </a:tblGrid>
              <a:tr h="350607">
                <a:tc>
                  <a:txBody>
                    <a:bodyPr/>
                    <a:lstStyle/>
                    <a:p>
                      <a:r>
                        <a:rPr lang="en-US" sz="1800" b="1">
                          <a:effectLst/>
                        </a:rPr>
                        <a:t>Models</a:t>
                      </a:r>
                    </a:p>
                  </a:txBody>
                  <a:tcPr marL="65132" marR="65132" marT="30062" marB="30062" anchor="ctr">
                    <a:lnL>
                      <a:noFill/>
                    </a:lnL>
                    <a:lnR>
                      <a:noFill/>
                    </a:lnR>
                    <a:lnT>
                      <a:noFill/>
                    </a:lnT>
                    <a:lnB>
                      <a:noFill/>
                    </a:lnB>
                    <a:solidFill>
                      <a:srgbClr val="FFFFFF"/>
                    </a:solidFill>
                  </a:tcPr>
                </a:tc>
                <a:tc>
                  <a:txBody>
                    <a:bodyPr/>
                    <a:lstStyle/>
                    <a:p>
                      <a:r>
                        <a:rPr lang="en-US" sz="1800" b="1">
                          <a:effectLst/>
                        </a:rPr>
                        <a:t>Description</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371327125"/>
                  </a:ext>
                </a:extLst>
              </a:tr>
              <a:tr h="551570">
                <a:tc>
                  <a:txBody>
                    <a:bodyPr/>
                    <a:lstStyle/>
                    <a:p>
                      <a:pPr algn="l" fontAlgn="t"/>
                      <a:r>
                        <a:rPr lang="en-US" sz="1400" u="none" strike="noStrike" dirty="0">
                          <a:effectLst/>
                        </a:rPr>
                        <a:t>o1-preview and o1-mini</a:t>
                      </a:r>
                      <a:endParaRPr lang="en-US" sz="1400" dirty="0">
                        <a:effectLst/>
                      </a:endParaRPr>
                    </a:p>
                  </a:txBody>
                  <a:tcPr>
                    <a:lnL>
                      <a:noFill/>
                    </a:lnL>
                    <a:lnR>
                      <a:noFill/>
                    </a:lnR>
                    <a:lnT>
                      <a:noFill/>
                    </a:lnT>
                    <a:lnB>
                      <a:noFill/>
                    </a:lnB>
                    <a:solidFill>
                      <a:srgbClr val="FFFFFF"/>
                    </a:solidFill>
                  </a:tcPr>
                </a:tc>
                <a:tc>
                  <a:txBody>
                    <a:bodyPr/>
                    <a:lstStyle/>
                    <a:p>
                      <a:pPr algn="l" fontAlgn="t"/>
                      <a:r>
                        <a:rPr lang="en-US" sz="1400" dirty="0">
                          <a:effectLst/>
                        </a:rPr>
                        <a:t>Limited access models, specifically designed to tackle reasoning and problem-solving tasks with increased focus and capability.</a:t>
                      </a:r>
                    </a:p>
                  </a:txBody>
                  <a:tcPr>
                    <a:lnL>
                      <a:noFill/>
                    </a:lnL>
                    <a:lnR>
                      <a:noFill/>
                    </a:lnR>
                    <a:lnT>
                      <a:noFill/>
                    </a:lnT>
                    <a:lnB>
                      <a:noFill/>
                    </a:lnB>
                    <a:solidFill>
                      <a:srgbClr val="FFFFFF"/>
                    </a:solidFill>
                  </a:tcPr>
                </a:tc>
                <a:extLst>
                  <a:ext uri="{0D108BD9-81ED-4DB2-BD59-A6C34878D82A}">
                    <a16:rowId xmlns:a16="http://schemas.microsoft.com/office/drawing/2014/main" val="730320282"/>
                  </a:ext>
                </a:extLst>
              </a:tr>
              <a:tr h="551570">
                <a:tc>
                  <a:txBody>
                    <a:bodyPr/>
                    <a:lstStyle/>
                    <a:p>
                      <a:pPr algn="l" fontAlgn="t"/>
                      <a:r>
                        <a:rPr lang="pl-PL" sz="1400" b="1" u="none" strike="noStrike" dirty="0">
                          <a:effectLst/>
                        </a:rPr>
                        <a:t>GPT-4o &amp; GPT-4o mini &amp; GPT-4 Turbo</a:t>
                      </a:r>
                      <a:endParaRPr lang="pl-PL" sz="1400" b="1" dirty="0">
                        <a:effectLst/>
                      </a:endParaRPr>
                    </a:p>
                  </a:txBody>
                  <a:tcPr>
                    <a:lnL>
                      <a:noFill/>
                    </a:lnL>
                    <a:lnR>
                      <a:noFill/>
                    </a:lnR>
                    <a:lnT>
                      <a:noFill/>
                    </a:lnT>
                    <a:lnB>
                      <a:noFill/>
                    </a:lnB>
                    <a:solidFill>
                      <a:srgbClr val="FFFFFF"/>
                    </a:solidFill>
                  </a:tcPr>
                </a:tc>
                <a:tc>
                  <a:txBody>
                    <a:bodyPr/>
                    <a:lstStyle/>
                    <a:p>
                      <a:pPr algn="l" fontAlgn="t"/>
                      <a:r>
                        <a:rPr lang="en-US" sz="1400" b="1" dirty="0">
                          <a:effectLst/>
                        </a:rPr>
                        <a:t>The latest most capable Azure OpenAI models with multimodal versions, which can accept both text and images as input.</a:t>
                      </a:r>
                    </a:p>
                  </a:txBody>
                  <a:tcPr>
                    <a:lnL>
                      <a:noFill/>
                    </a:lnL>
                    <a:lnR>
                      <a:noFill/>
                    </a:lnR>
                    <a:lnT>
                      <a:noFill/>
                    </a:lnT>
                    <a:lnB>
                      <a:noFill/>
                    </a:lnB>
                    <a:solidFill>
                      <a:srgbClr val="FFFFFF"/>
                    </a:solidFill>
                  </a:tcPr>
                </a:tc>
                <a:extLst>
                  <a:ext uri="{0D108BD9-81ED-4DB2-BD59-A6C34878D82A}">
                    <a16:rowId xmlns:a16="http://schemas.microsoft.com/office/drawing/2014/main" val="1409600999"/>
                  </a:ext>
                </a:extLst>
              </a:tr>
              <a:tr h="551570">
                <a:tc>
                  <a:txBody>
                    <a:bodyPr/>
                    <a:lstStyle/>
                    <a:p>
                      <a:pPr algn="l" fontAlgn="t"/>
                      <a:r>
                        <a:rPr lang="en-US" sz="1400" u="none" strike="noStrike" dirty="0">
                          <a:effectLst/>
                        </a:rPr>
                        <a:t>GPT-4o audio</a:t>
                      </a:r>
                      <a:endParaRPr lang="en-US" sz="1400" dirty="0">
                        <a:effectLst/>
                      </a:endParaRPr>
                    </a:p>
                  </a:txBody>
                  <a:tcPr>
                    <a:lnL>
                      <a:noFill/>
                    </a:lnL>
                    <a:lnR>
                      <a:noFill/>
                    </a:lnR>
                    <a:lnT>
                      <a:noFill/>
                    </a:lnT>
                    <a:lnB>
                      <a:noFill/>
                    </a:lnB>
                    <a:solidFill>
                      <a:srgbClr val="FFFFFF"/>
                    </a:solidFill>
                  </a:tcPr>
                </a:tc>
                <a:tc>
                  <a:txBody>
                    <a:bodyPr/>
                    <a:lstStyle/>
                    <a:p>
                      <a:pPr algn="l" fontAlgn="t"/>
                      <a:r>
                        <a:rPr lang="en-US" sz="1400" dirty="0">
                          <a:effectLst/>
                        </a:rPr>
                        <a:t>A GPT-4o model that supports low-latency, "speech in, speech out" conversational interactions.</a:t>
                      </a:r>
                    </a:p>
                  </a:txBody>
                  <a:tcPr>
                    <a:lnL>
                      <a:noFill/>
                    </a:lnL>
                    <a:lnR>
                      <a:noFill/>
                    </a:lnR>
                    <a:lnT>
                      <a:noFill/>
                    </a:lnT>
                    <a:lnB>
                      <a:noFill/>
                    </a:lnB>
                    <a:solidFill>
                      <a:srgbClr val="FFFFFF"/>
                    </a:solidFill>
                  </a:tcPr>
                </a:tc>
                <a:extLst>
                  <a:ext uri="{0D108BD9-81ED-4DB2-BD59-A6C34878D82A}">
                    <a16:rowId xmlns:a16="http://schemas.microsoft.com/office/drawing/2014/main" val="3267635609"/>
                  </a:ext>
                </a:extLst>
              </a:tr>
              <a:tr h="551570">
                <a:tc>
                  <a:txBody>
                    <a:bodyPr/>
                    <a:lstStyle/>
                    <a:p>
                      <a:r>
                        <a:rPr lang="en-US" sz="1400" dirty="0">
                          <a:effectLst/>
                        </a:rPr>
                        <a:t>GPT-4</a:t>
                      </a:r>
                    </a:p>
                  </a:txBody>
                  <a:tcPr marL="65132" marR="65132" marT="30062" marB="30062" anchor="ctr">
                    <a:lnL>
                      <a:noFill/>
                    </a:lnL>
                    <a:lnR>
                      <a:noFill/>
                    </a:lnR>
                    <a:lnT>
                      <a:noFill/>
                    </a:lnT>
                    <a:lnB>
                      <a:noFill/>
                    </a:lnB>
                    <a:solidFill>
                      <a:srgbClr val="FFFFFF"/>
                    </a:solidFill>
                  </a:tcPr>
                </a:tc>
                <a:tc>
                  <a:txBody>
                    <a:bodyPr/>
                    <a:lstStyle/>
                    <a:p>
                      <a:r>
                        <a:rPr lang="en-US" sz="1400" dirty="0">
                          <a:effectLst/>
                        </a:rPr>
                        <a:t>A set of models that improve on GPT-3.5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598828148"/>
                  </a:ext>
                </a:extLst>
              </a:tr>
              <a:tr h="551570">
                <a:tc>
                  <a:txBody>
                    <a:bodyPr/>
                    <a:lstStyle/>
                    <a:p>
                      <a:r>
                        <a:rPr lang="en-US" sz="1400">
                          <a:effectLst/>
                        </a:rPr>
                        <a:t>GPT-3.5</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964640725"/>
                  </a:ext>
                </a:extLst>
              </a:tr>
              <a:tr h="551570">
                <a:tc>
                  <a:txBody>
                    <a:bodyPr/>
                    <a:lstStyle/>
                    <a:p>
                      <a:r>
                        <a:rPr lang="en-US" sz="1400">
                          <a:effectLst/>
                        </a:rPr>
                        <a:t>Embeddings</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can convert text into numerical vector form to facilitate text similarity.</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470748330"/>
                  </a:ext>
                </a:extLst>
              </a:tr>
              <a:tr h="551570">
                <a:tc>
                  <a:txBody>
                    <a:bodyPr/>
                    <a:lstStyle/>
                    <a:p>
                      <a:r>
                        <a:rPr lang="en-US" sz="1400" b="1">
                          <a:effectLst/>
                        </a:rPr>
                        <a:t>DALL-E</a:t>
                      </a:r>
                    </a:p>
                  </a:txBody>
                  <a:tcPr marL="65132" marR="65132" marT="30062" marB="30062" anchor="ctr">
                    <a:lnL>
                      <a:noFill/>
                    </a:lnL>
                    <a:lnR>
                      <a:noFill/>
                    </a:lnR>
                    <a:lnT>
                      <a:noFill/>
                    </a:lnT>
                    <a:lnB>
                      <a:noFill/>
                    </a:lnB>
                    <a:solidFill>
                      <a:srgbClr val="FFFFFF"/>
                    </a:solidFill>
                  </a:tcPr>
                </a:tc>
                <a:tc>
                  <a:txBody>
                    <a:bodyPr/>
                    <a:lstStyle/>
                    <a:p>
                      <a:r>
                        <a:rPr lang="en-US" sz="1400" b="1">
                          <a:effectLst/>
                        </a:rPr>
                        <a:t>A series of models that can generate original images from natural language.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550285348"/>
                  </a:ext>
                </a:extLst>
              </a:tr>
              <a:tr h="551570">
                <a:tc>
                  <a:txBody>
                    <a:bodyPr/>
                    <a:lstStyle/>
                    <a:p>
                      <a:r>
                        <a:rPr lang="en-US" sz="1400">
                          <a:effectLst/>
                        </a:rPr>
                        <a:t>Whisper</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transcribe and translate speech to text.</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545383826"/>
                  </a:ext>
                </a:extLst>
              </a:tr>
              <a:tr h="326584">
                <a:tc>
                  <a:txBody>
                    <a:bodyPr/>
                    <a:lstStyle/>
                    <a:p>
                      <a:r>
                        <a:rPr lang="en-US" sz="1400" dirty="0">
                          <a:effectLst/>
                        </a:rPr>
                        <a:t>Text to speech (Preview)</a:t>
                      </a:r>
                    </a:p>
                  </a:txBody>
                  <a:tcPr marL="65132" marR="65132" marT="30062" marB="30062" anchor="ctr">
                    <a:lnL>
                      <a:noFill/>
                    </a:lnL>
                    <a:lnR>
                      <a:noFill/>
                    </a:lnR>
                    <a:lnT>
                      <a:noFill/>
                    </a:lnT>
                    <a:lnB>
                      <a:noFill/>
                    </a:lnB>
                    <a:solidFill>
                      <a:srgbClr val="FFFFFF"/>
                    </a:solidFill>
                  </a:tcPr>
                </a:tc>
                <a:tc>
                  <a:txBody>
                    <a:bodyPr/>
                    <a:lstStyle/>
                    <a:p>
                      <a:r>
                        <a:rPr lang="en-US" sz="1400" dirty="0">
                          <a:effectLst/>
                        </a:rPr>
                        <a:t>A series of models in preview that can synthesize text to speech.</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482496585"/>
                  </a:ext>
                </a:extLst>
              </a:tr>
            </a:tbl>
          </a:graphicData>
        </a:graphic>
      </p:graphicFrame>
      <p:pic>
        <p:nvPicPr>
          <p:cNvPr id="5122" name="Picture 2" descr="A picture of the Azure OpenAI Service logo">
            <a:extLst>
              <a:ext uri="{FF2B5EF4-FFF2-40B4-BE49-F238E27FC236}">
                <a16:creationId xmlns:a16="http://schemas.microsoft.com/office/drawing/2014/main" id="{3F7EE835-FCA3-699F-3EF8-9CC86E83F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350" y="295254"/>
            <a:ext cx="1398588" cy="139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57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F0C36-B0A6-D50A-5FD9-B242807C621A}"/>
              </a:ext>
            </a:extLst>
          </p:cNvPr>
          <p:cNvSpPr>
            <a:spLocks noGrp="1"/>
          </p:cNvSpPr>
          <p:nvPr>
            <p:ph type="title"/>
          </p:nvPr>
        </p:nvSpPr>
        <p:spPr>
          <a:xfrm>
            <a:off x="582612" y="355889"/>
            <a:ext cx="10515600" cy="1325563"/>
          </a:xfrm>
        </p:spPr>
        <p:txBody>
          <a:bodyPr/>
          <a:lstStyle/>
          <a:p>
            <a:r>
              <a:rPr lang="en-US" dirty="0"/>
              <a:t>SLM</a:t>
            </a:r>
          </a:p>
        </p:txBody>
      </p:sp>
      <p:sp>
        <p:nvSpPr>
          <p:cNvPr id="4" name="Text Placeholder 3">
            <a:extLst>
              <a:ext uri="{FF2B5EF4-FFF2-40B4-BE49-F238E27FC236}">
                <a16:creationId xmlns:a16="http://schemas.microsoft.com/office/drawing/2014/main" id="{69DFEEB2-70D7-B0D4-7859-543E4210C9A1}"/>
              </a:ext>
            </a:extLst>
          </p:cNvPr>
          <p:cNvSpPr>
            <a:spLocks noGrp="1"/>
          </p:cNvSpPr>
          <p:nvPr>
            <p:ph sz="quarter" idx="12"/>
          </p:nvPr>
        </p:nvSpPr>
        <p:spPr>
          <a:xfrm>
            <a:off x="584199" y="1435099"/>
            <a:ext cx="5945909" cy="4928755"/>
          </a:xfrm>
        </p:spPr>
        <p:txBody>
          <a:bodyPr>
            <a:normAutofit fontScale="77500" lnSpcReduction="20000"/>
          </a:bodyPr>
          <a:lstStyle/>
          <a:p>
            <a:pPr marL="0" indent="0">
              <a:buNone/>
            </a:pPr>
            <a:r>
              <a:rPr lang="en-US" b="1" dirty="0">
                <a:highlight>
                  <a:srgbClr val="FFFFFF"/>
                </a:highlight>
              </a:rPr>
              <a:t>Example:</a:t>
            </a:r>
            <a:br>
              <a:rPr lang="en-US" b="1" dirty="0">
                <a:solidFill>
                  <a:schemeClr val="accent5"/>
                </a:solidFill>
                <a:highlight>
                  <a:srgbClr val="FFFFFF"/>
                </a:highlight>
              </a:rPr>
            </a:br>
            <a:r>
              <a:rPr lang="en-US" b="1" dirty="0">
                <a:solidFill>
                  <a:schemeClr val="accent5"/>
                </a:solidFill>
                <a:highlight>
                  <a:srgbClr val="FFFFFF"/>
                </a:highlight>
              </a:rPr>
              <a:t>Phi-3</a:t>
            </a:r>
            <a:r>
              <a:rPr lang="en-US" b="0" i="0" dirty="0">
                <a:solidFill>
                  <a:srgbClr val="05192D"/>
                </a:solidFill>
                <a:effectLst/>
                <a:highlight>
                  <a:srgbClr val="FFFFFF"/>
                </a:highlight>
              </a:rPr>
              <a:t> is a</a:t>
            </a:r>
            <a:r>
              <a:rPr lang="en-US" b="0" i="0" dirty="0">
                <a:solidFill>
                  <a:srgbClr val="242429"/>
                </a:solidFill>
                <a:effectLst/>
                <a:highlight>
                  <a:srgbClr val="FFFFFF"/>
                </a:highlight>
              </a:rPr>
              <a:t> 3.8B language model </a:t>
            </a:r>
            <a:r>
              <a:rPr lang="en-US" b="0" i="0" dirty="0">
                <a:solidFill>
                  <a:srgbClr val="05192D"/>
                </a:solidFill>
                <a:effectLst/>
                <a:highlight>
                  <a:srgbClr val="FFFFFF"/>
                </a:highlight>
              </a:rPr>
              <a:t>developed by Microsoft Research. It is part of Microsoft's "Phi" series of small language models that aim to achieve state-of-the-art performance compared to models much larger in size.</a:t>
            </a:r>
          </a:p>
          <a:p>
            <a:pPr marL="0" indent="0" algn="l">
              <a:buNone/>
            </a:pPr>
            <a:r>
              <a:rPr lang="en-US" sz="2900" dirty="0">
                <a:solidFill>
                  <a:srgbClr val="05192D"/>
                </a:solidFill>
                <a:highlight>
                  <a:srgbClr val="FFFFFF"/>
                </a:highlight>
              </a:rPr>
              <a:t>The Phi-3 family consists of three models:</a:t>
            </a:r>
          </a:p>
          <a:p>
            <a:pPr algn="l">
              <a:buFont typeface="+mj-lt"/>
              <a:buAutoNum type="arabicPeriod"/>
            </a:pPr>
            <a:r>
              <a:rPr lang="en-US" sz="2900" dirty="0">
                <a:solidFill>
                  <a:srgbClr val="05192D"/>
                </a:solidFill>
                <a:highlight>
                  <a:srgbClr val="FFFFFF"/>
                </a:highlight>
              </a:rPr>
              <a:t>Phi-3 Mini:</a:t>
            </a:r>
          </a:p>
          <a:p>
            <a:pPr lvl="1"/>
            <a:r>
              <a:rPr lang="en-US" sz="2900" dirty="0">
                <a:solidFill>
                  <a:srgbClr val="05192D"/>
                </a:solidFill>
                <a:highlight>
                  <a:srgbClr val="FFFFFF"/>
                </a:highlight>
              </a:rPr>
              <a:t>Parameters: 3.8 billion.</a:t>
            </a:r>
          </a:p>
          <a:p>
            <a:pPr lvl="1"/>
            <a:r>
              <a:rPr lang="en-US" sz="2900" dirty="0">
                <a:solidFill>
                  <a:srgbClr val="05192D"/>
                </a:solidFill>
                <a:highlight>
                  <a:srgbClr val="FFFFFF"/>
                </a:highlight>
              </a:rPr>
              <a:t>Context-Length Variants: Available in 4K and 128K tokens.</a:t>
            </a:r>
          </a:p>
          <a:p>
            <a:pPr algn="l">
              <a:buFont typeface="+mj-lt"/>
              <a:buAutoNum type="arabicPeriod"/>
            </a:pPr>
            <a:r>
              <a:rPr lang="en-US" sz="2900" dirty="0">
                <a:solidFill>
                  <a:srgbClr val="05192D"/>
                </a:solidFill>
                <a:highlight>
                  <a:srgbClr val="FFFFFF"/>
                </a:highlight>
              </a:rPr>
              <a:t>Phi-3 Small:</a:t>
            </a:r>
          </a:p>
          <a:p>
            <a:pPr lvl="1"/>
            <a:r>
              <a:rPr lang="en-US" sz="2900" dirty="0">
                <a:solidFill>
                  <a:srgbClr val="05192D"/>
                </a:solidFill>
                <a:highlight>
                  <a:srgbClr val="FFFFFF"/>
                </a:highlight>
              </a:rPr>
              <a:t>Parameters: 7 billion.</a:t>
            </a:r>
          </a:p>
          <a:p>
            <a:pPr algn="l">
              <a:buFont typeface="+mj-lt"/>
              <a:buAutoNum type="arabicPeriod"/>
            </a:pPr>
            <a:r>
              <a:rPr lang="en-US" sz="2900" dirty="0">
                <a:solidFill>
                  <a:srgbClr val="05192D"/>
                </a:solidFill>
                <a:highlight>
                  <a:srgbClr val="FFFFFF"/>
                </a:highlight>
              </a:rPr>
              <a:t>Phi-3 Medium:</a:t>
            </a:r>
          </a:p>
          <a:p>
            <a:pPr lvl="1"/>
            <a:r>
              <a:rPr lang="en-US" sz="2900" dirty="0">
                <a:solidFill>
                  <a:srgbClr val="05192D"/>
                </a:solidFill>
                <a:highlight>
                  <a:srgbClr val="FFFFFF"/>
                </a:highlight>
              </a:rPr>
              <a:t>Parameters: 14 billion.</a:t>
            </a:r>
          </a:p>
          <a:p>
            <a:pPr marL="0" indent="0">
              <a:buNone/>
            </a:pPr>
            <a:endParaRPr lang="en-US" b="0" i="0" dirty="0">
              <a:solidFill>
                <a:srgbClr val="05192D"/>
              </a:solidFill>
              <a:effectLst/>
              <a:highlight>
                <a:srgbClr val="FFFFFF"/>
              </a:highlight>
            </a:endParaRPr>
          </a:p>
        </p:txBody>
      </p:sp>
      <p:sp>
        <p:nvSpPr>
          <p:cNvPr id="2" name="Content Placeholder 1">
            <a:extLst>
              <a:ext uri="{FF2B5EF4-FFF2-40B4-BE49-F238E27FC236}">
                <a16:creationId xmlns:a16="http://schemas.microsoft.com/office/drawing/2014/main" id="{1E256000-7277-1294-DD3B-4FFD07B446A6}"/>
              </a:ext>
            </a:extLst>
          </p:cNvPr>
          <p:cNvSpPr>
            <a:spLocks noGrp="1"/>
          </p:cNvSpPr>
          <p:nvPr>
            <p:ph sz="quarter" idx="13"/>
          </p:nvPr>
        </p:nvSpPr>
        <p:spPr>
          <a:xfrm>
            <a:off x="8052233" y="2100118"/>
            <a:ext cx="3705658" cy="2499146"/>
          </a:xfrm>
        </p:spPr>
        <p:txBody>
          <a:bodyPr>
            <a:normAutofit/>
          </a:bodyPr>
          <a:lstStyle/>
          <a:p>
            <a:pPr marL="0" indent="0">
              <a:buNone/>
            </a:pPr>
            <a:r>
              <a:rPr lang="en-US" b="1" dirty="0">
                <a:solidFill>
                  <a:srgbClr val="05192D"/>
                </a:solidFill>
                <a:highlight>
                  <a:srgbClr val="FFFFFF"/>
                </a:highlight>
              </a:rPr>
              <a:t>Considerations:</a:t>
            </a:r>
          </a:p>
          <a:p>
            <a:r>
              <a:rPr lang="en-US" dirty="0">
                <a:solidFill>
                  <a:srgbClr val="05192D"/>
                </a:solidFill>
                <a:highlight>
                  <a:srgbClr val="FFFFFF"/>
                </a:highlight>
              </a:rPr>
              <a:t>RAG vs. Fine tuning</a:t>
            </a:r>
          </a:p>
          <a:p>
            <a:r>
              <a:rPr lang="en-US" dirty="0">
                <a:solidFill>
                  <a:srgbClr val="05192D"/>
                </a:solidFill>
                <a:highlight>
                  <a:srgbClr val="FFFFFF"/>
                </a:highlight>
              </a:rPr>
              <a:t>Latency</a:t>
            </a:r>
          </a:p>
          <a:p>
            <a:r>
              <a:rPr lang="en-US" dirty="0">
                <a:solidFill>
                  <a:srgbClr val="05192D"/>
                </a:solidFill>
                <a:highlight>
                  <a:srgbClr val="FFFFFF"/>
                </a:highlight>
              </a:rPr>
              <a:t>TCO</a:t>
            </a:r>
          </a:p>
          <a:p>
            <a:r>
              <a:rPr lang="en-US" dirty="0">
                <a:solidFill>
                  <a:srgbClr val="05192D"/>
                </a:solidFill>
                <a:highlight>
                  <a:srgbClr val="FFFFFF"/>
                </a:highlight>
              </a:rPr>
              <a:t>Optimizations</a:t>
            </a:r>
            <a:endParaRPr lang="en-US" dirty="0"/>
          </a:p>
        </p:txBody>
      </p:sp>
    </p:spTree>
    <p:extLst>
      <p:ext uri="{BB962C8B-B14F-4D97-AF65-F5344CB8AC3E}">
        <p14:creationId xmlns:p14="http://schemas.microsoft.com/office/powerpoint/2010/main" val="2937126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1BC6-530C-DBCE-4C84-37965CC127C8}"/>
              </a:ext>
            </a:extLst>
          </p:cNvPr>
          <p:cNvSpPr>
            <a:spLocks noGrp="1"/>
          </p:cNvSpPr>
          <p:nvPr>
            <p:ph type="title"/>
          </p:nvPr>
        </p:nvSpPr>
        <p:spPr>
          <a:xfrm>
            <a:off x="586740" y="265345"/>
            <a:ext cx="11018520" cy="553998"/>
          </a:xfrm>
        </p:spPr>
        <p:txBody>
          <a:bodyPr/>
          <a:lstStyle/>
          <a:p>
            <a:r>
              <a:rPr lang="en-US"/>
              <a:t>Language model types and sizes</a:t>
            </a:r>
          </a:p>
        </p:txBody>
      </p:sp>
      <p:sp>
        <p:nvSpPr>
          <p:cNvPr id="5" name="TextBox 4">
            <a:extLst>
              <a:ext uri="{FF2B5EF4-FFF2-40B4-BE49-F238E27FC236}">
                <a16:creationId xmlns:a16="http://schemas.microsoft.com/office/drawing/2014/main" id="{3D1F9DB0-1560-8D18-34C7-EFD8BD2CFD8A}"/>
              </a:ext>
            </a:extLst>
          </p:cNvPr>
          <p:cNvSpPr txBox="1"/>
          <p:nvPr/>
        </p:nvSpPr>
        <p:spPr>
          <a:xfrm>
            <a:off x="445948" y="1476375"/>
            <a:ext cx="5303182" cy="4801314"/>
          </a:xfrm>
          <a:prstGeom prst="rect">
            <a:avLst/>
          </a:prstGeom>
          <a:noFill/>
        </p:spPr>
        <p:txBody>
          <a:bodyPr wrap="square" lIns="0" tIns="0" rIns="0" bIns="0" rtlCol="0">
            <a:spAutoFit/>
          </a:bodyPr>
          <a:lstStyle/>
          <a:p>
            <a:pPr algn="l"/>
            <a:r>
              <a:rPr lang="en-US" sz="2400" dirty="0">
                <a:latin typeface="+mj-lt"/>
              </a:rPr>
              <a:t>General Purpose</a:t>
            </a:r>
          </a:p>
          <a:p>
            <a:pPr algn="l"/>
            <a:endParaRPr lang="en-US" sz="2400" dirty="0">
              <a:latin typeface="+mj-lt"/>
            </a:endParaRPr>
          </a:p>
          <a:p>
            <a:pPr algn="l"/>
            <a:r>
              <a:rPr lang="en-US" sz="2400" dirty="0">
                <a:latin typeface="+mj-lt"/>
              </a:rPr>
              <a:t>Embeddings</a:t>
            </a:r>
          </a:p>
          <a:p>
            <a:pPr algn="l"/>
            <a:endParaRPr lang="en-US" sz="2400" dirty="0">
              <a:latin typeface="+mj-lt"/>
            </a:endParaRPr>
          </a:p>
          <a:p>
            <a:pPr algn="l"/>
            <a:r>
              <a:rPr lang="en-US" sz="2400" dirty="0">
                <a:latin typeface="+mj-lt"/>
              </a:rPr>
              <a:t>Image generation</a:t>
            </a:r>
          </a:p>
          <a:p>
            <a:pPr algn="l"/>
            <a:endParaRPr lang="en-US" sz="2400" dirty="0">
              <a:latin typeface="+mj-lt"/>
            </a:endParaRPr>
          </a:p>
          <a:p>
            <a:pPr algn="l"/>
            <a:r>
              <a:rPr lang="en-US" sz="2400" dirty="0">
                <a:latin typeface="+mj-lt"/>
              </a:rPr>
              <a:t>Content moderation</a:t>
            </a:r>
          </a:p>
          <a:p>
            <a:pPr algn="l"/>
            <a:endParaRPr lang="en-US" sz="2400" dirty="0">
              <a:latin typeface="+mj-lt"/>
            </a:endParaRPr>
          </a:p>
          <a:p>
            <a:pPr algn="l"/>
            <a:r>
              <a:rPr lang="en-US" sz="2400" dirty="0">
                <a:latin typeface="+mj-lt"/>
              </a:rPr>
              <a:t>Text to Speech</a:t>
            </a:r>
          </a:p>
          <a:p>
            <a:pPr marL="342900" indent="-342900" algn="l">
              <a:buFont typeface="Arial" panose="020B0604020202020204" pitchFamily="34" charset="0"/>
              <a:buChar char="•"/>
            </a:pPr>
            <a:endParaRPr lang="en-US" sz="2400" dirty="0">
              <a:latin typeface="+mj-lt"/>
            </a:endParaRPr>
          </a:p>
          <a:p>
            <a:pPr algn="l"/>
            <a:r>
              <a:rPr lang="en-US" sz="2400" dirty="0">
                <a:latin typeface="+mj-lt"/>
              </a:rPr>
              <a:t>Speech to Text</a:t>
            </a:r>
            <a:br>
              <a:rPr lang="en-US" sz="2400" dirty="0">
                <a:latin typeface="+mj-lt"/>
              </a:rPr>
            </a:br>
            <a:br>
              <a:rPr lang="en-US" sz="2400" dirty="0">
                <a:latin typeface="+mj-lt"/>
              </a:rPr>
            </a:br>
            <a:r>
              <a:rPr lang="en-US" sz="2400" dirty="0">
                <a:latin typeface="+mj-lt"/>
              </a:rPr>
              <a:t>Multi-Modal</a:t>
            </a:r>
          </a:p>
        </p:txBody>
      </p:sp>
      <p:pic>
        <p:nvPicPr>
          <p:cNvPr id="25" name="Graphic 24" descr="Cube with solid fill">
            <a:extLst>
              <a:ext uri="{FF2B5EF4-FFF2-40B4-BE49-F238E27FC236}">
                <a16:creationId xmlns:a16="http://schemas.microsoft.com/office/drawing/2014/main" id="{58214D54-E664-E465-4F04-D0395A25AB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8020" y="2235744"/>
            <a:ext cx="1463964" cy="1463964"/>
          </a:xfrm>
          <a:prstGeom prst="rect">
            <a:avLst/>
          </a:prstGeom>
        </p:spPr>
      </p:pic>
      <p:sp>
        <p:nvSpPr>
          <p:cNvPr id="26" name="TextBox 25">
            <a:extLst>
              <a:ext uri="{FF2B5EF4-FFF2-40B4-BE49-F238E27FC236}">
                <a16:creationId xmlns:a16="http://schemas.microsoft.com/office/drawing/2014/main" id="{7302F3B6-69F3-7CF9-E455-1E93A6C54CFA}"/>
              </a:ext>
            </a:extLst>
          </p:cNvPr>
          <p:cNvSpPr txBox="1"/>
          <p:nvPr/>
        </p:nvSpPr>
        <p:spPr>
          <a:xfrm>
            <a:off x="7146346" y="1844840"/>
            <a:ext cx="487313" cy="307777"/>
          </a:xfrm>
          <a:prstGeom prst="rect">
            <a:avLst/>
          </a:prstGeom>
          <a:noFill/>
        </p:spPr>
        <p:txBody>
          <a:bodyPr wrap="none" lIns="0" tIns="0" rIns="0" bIns="0" rtlCol="0">
            <a:spAutoFit/>
          </a:bodyPr>
          <a:lstStyle/>
          <a:p>
            <a:pPr algn="l"/>
            <a:r>
              <a:rPr lang="en-US" sz="2000" b="1">
                <a:latin typeface="+mj-lt"/>
              </a:rPr>
              <a:t>LLM</a:t>
            </a:r>
          </a:p>
        </p:txBody>
      </p:sp>
      <p:pic>
        <p:nvPicPr>
          <p:cNvPr id="27" name="Graphic 26" descr="Cube with solid fill">
            <a:extLst>
              <a:ext uri="{FF2B5EF4-FFF2-40B4-BE49-F238E27FC236}">
                <a16:creationId xmlns:a16="http://schemas.microsoft.com/office/drawing/2014/main" id="{03A41A0E-7262-E3A4-D929-5EAAA2007F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7919" y="2493182"/>
            <a:ext cx="935818" cy="935818"/>
          </a:xfrm>
          <a:prstGeom prst="rect">
            <a:avLst/>
          </a:prstGeom>
        </p:spPr>
      </p:pic>
      <p:sp>
        <p:nvSpPr>
          <p:cNvPr id="28" name="TextBox 27">
            <a:extLst>
              <a:ext uri="{FF2B5EF4-FFF2-40B4-BE49-F238E27FC236}">
                <a16:creationId xmlns:a16="http://schemas.microsoft.com/office/drawing/2014/main" id="{C7F1F164-D30F-6F37-EF58-EC72EAD23AB6}"/>
              </a:ext>
            </a:extLst>
          </p:cNvPr>
          <p:cNvSpPr txBox="1"/>
          <p:nvPr/>
        </p:nvSpPr>
        <p:spPr>
          <a:xfrm>
            <a:off x="9095189" y="1854510"/>
            <a:ext cx="599523" cy="307777"/>
          </a:xfrm>
          <a:prstGeom prst="rect">
            <a:avLst/>
          </a:prstGeom>
          <a:noFill/>
        </p:spPr>
        <p:txBody>
          <a:bodyPr wrap="none" lIns="0" tIns="0" rIns="0" bIns="0" rtlCol="0">
            <a:spAutoFit/>
          </a:bodyPr>
          <a:lstStyle/>
          <a:p>
            <a:pPr algn="l"/>
            <a:r>
              <a:rPr lang="en-US" sz="2000" b="1">
                <a:latin typeface="+mj-lt"/>
              </a:rPr>
              <a:t>MLM</a:t>
            </a:r>
          </a:p>
        </p:txBody>
      </p:sp>
      <p:pic>
        <p:nvPicPr>
          <p:cNvPr id="29" name="Graphic 28" descr="Cube with solid fill">
            <a:extLst>
              <a:ext uri="{FF2B5EF4-FFF2-40B4-BE49-F238E27FC236}">
                <a16:creationId xmlns:a16="http://schemas.microsoft.com/office/drawing/2014/main" id="{DFA935FB-E364-27C6-5696-D72BC261F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2154" y="2341486"/>
            <a:ext cx="1245594" cy="1245594"/>
          </a:xfrm>
          <a:prstGeom prst="rect">
            <a:avLst/>
          </a:prstGeom>
        </p:spPr>
      </p:pic>
      <p:sp>
        <p:nvSpPr>
          <p:cNvPr id="30" name="TextBox 29">
            <a:extLst>
              <a:ext uri="{FF2B5EF4-FFF2-40B4-BE49-F238E27FC236}">
                <a16:creationId xmlns:a16="http://schemas.microsoft.com/office/drawing/2014/main" id="{4A25D08E-5FE0-E03C-BE57-2684436B7139}"/>
              </a:ext>
            </a:extLst>
          </p:cNvPr>
          <p:cNvSpPr txBox="1"/>
          <p:nvPr/>
        </p:nvSpPr>
        <p:spPr>
          <a:xfrm>
            <a:off x="10884958" y="1844840"/>
            <a:ext cx="501740" cy="307777"/>
          </a:xfrm>
          <a:prstGeom prst="rect">
            <a:avLst/>
          </a:prstGeom>
          <a:noFill/>
        </p:spPr>
        <p:txBody>
          <a:bodyPr wrap="none" lIns="0" tIns="0" rIns="0" bIns="0" rtlCol="0">
            <a:spAutoFit/>
          </a:bodyPr>
          <a:lstStyle/>
          <a:p>
            <a:pPr algn="l"/>
            <a:r>
              <a:rPr lang="en-US" sz="2000" b="1">
                <a:latin typeface="+mj-lt"/>
              </a:rPr>
              <a:t>SLM</a:t>
            </a:r>
          </a:p>
        </p:txBody>
      </p:sp>
      <p:sp>
        <p:nvSpPr>
          <p:cNvPr id="31" name="Arrow: Left 30">
            <a:extLst>
              <a:ext uri="{FF2B5EF4-FFF2-40B4-BE49-F238E27FC236}">
                <a16:creationId xmlns:a16="http://schemas.microsoft.com/office/drawing/2014/main" id="{26E3260E-FBE0-B609-9071-2101BBAACA32}"/>
              </a:ext>
            </a:extLst>
          </p:cNvPr>
          <p:cNvSpPr/>
          <p:nvPr/>
        </p:nvSpPr>
        <p:spPr bwMode="auto">
          <a:xfrm>
            <a:off x="6743176" y="3692822"/>
            <a:ext cx="4721055" cy="803835"/>
          </a:xfrm>
          <a:prstGeom prst="leftArrow">
            <a:avLst/>
          </a:prstGeom>
          <a:ln>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capabilities, resources, cost</a:t>
            </a:r>
          </a:p>
        </p:txBody>
      </p:sp>
      <p:pic>
        <p:nvPicPr>
          <p:cNvPr id="35" name="Picture 34">
            <a:extLst>
              <a:ext uri="{FF2B5EF4-FFF2-40B4-BE49-F238E27FC236}">
                <a16:creationId xmlns:a16="http://schemas.microsoft.com/office/drawing/2014/main" id="{C24DCD11-4C1B-F944-2A9B-AABD21F75328}"/>
              </a:ext>
            </a:extLst>
          </p:cNvPr>
          <p:cNvPicPr>
            <a:picLocks noChangeAspect="1"/>
          </p:cNvPicPr>
          <p:nvPr/>
        </p:nvPicPr>
        <p:blipFill>
          <a:blip r:embed="rId4"/>
          <a:stretch>
            <a:fillRect/>
          </a:stretch>
        </p:blipFill>
        <p:spPr>
          <a:xfrm>
            <a:off x="6894657" y="4760479"/>
            <a:ext cx="955348" cy="954332"/>
          </a:xfrm>
          <a:prstGeom prst="rect">
            <a:avLst/>
          </a:prstGeom>
        </p:spPr>
      </p:pic>
      <p:pic>
        <p:nvPicPr>
          <p:cNvPr id="36" name="Picture 20" descr="Phi Greek Letter Alaphabet - Free vector graphic on Pixabay">
            <a:extLst>
              <a:ext uri="{FF2B5EF4-FFF2-40B4-BE49-F238E27FC236}">
                <a16:creationId xmlns:a16="http://schemas.microsoft.com/office/drawing/2014/main" id="{2AC21B5A-55E6-EDE7-0A5E-9AD45A752A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6321" y="4957166"/>
            <a:ext cx="438269" cy="45534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D25C5DA2-7AF4-5DC8-7F68-621F07173E1B}"/>
              </a:ext>
            </a:extLst>
          </p:cNvPr>
          <p:cNvPicPr>
            <a:picLocks noChangeAspect="1"/>
          </p:cNvPicPr>
          <p:nvPr/>
        </p:nvPicPr>
        <p:blipFill>
          <a:blip r:embed="rId4"/>
          <a:stretch>
            <a:fillRect/>
          </a:stretch>
        </p:blipFill>
        <p:spPr>
          <a:xfrm>
            <a:off x="2955037" y="1321705"/>
            <a:ext cx="655065" cy="654368"/>
          </a:xfrm>
          <a:prstGeom prst="rect">
            <a:avLst/>
          </a:prstGeom>
        </p:spPr>
      </p:pic>
      <p:pic>
        <p:nvPicPr>
          <p:cNvPr id="39" name="Picture 38">
            <a:extLst>
              <a:ext uri="{FF2B5EF4-FFF2-40B4-BE49-F238E27FC236}">
                <a16:creationId xmlns:a16="http://schemas.microsoft.com/office/drawing/2014/main" id="{FCA00F3B-515B-862F-63D1-A7D87078469B}"/>
              </a:ext>
            </a:extLst>
          </p:cNvPr>
          <p:cNvPicPr>
            <a:picLocks noChangeAspect="1"/>
          </p:cNvPicPr>
          <p:nvPr/>
        </p:nvPicPr>
        <p:blipFill>
          <a:blip r:embed="rId6"/>
          <a:srcRect/>
          <a:stretch/>
        </p:blipFill>
        <p:spPr>
          <a:xfrm>
            <a:off x="4460641" y="1476375"/>
            <a:ext cx="558392" cy="370615"/>
          </a:xfrm>
          <a:prstGeom prst="rect">
            <a:avLst/>
          </a:prstGeom>
        </p:spPr>
      </p:pic>
      <p:pic>
        <p:nvPicPr>
          <p:cNvPr id="40" name="Picture 20" descr="Phi Greek Letter Alaphabet - Free vector graphic on Pixabay">
            <a:extLst>
              <a:ext uri="{FF2B5EF4-FFF2-40B4-BE49-F238E27FC236}">
                <a16:creationId xmlns:a16="http://schemas.microsoft.com/office/drawing/2014/main" id="{97D34A60-7DCA-4122-B163-2F5332C21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11" y="1395740"/>
            <a:ext cx="487313" cy="5062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Llm Logo PNG Vectors Free Download">
            <a:extLst>
              <a:ext uri="{FF2B5EF4-FFF2-40B4-BE49-F238E27FC236}">
                <a16:creationId xmlns:a16="http://schemas.microsoft.com/office/drawing/2014/main" id="{A405D1E3-C198-1CA6-5721-A4748A850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7764" y="1411056"/>
            <a:ext cx="487313" cy="44345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3AB7B8E6-876C-DB1E-6D86-AB7071E2EAF8}"/>
              </a:ext>
            </a:extLst>
          </p:cNvPr>
          <p:cNvPicPr>
            <a:picLocks noChangeAspect="1"/>
          </p:cNvPicPr>
          <p:nvPr/>
        </p:nvPicPr>
        <p:blipFill>
          <a:blip r:embed="rId4"/>
          <a:stretch>
            <a:fillRect/>
          </a:stretch>
        </p:blipFill>
        <p:spPr>
          <a:xfrm>
            <a:off x="8980036" y="4843911"/>
            <a:ext cx="736254" cy="735471"/>
          </a:xfrm>
          <a:prstGeom prst="rect">
            <a:avLst/>
          </a:prstGeom>
        </p:spPr>
      </p:pic>
      <p:sp>
        <p:nvSpPr>
          <p:cNvPr id="45" name="TextBox 44">
            <a:extLst>
              <a:ext uri="{FF2B5EF4-FFF2-40B4-BE49-F238E27FC236}">
                <a16:creationId xmlns:a16="http://schemas.microsoft.com/office/drawing/2014/main" id="{DD8FB0B0-1A2D-DA19-518E-E1D328BF96D4}"/>
              </a:ext>
            </a:extLst>
          </p:cNvPr>
          <p:cNvSpPr txBox="1"/>
          <p:nvPr/>
        </p:nvSpPr>
        <p:spPr>
          <a:xfrm>
            <a:off x="8772154" y="207233"/>
            <a:ext cx="3177152" cy="492443"/>
          </a:xfrm>
          <a:prstGeom prst="rect">
            <a:avLst/>
          </a:prstGeom>
          <a:noFill/>
        </p:spPr>
        <p:txBody>
          <a:bodyPr wrap="none" lIns="0" tIns="0" rIns="0" bIns="0" rtlCol="0">
            <a:spAutoFit/>
          </a:bodyPr>
          <a:lstStyle/>
          <a:p>
            <a:pPr algn="l"/>
            <a:r>
              <a:rPr lang="en-US" sz="3200">
                <a:solidFill>
                  <a:schemeClr val="accent3"/>
                </a:solidFill>
              </a:rPr>
              <a:t>Do I need a GPU?</a:t>
            </a:r>
          </a:p>
        </p:txBody>
      </p:sp>
    </p:spTree>
    <p:extLst>
      <p:ext uri="{BB962C8B-B14F-4D97-AF65-F5344CB8AC3E}">
        <p14:creationId xmlns:p14="http://schemas.microsoft.com/office/powerpoint/2010/main" val="3471495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P spid="28" grpId="0"/>
      <p:bldP spid="30" grpId="0"/>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the fundamentals of </a:t>
            </a:r>
            <a:r>
              <a:rPr lang="en-US" sz="3600" b="1" err="1">
                <a:gradFill>
                  <a:gsLst>
                    <a:gs pos="2917">
                      <a:schemeClr val="tx1"/>
                    </a:gs>
                    <a:gs pos="30000">
                      <a:schemeClr val="tx1"/>
                    </a:gs>
                  </a:gsLst>
                  <a:lin ang="5400000" scaled="0"/>
                </a:gradFill>
                <a:latin typeface="Ink Free" panose="03080402000500000000" pitchFamily="66" charset="0"/>
              </a:rPr>
              <a:t>GenAI</a:t>
            </a:r>
            <a:endParaRPr lang="en-US" sz="3600" b="1">
              <a:gradFill>
                <a:gsLst>
                  <a:gs pos="2917">
                    <a:schemeClr val="tx1"/>
                  </a:gs>
                  <a:gs pos="30000">
                    <a:schemeClr val="tx1"/>
                  </a:gs>
                </a:gsLst>
                <a:lin ang="5400000" scaled="0"/>
              </a:gradFill>
              <a:latin typeface="Ink Free" panose="03080402000500000000" pitchFamily="66" charset="0"/>
            </a:endParaRP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others what we know</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Update your skills to the world of AI</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Do it in 1 day</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Present, demo, interact, do hands-on exercises</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17BF-8065-52A3-676E-B1DE845D5ED4}"/>
              </a:ext>
            </a:extLst>
          </p:cNvPr>
          <p:cNvSpPr>
            <a:spLocks noGrp="1"/>
          </p:cNvSpPr>
          <p:nvPr>
            <p:ph type="title"/>
          </p:nvPr>
        </p:nvSpPr>
        <p:spPr/>
        <p:txBody>
          <a:bodyPr/>
          <a:lstStyle/>
          <a:p>
            <a:r>
              <a:rPr lang="en-US" dirty="0"/>
              <a:t>Multi-Modal Models</a:t>
            </a:r>
          </a:p>
        </p:txBody>
      </p:sp>
      <p:sp>
        <p:nvSpPr>
          <p:cNvPr id="3" name="Content Placeholder 2">
            <a:extLst>
              <a:ext uri="{FF2B5EF4-FFF2-40B4-BE49-F238E27FC236}">
                <a16:creationId xmlns:a16="http://schemas.microsoft.com/office/drawing/2014/main" id="{CA17B49A-1873-AFF6-9590-C3B94371868B}"/>
              </a:ext>
            </a:extLst>
          </p:cNvPr>
          <p:cNvSpPr>
            <a:spLocks noGrp="1"/>
          </p:cNvSpPr>
          <p:nvPr>
            <p:ph idx="1"/>
          </p:nvPr>
        </p:nvSpPr>
        <p:spPr>
          <a:xfrm>
            <a:off x="584200" y="1435503"/>
            <a:ext cx="11303000" cy="4825937"/>
          </a:xfrm>
        </p:spPr>
        <p:txBody>
          <a:bodyPr/>
          <a:lstStyle/>
          <a:p>
            <a:pPr marL="0" indent="0">
              <a:buNone/>
            </a:pPr>
            <a:r>
              <a:rPr lang="en-US" b="0" i="0" dirty="0">
                <a:effectLst/>
                <a:latin typeface="-apple-system"/>
              </a:rPr>
              <a:t>Multimodal models (MM-LLMs) interact with technology by integrating multiple types of data, such as text, images, and audio, into a single model.</a:t>
            </a:r>
          </a:p>
          <a:p>
            <a:pPr marL="0" indent="0">
              <a:buNone/>
            </a:pPr>
            <a:r>
              <a:rPr lang="en-US" b="1" i="0" dirty="0">
                <a:effectLst/>
                <a:latin typeface="var(--artdeco-reset-typography-font-family-sans)"/>
              </a:rPr>
              <a:t>Microsoft</a:t>
            </a:r>
            <a:r>
              <a:rPr lang="en-US" b="1" i="0" dirty="0">
                <a:effectLst/>
                <a:latin typeface="-apple-system"/>
              </a:rPr>
              <a:t>'s </a:t>
            </a:r>
            <a:r>
              <a:rPr lang="en-US" b="1" i="0" dirty="0" err="1">
                <a:effectLst/>
                <a:latin typeface="-apple-system"/>
              </a:rPr>
              <a:t>OmniParser</a:t>
            </a:r>
            <a:r>
              <a:rPr lang="en-US" b="1" i="0" dirty="0">
                <a:effectLst/>
                <a:latin typeface="-apple-system"/>
              </a:rPr>
              <a:t>: </a:t>
            </a:r>
            <a:r>
              <a:rPr lang="en-US" b="0" i="0" dirty="0" err="1">
                <a:effectLst/>
                <a:latin typeface="-apple-system"/>
              </a:rPr>
              <a:t>OmniParser</a:t>
            </a:r>
            <a:r>
              <a:rPr lang="en-US" b="0" i="0" dirty="0">
                <a:effectLst/>
                <a:latin typeface="-apple-system"/>
              </a:rPr>
              <a:t> uses two sequential models:</a:t>
            </a:r>
            <a:br>
              <a:rPr lang="en-US" b="0" i="0" dirty="0">
                <a:effectLst/>
                <a:latin typeface="-apple-system"/>
              </a:rPr>
            </a:br>
            <a:r>
              <a:rPr lang="en-US" b="0" i="0" dirty="0">
                <a:effectLst/>
                <a:latin typeface="-apple-system"/>
              </a:rPr>
              <a:t>1. Object Detection: A fine-tuned YOLOv8 model detects interactable regions on a UI screen. This allows the Set of Marks approach, where a multimodal LLM like GPT-4V is fed a screenshot with bounding boxes marking these regions, rather than just the screenshot alone.</a:t>
            </a:r>
            <a:br>
              <a:rPr lang="en-US" b="0" i="0" dirty="0">
                <a:effectLst/>
                <a:latin typeface="-apple-system"/>
              </a:rPr>
            </a:br>
            <a:r>
              <a:rPr lang="en-US" b="0" i="0" dirty="0">
                <a:effectLst/>
                <a:latin typeface="-apple-system"/>
              </a:rPr>
              <a:t>2. Image Captioning: A fine-tuned BLIP-2/Florence-2 model generates descriptions for each detected region. This way, GPT-4V receives not just the screenshot with marked regions, but also captions that explain the function of each region.</a:t>
            </a:r>
            <a:endParaRPr lang="en-US" dirty="0"/>
          </a:p>
        </p:txBody>
      </p:sp>
    </p:spTree>
    <p:extLst>
      <p:ext uri="{BB962C8B-B14F-4D97-AF65-F5344CB8AC3E}">
        <p14:creationId xmlns:p14="http://schemas.microsoft.com/office/powerpoint/2010/main" val="1550145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FB39-BA47-E535-36CA-9FEBA90986AE}"/>
              </a:ext>
            </a:extLst>
          </p:cNvPr>
          <p:cNvSpPr>
            <a:spLocks noGrp="1"/>
          </p:cNvSpPr>
          <p:nvPr>
            <p:ph type="title"/>
          </p:nvPr>
        </p:nvSpPr>
        <p:spPr/>
        <p:txBody>
          <a:bodyPr/>
          <a:lstStyle/>
          <a:p>
            <a:r>
              <a:rPr lang="en-US" dirty="0"/>
              <a:t>Multi-Modal Models</a:t>
            </a:r>
          </a:p>
        </p:txBody>
      </p:sp>
      <p:sp>
        <p:nvSpPr>
          <p:cNvPr id="3" name="Content Placeholder 2">
            <a:extLst>
              <a:ext uri="{FF2B5EF4-FFF2-40B4-BE49-F238E27FC236}">
                <a16:creationId xmlns:a16="http://schemas.microsoft.com/office/drawing/2014/main" id="{50E95C80-A5FD-4548-76C0-ECF5A81D41E1}"/>
              </a:ext>
            </a:extLst>
          </p:cNvPr>
          <p:cNvSpPr>
            <a:spLocks noGrp="1"/>
          </p:cNvSpPr>
          <p:nvPr>
            <p:ph idx="1"/>
          </p:nvPr>
        </p:nvSpPr>
        <p:spPr>
          <a:xfrm>
            <a:off x="584200" y="1435503"/>
            <a:ext cx="11018520" cy="1723549"/>
          </a:xfrm>
        </p:spPr>
        <p:txBody>
          <a:bodyPr/>
          <a:lstStyle/>
          <a:p>
            <a:pPr marL="0" indent="0">
              <a:buNone/>
            </a:pPr>
            <a:r>
              <a:rPr lang="en-US" b="1" i="0" dirty="0">
                <a:effectLst/>
                <a:latin typeface="var(--artdeco-reset-typography-font-family-sans)"/>
              </a:rPr>
              <a:t>OpenAI</a:t>
            </a:r>
            <a:r>
              <a:rPr lang="en-US" b="1" i="0" dirty="0">
                <a:effectLst/>
                <a:latin typeface="-apple-system"/>
              </a:rPr>
              <a:t> GPT-4o: </a:t>
            </a:r>
            <a:r>
              <a:rPr lang="en-US" b="0" i="0" dirty="0">
                <a:effectLst/>
                <a:latin typeface="-apple-system"/>
              </a:rPr>
              <a:t>OpenAI's GPT-4o is optimized for performance and supports text and image processing. It accepts as input any combination of text, audio, image, and video and generates any combination of text, audio, and image outputs. </a:t>
            </a:r>
            <a:endParaRPr lang="en-US" dirty="0"/>
          </a:p>
        </p:txBody>
      </p:sp>
    </p:spTree>
    <p:extLst>
      <p:ext uri="{BB962C8B-B14F-4D97-AF65-F5344CB8AC3E}">
        <p14:creationId xmlns:p14="http://schemas.microsoft.com/office/powerpoint/2010/main" val="107945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EEF63-33C3-712B-2633-B3DBC88E2BD9}"/>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FB7FA336-959F-3E62-889A-EFB8E109B26E}"/>
              </a:ext>
            </a:extLst>
          </p:cNvPr>
          <p:cNvSpPr>
            <a:spLocks noGrp="1"/>
          </p:cNvSpPr>
          <p:nvPr>
            <p:ph idx="1"/>
          </p:nvPr>
        </p:nvSpPr>
        <p:spPr>
          <a:xfrm>
            <a:off x="588263" y="1236720"/>
            <a:ext cx="11018520" cy="5429179"/>
          </a:xfrm>
        </p:spPr>
        <p:txBody>
          <a:bodyPr/>
          <a:lstStyle/>
          <a:p>
            <a:pPr rtl="0" fontAlgn="ctr">
              <a:buFont typeface="+mj-lt"/>
              <a:buAutoNum type="arabicPeriod"/>
            </a:pPr>
            <a:r>
              <a:rPr lang="en-US" sz="1800" b="1" i="0" dirty="0" err="1">
                <a:effectLst/>
                <a:latin typeface="Calibri" panose="020F0502020204030204" pitchFamily="34" charset="0"/>
              </a:rPr>
              <a:t>max_tokens</a:t>
            </a:r>
            <a:r>
              <a:rPr lang="en-US" sz="1800" b="0" i="0" dirty="0">
                <a:effectLst/>
                <a:latin typeface="Calibri" panose="020F0502020204030204" pitchFamily="34" charset="0"/>
              </a:rPr>
              <a:t>: Defines the maximum number of tokens to generate.</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Adjust based on the desired length of your output. For concise responses, keep it low; for detailed outputs, increase it.</a:t>
            </a:r>
          </a:p>
          <a:p>
            <a:pPr rtl="0" fontAlgn="ctr">
              <a:buFont typeface="+mj-lt"/>
              <a:buAutoNum type="arabicPeriod"/>
            </a:pPr>
            <a:r>
              <a:rPr lang="en-US" sz="1800" b="1" i="0" dirty="0">
                <a:effectLst/>
                <a:latin typeface="Calibri" panose="020F0502020204030204" pitchFamily="34" charset="0"/>
              </a:rPr>
              <a:t>temperature</a:t>
            </a:r>
            <a:r>
              <a:rPr lang="en-US" sz="1800" b="0" i="0" dirty="0">
                <a:effectLst/>
                <a:latin typeface="Calibri" panose="020F0502020204030204" pitchFamily="34" charset="0"/>
              </a:rPr>
              <a:t>: Controls the randomness of the output.</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Use lower values (e.g., 0.2) for more deterministic outputs and higher values (e.g., 0.8) for creative, varied responses.</a:t>
            </a:r>
          </a:p>
          <a:p>
            <a:pPr rtl="0" fontAlgn="ctr">
              <a:buFont typeface="+mj-lt"/>
              <a:buAutoNum type="arabicPeriod"/>
            </a:pPr>
            <a:r>
              <a:rPr lang="en-US" sz="1800" b="1" i="0" dirty="0" err="1">
                <a:effectLst/>
                <a:latin typeface="Calibri" panose="020F0502020204030204" pitchFamily="34" charset="0"/>
              </a:rPr>
              <a:t>top_p</a:t>
            </a:r>
            <a:r>
              <a:rPr lang="en-US" sz="1800" b="0" i="0" dirty="0">
                <a:effectLst/>
                <a:latin typeface="Calibri" panose="020F0502020204030204" pitchFamily="34" charset="0"/>
              </a:rPr>
              <a:t>: Implements nucleus sampling by considering the smallest set of tokens with a cumulative probability above a threshold p.</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Set between 0.8 and 1.0 for balanced creativity and coherence.</a:t>
            </a:r>
          </a:p>
          <a:p>
            <a:pPr rtl="0" fontAlgn="ctr">
              <a:buFont typeface="+mj-lt"/>
              <a:buAutoNum type="arabicPeriod"/>
            </a:pPr>
            <a:r>
              <a:rPr lang="en-US" sz="1800" b="1" i="0" dirty="0" err="1">
                <a:effectLst/>
                <a:latin typeface="Calibri" panose="020F0502020204030204" pitchFamily="34" charset="0"/>
              </a:rPr>
              <a:t>top_k</a:t>
            </a:r>
            <a:r>
              <a:rPr lang="en-US" sz="1800" b="0" i="0" dirty="0">
                <a:effectLst/>
                <a:latin typeface="Calibri" panose="020F0502020204030204" pitchFamily="34" charset="0"/>
              </a:rPr>
              <a:t>: Limits the sampling pool to the top k tokens.</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Use lower values (e.g., 50) for more focused outputs and higher values (e.g., 200) for diverse outputs.</a:t>
            </a:r>
          </a:p>
          <a:p>
            <a:pPr rtl="0" fontAlgn="ctr">
              <a:buFont typeface="+mj-lt"/>
              <a:buAutoNum type="arabicPeriod"/>
            </a:pPr>
            <a:r>
              <a:rPr lang="en-US" sz="1800" b="1" i="0" dirty="0">
                <a:effectLst/>
                <a:latin typeface="Calibri" panose="020F0502020204030204" pitchFamily="34" charset="0"/>
              </a:rPr>
              <a:t>frequency penalty</a:t>
            </a:r>
            <a:r>
              <a:rPr lang="en-US" sz="1800" b="0" i="0" dirty="0">
                <a:effectLst/>
                <a:latin typeface="Calibri" panose="020F0502020204030204" pitchFamily="34" charset="0"/>
              </a:rPr>
              <a:t>: Reduces the likelihood of repeating tokens.</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Apply a small penalty (e.g., 0.1) to avoid redundancy in longer texts.</a:t>
            </a:r>
          </a:p>
          <a:p>
            <a:pPr rtl="0" fontAlgn="ctr">
              <a:buFont typeface="+mj-lt"/>
              <a:buAutoNum type="arabicPeriod"/>
            </a:pPr>
            <a:r>
              <a:rPr lang="en-US" sz="1800" b="1" i="0" dirty="0">
                <a:effectLst/>
                <a:latin typeface="Calibri" panose="020F0502020204030204" pitchFamily="34" charset="0"/>
              </a:rPr>
              <a:t>presence penalty</a:t>
            </a:r>
            <a:r>
              <a:rPr lang="en-US" sz="1800" b="0" i="0" dirty="0">
                <a:effectLst/>
                <a:latin typeface="Calibri" panose="020F0502020204030204" pitchFamily="34" charset="0"/>
              </a:rPr>
              <a:t>: Discourages the model from repeating tokens that have already appeared.</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Use a slight penalty (e.g., 0.1) to encourage new content generation.</a:t>
            </a:r>
          </a:p>
          <a:p>
            <a:pPr rtl="0" fontAlgn="ctr">
              <a:buFont typeface="+mj-lt"/>
              <a:buAutoNum type="arabicPeriod"/>
            </a:pPr>
            <a:r>
              <a:rPr lang="en-US" sz="1800" b="1" i="0" dirty="0">
                <a:effectLst/>
                <a:latin typeface="Calibri" panose="020F0502020204030204" pitchFamily="34" charset="0"/>
              </a:rPr>
              <a:t>stop sequence</a:t>
            </a:r>
            <a:r>
              <a:rPr lang="en-US" sz="1800" b="0" i="0" dirty="0">
                <a:effectLst/>
                <a:latin typeface="Calibri" panose="020F0502020204030204" pitchFamily="34" charset="0"/>
              </a:rPr>
              <a:t>: Specifies a sequence of tokens that, when generated, will stop the model from continuing.</a:t>
            </a:r>
            <a:endParaRPr lang="en-US" sz="18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800" b="1" i="0" dirty="0">
                <a:effectLst/>
                <a:latin typeface="Calibri" panose="020F0502020204030204" pitchFamily="34" charset="0"/>
              </a:rPr>
              <a:t>Tip: Define clear stop sequences to control the end of your outputs effectively.</a:t>
            </a:r>
          </a:p>
        </p:txBody>
      </p:sp>
    </p:spTree>
    <p:extLst>
      <p:ext uri="{BB962C8B-B14F-4D97-AF65-F5344CB8AC3E}">
        <p14:creationId xmlns:p14="http://schemas.microsoft.com/office/powerpoint/2010/main" val="3418926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lnSpcReduction="10000"/>
          </a:bodyPr>
          <a:lstStyle/>
          <a:p>
            <a:pPr marL="0" indent="0">
              <a:buNone/>
            </a:pPr>
            <a:r>
              <a:rPr lang="en-US" sz="1600" b="0" i="0">
                <a:effectLst/>
                <a:highlight>
                  <a:srgbClr val="FFFFFF"/>
                </a:highlight>
              </a:rPr>
              <a:t>𝗭𝗲𝗿𝗼-𝗦𝗵𝗼𝘁 𝗣𝗿𝗼𝗺𝗽𝘁𝘀</a:t>
            </a:r>
            <a:br>
              <a:rPr lang="en-US" sz="1600" b="0" i="0">
                <a:effectLst/>
                <a:highlight>
                  <a:srgbClr val="FFFFFF"/>
                </a:highlight>
              </a:rPr>
            </a:br>
            <a:r>
              <a:rPr lang="en-US" sz="1600" b="0" i="0">
                <a:effectLst/>
                <a:highlight>
                  <a:srgbClr val="FFFFFF"/>
                </a:highlight>
              </a:rPr>
              <a:t>A zero-shot prompt tells the model: </a:t>
            </a:r>
            <a:br>
              <a:rPr lang="en-US" sz="1600" b="0" i="0">
                <a:effectLst/>
                <a:highlight>
                  <a:srgbClr val="FFFFFF"/>
                </a:highlight>
              </a:rPr>
            </a:br>
            <a:r>
              <a:rPr lang="en-US" sz="1600" b="0" i="0">
                <a:effectLst/>
                <a:highlight>
                  <a:srgbClr val="FFFFFF"/>
                </a:highlight>
              </a:rPr>
              <a:t>“Do the thing I want” </a:t>
            </a:r>
            <a:br>
              <a:rPr lang="en-US" sz="1600" b="0" i="0">
                <a:effectLst/>
                <a:highlight>
                  <a:srgbClr val="FFFFFF"/>
                </a:highlight>
              </a:rPr>
            </a:br>
            <a:r>
              <a:rPr lang="en-US" sz="1600" b="0" i="0">
                <a:effectLst/>
                <a:highlight>
                  <a:srgbClr val="FFFFFF"/>
                </a:highlight>
              </a:rPr>
              <a:t>Example of a Zero-Shot Prompt: </a:t>
            </a:r>
            <a:br>
              <a:rPr lang="en-US" sz="1600" b="0" i="0">
                <a:effectLst/>
                <a:highlight>
                  <a:srgbClr val="FFFFFF"/>
                </a:highlight>
              </a:rPr>
            </a:br>
            <a:r>
              <a:rPr lang="en-US" sz="1600" b="0" i="1">
                <a:effectLst/>
                <a:highlight>
                  <a:srgbClr val="FFFFFF"/>
                </a:highlight>
              </a:rPr>
              <a:t>Create a recipe for chocolate chip cookies. List all ingredients and steps.</a:t>
            </a:r>
            <a:br>
              <a:rPr lang="en-US" sz="1600" b="0" i="0">
                <a:effectLst/>
                <a:highlight>
                  <a:srgbClr val="FFFFFF"/>
                </a:highlight>
              </a:rPr>
            </a:br>
            <a:br>
              <a:rPr lang="en-US" sz="1600" b="0" i="0">
                <a:effectLst/>
                <a:highlight>
                  <a:srgbClr val="FFFFFF"/>
                </a:highlight>
              </a:rPr>
            </a:br>
            <a:r>
              <a:rPr lang="en-US" sz="1600" b="0" i="0">
                <a:effectLst/>
                <a:highlight>
                  <a:srgbClr val="FFFFFF"/>
                </a:highlight>
              </a:rPr>
              <a:t>𝗙𝗲𝘄-𝗦𝗵𝗼𝘁 𝗣𝗿𝗼𝗺𝗽𝘁𝘀</a:t>
            </a:r>
            <a:br>
              <a:rPr lang="en-US" sz="1600" b="0" i="0">
                <a:effectLst/>
                <a:highlight>
                  <a:srgbClr val="FFFFFF"/>
                </a:highlight>
              </a:rPr>
            </a:br>
            <a:r>
              <a:rPr lang="en-US" sz="1600" b="0" i="0">
                <a:effectLst/>
                <a:highlight>
                  <a:srgbClr val="FFFFFF"/>
                </a:highlight>
              </a:rPr>
              <a:t>A few-shot prompt tells the model: </a:t>
            </a:r>
            <a:br>
              <a:rPr lang="en-US" sz="1600" b="0" i="0">
                <a:effectLst/>
                <a:highlight>
                  <a:srgbClr val="FFFFFF"/>
                </a:highlight>
              </a:rPr>
            </a:br>
            <a:r>
              <a:rPr lang="en-US" sz="1600" b="0" i="0">
                <a:effectLst/>
                <a:highlight>
                  <a:srgbClr val="FFFFFF"/>
                </a:highlight>
              </a:rPr>
              <a:t>“Do the thing I want, here are some examples, now do it”</a:t>
            </a:r>
            <a:br>
              <a:rPr lang="en-US" sz="1600" b="0" i="0">
                <a:effectLst/>
                <a:highlight>
                  <a:srgbClr val="FFFFFF"/>
                </a:highlight>
              </a:rPr>
            </a:br>
            <a:r>
              <a:rPr lang="en-US" sz="1600" b="0" i="0">
                <a:effectLst/>
                <a:highlight>
                  <a:srgbClr val="FFFFFF"/>
                </a:highlight>
              </a:rPr>
              <a:t>Example of a Few-Shot Prompt: </a:t>
            </a:r>
            <a:br>
              <a:rPr lang="en-US" sz="1600" b="0" i="0">
                <a:effectLst/>
                <a:highlight>
                  <a:srgbClr val="FFFFFF"/>
                </a:highlight>
              </a:rPr>
            </a:br>
            <a:r>
              <a:rPr lang="en-US" sz="1600" b="0" i="1">
                <a:effectLst/>
                <a:highlight>
                  <a:srgbClr val="FFFFFF"/>
                </a:highlight>
              </a:rPr>
              <a:t>Create a recipe for chocolate chip cookies. Here’s an example recipe for oatmeal raisin cookies .... Create the chocolate chip cookie recipe now, referencing the example for help, and list all ingredients and steps.</a:t>
            </a:r>
            <a:br>
              <a:rPr lang="en-US" sz="1600" b="0" i="1">
                <a:effectLst/>
                <a:highlight>
                  <a:srgbClr val="FFFFFF"/>
                </a:highlight>
              </a:rPr>
            </a:br>
            <a:br>
              <a:rPr lang="en-US" sz="1600" b="0" i="0">
                <a:effectLst/>
                <a:highlight>
                  <a:srgbClr val="FFFFFF"/>
                </a:highlight>
              </a:rPr>
            </a:br>
            <a:r>
              <a:rPr lang="en-US" sz="1600" b="0" i="0">
                <a:effectLst/>
                <a:highlight>
                  <a:srgbClr val="FFFFFF"/>
                </a:highlight>
              </a:rPr>
              <a:t>𝗖𝗵𝗮𝗶𝗻-𝗼𝗳-𝗧𝗵𝗼𝘂𝗴𝗵𝘁 (𝗖𝗼𝗧) 𝗣𝗿𝗼𝗺𝗽𝘁𝘀</a:t>
            </a:r>
            <a:br>
              <a:rPr lang="en-US" sz="1600" b="0" i="0">
                <a:effectLst/>
                <a:highlight>
                  <a:srgbClr val="FFFFFF"/>
                </a:highlight>
              </a:rPr>
            </a:br>
            <a:r>
              <a:rPr lang="en-US" sz="1600" b="0" i="0">
                <a:effectLst/>
                <a:highlight>
                  <a:srgbClr val="FFFFFF"/>
                </a:highlight>
              </a:rPr>
              <a:t>In Chain-of-Thought (</a:t>
            </a:r>
            <a:r>
              <a:rPr lang="en-US" sz="1600" b="0" i="0" err="1">
                <a:effectLst/>
                <a:highlight>
                  <a:srgbClr val="FFFFFF"/>
                </a:highlight>
              </a:rPr>
              <a:t>CoT</a:t>
            </a:r>
            <a:r>
              <a:rPr lang="en-US" sz="1600" b="0" i="0">
                <a:effectLst/>
                <a:highlight>
                  <a:srgbClr val="FFFFFF"/>
                </a:highlight>
              </a:rPr>
              <a:t>) Prompts, you explicitly direct the model to reason before answering (and, if you are providing few-shot examples, you provide those with reasoning as well).</a:t>
            </a:r>
            <a:br>
              <a:rPr lang="en-US" sz="1600" b="0" i="0">
                <a:effectLst/>
                <a:highlight>
                  <a:srgbClr val="FFFFFF"/>
                </a:highlight>
              </a:rPr>
            </a:br>
            <a:r>
              <a:rPr lang="en-US" sz="1600" b="0" i="0">
                <a:effectLst/>
                <a:highlight>
                  <a:srgbClr val="FFFFFF"/>
                </a:highlight>
              </a:rPr>
              <a:t>Example of a </a:t>
            </a:r>
            <a:r>
              <a:rPr lang="en-US" sz="1600" b="0" i="0" err="1">
                <a:effectLst/>
                <a:highlight>
                  <a:srgbClr val="FFFFFF"/>
                </a:highlight>
              </a:rPr>
              <a:t>CoT</a:t>
            </a:r>
            <a:r>
              <a:rPr lang="en-US" sz="1600" b="0" i="0">
                <a:effectLst/>
                <a:highlight>
                  <a:srgbClr val="FFFFFF"/>
                </a:highlight>
              </a:rPr>
              <a:t> Prompt: </a:t>
            </a:r>
            <a:br>
              <a:rPr lang="en-US" sz="1600" b="0" i="0">
                <a:effectLst/>
                <a:highlight>
                  <a:srgbClr val="FFFFFF"/>
                </a:highlight>
              </a:rPr>
            </a:br>
            <a:r>
              <a:rPr lang="en-US" sz="1600" b="0" i="1">
                <a:effectLst/>
                <a:highlight>
                  <a:srgbClr val="FFFFFF"/>
                </a:highlight>
              </a:rPr>
              <a:t>Imagine you are creating a recipe for a dessert without any external resources. Think through the ingredients and steps before finalizing the recipe. </a:t>
            </a:r>
            <a:br>
              <a:rPr lang="en-US" sz="1600" b="0" i="1">
                <a:effectLst/>
                <a:highlight>
                  <a:srgbClr val="FFFFFF"/>
                </a:highlight>
              </a:rPr>
            </a:br>
            <a:r>
              <a:rPr lang="en-US" sz="1600" b="0" i="1">
                <a:effectLst/>
                <a:highlight>
                  <a:srgbClr val="FFFFFF"/>
                </a:highlight>
              </a:rPr>
              <a:t>Steps to create a recipe for chocolate chip cookies: </a:t>
            </a:r>
            <a:br>
              <a:rPr lang="en-US" sz="1600" b="0" i="1">
                <a:effectLst/>
                <a:highlight>
                  <a:srgbClr val="FFFFFF"/>
                </a:highlight>
              </a:rPr>
            </a:br>
            <a:r>
              <a:rPr lang="en-US" sz="1600" b="0" i="1">
                <a:effectLst/>
                <a:highlight>
                  <a:srgbClr val="FFFFFF"/>
                </a:highlight>
              </a:rPr>
              <a:t>- Think about common ingredients for cookies (flour, sugar, butter, etc.). </a:t>
            </a:r>
            <a:br>
              <a:rPr lang="en-US" sz="1600" b="0" i="1">
                <a:effectLst/>
                <a:highlight>
                  <a:srgbClr val="FFFFFF"/>
                </a:highlight>
              </a:rPr>
            </a:br>
            <a:r>
              <a:rPr lang="en-US" sz="1600" b="0" i="1">
                <a:effectLst/>
                <a:highlight>
                  <a:srgbClr val="FFFFFF"/>
                </a:highlight>
              </a:rPr>
              <a:t>- Consider the proportions needed for balance. </a:t>
            </a:r>
            <a:br>
              <a:rPr lang="en-US" sz="1600" b="0" i="1">
                <a:effectLst/>
                <a:highlight>
                  <a:srgbClr val="FFFFFF"/>
                </a:highlight>
              </a:rPr>
            </a:br>
            <a:r>
              <a:rPr lang="en-US" sz="1600" b="0" i="1">
                <a:effectLst/>
                <a:highlight>
                  <a:srgbClr val="FFFFFF"/>
                </a:highlight>
              </a:rPr>
              <a:t>- Plan the steps: mixing dry ingredients, creaming butter and sugar, adding eggs, combining all, and baking. </a:t>
            </a:r>
            <a:br>
              <a:rPr lang="en-US" sz="1600" b="0" i="1">
                <a:effectLst/>
                <a:highlight>
                  <a:srgbClr val="FFFFFF"/>
                </a:highlight>
              </a:rPr>
            </a:br>
            <a:r>
              <a:rPr lang="en-US" sz="1600" b="0" i="1">
                <a:effectLst/>
                <a:highlight>
                  <a:srgbClr val="FFFFFF"/>
                </a:highlight>
              </a:rPr>
              <a:t>Now, write the complete recipe for chocolate chip cookies with all ingredients and steps.</a:t>
            </a:r>
            <a:br>
              <a:rPr lang="en-US" sz="1600" b="0" i="1">
                <a:effectLst/>
                <a:highlight>
                  <a:srgbClr val="FFFFFF"/>
                </a:highlight>
              </a:rPr>
            </a:br>
            <a:br>
              <a:rPr lang="en-US" sz="1600" b="0" i="1">
                <a:effectLst/>
                <a:highlight>
                  <a:srgbClr val="FFFFFF"/>
                </a:highlight>
              </a:rPr>
            </a:br>
            <a:endParaRPr lang="en-US" sz="1600" i="1"/>
          </a:p>
        </p:txBody>
      </p:sp>
    </p:spTree>
    <p:extLst>
      <p:ext uri="{BB962C8B-B14F-4D97-AF65-F5344CB8AC3E}">
        <p14:creationId xmlns:p14="http://schemas.microsoft.com/office/powerpoint/2010/main" val="4070093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F95A7-2311-64DD-F0A9-69B37A87684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A904E4-E034-7FBA-B95F-37C20E318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DD68F3E3-2CBB-007F-A54A-3430C01ED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314FE15-9F6E-CC71-3438-983E57555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AA89097-EA56-AD75-8210-A83335BBB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E3E9BED-ABFA-DD0F-12C9-534DF3CB5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F3B73AFB-D861-EF96-3B6B-7FABDC6B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D2270A-AFA6-6D77-C02D-CD67D7273CFC}"/>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E609A137-A29C-1B95-FE45-0D45C40A8112}"/>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rPr>
              <a:t>𝗠𝘂𝗹𝘁𝗶-𝘁𝘂𝗿𝗻 𝗣𝗿𝗼𝗺𝗽𝘁𝘀</a:t>
            </a:r>
            <a:br>
              <a:rPr lang="en-US" sz="2000" b="0" i="0">
                <a:effectLst/>
                <a:highlight>
                  <a:srgbClr val="FFFFFF"/>
                </a:highlight>
              </a:rPr>
            </a:br>
            <a:r>
              <a:rPr lang="en-US" sz="2000" b="0" i="0">
                <a:effectLst/>
                <a:highlight>
                  <a:srgbClr val="FFFFFF"/>
                </a:highlight>
              </a:rPr>
              <a:t>A multi-turn prompt involves a back-and-forth interaction where the model builds on previous responses.</a:t>
            </a:r>
            <a:br>
              <a:rPr lang="en-US" sz="2000" b="0" i="0">
                <a:effectLst/>
                <a:highlight>
                  <a:srgbClr val="FFFFFF"/>
                </a:highlight>
              </a:rPr>
            </a:br>
            <a:r>
              <a:rPr lang="en-US" sz="2000" b="0" i="0">
                <a:effectLst/>
                <a:highlight>
                  <a:srgbClr val="FFFFFF"/>
                </a:highlight>
              </a:rPr>
              <a:t>Example of a Multi-turn Prompt: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How do I make chocolate chip cookies? </a:t>
            </a:r>
            <a:br>
              <a:rPr lang="en-US" sz="2000" b="0" i="1">
                <a:effectLst/>
                <a:highlight>
                  <a:srgbClr val="FFFFFF"/>
                </a:highlight>
              </a:rPr>
            </a:br>
            <a:r>
              <a:rPr lang="en-US" sz="2000" b="0" i="0">
                <a:effectLst/>
                <a:highlight>
                  <a:srgbClr val="FFFFFF"/>
                </a:highlight>
              </a:rPr>
              <a:t>AI: First, gather your ingredients: flour, sugar, butter, eggs, baking powder, salt, vanilla extract, and chocolate chips.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Great, what’s the first step? </a:t>
            </a:r>
            <a:br>
              <a:rPr lang="en-US" sz="2000" b="0" i="0">
                <a:effectLst/>
                <a:highlight>
                  <a:srgbClr val="FFFFFF"/>
                </a:highlight>
              </a:rPr>
            </a:br>
            <a:r>
              <a:rPr lang="en-US" sz="2000" b="0" i="0">
                <a:effectLst/>
                <a:highlight>
                  <a:srgbClr val="FFFFFF"/>
                </a:highlight>
              </a:rPr>
              <a:t>AI: Preheat your oven to 350°F (175°C). In a bowl, mix flour, baking powder, and salt.</a:t>
            </a:r>
            <a:br>
              <a:rPr lang="en-US" sz="2000" b="0" i="0">
                <a:effectLst/>
                <a:highlight>
                  <a:srgbClr val="FFFFFF"/>
                </a:highlight>
              </a:rPr>
            </a:br>
            <a:br>
              <a:rPr lang="en-US" sz="2000" b="0" i="0">
                <a:effectLst/>
                <a:highlight>
                  <a:srgbClr val="FFFFFF"/>
                </a:highlight>
              </a:rPr>
            </a:br>
            <a:r>
              <a:rPr lang="en-US" sz="2000" b="0" i="0">
                <a:effectLst/>
                <a:highlight>
                  <a:srgbClr val="FFFFFF"/>
                </a:highlight>
              </a:rPr>
              <a:t>𝗥𝗲𝘁𝗿𝗶𝗲𝘃𝗮𝗹-𝗔𝘂𝗴𝗺𝗲𝗻𝘁𝗲𝗱 𝗚𝗲𝗻𝗲𝗿𝗮𝘁𝗶𝗼𝗻 (𝗥𝗔𝗚) 𝗣𝗿𝗼𝗺𝗽𝘁𝘀</a:t>
            </a:r>
            <a:br>
              <a:rPr lang="en-US" sz="2000" b="0" i="0">
                <a:effectLst/>
                <a:highlight>
                  <a:srgbClr val="FFFFFF"/>
                </a:highlight>
              </a:rPr>
            </a:br>
            <a:r>
              <a:rPr lang="en-US" sz="2000" b="0" i="0">
                <a:effectLst/>
                <a:highlight>
                  <a:srgbClr val="FFFFFF"/>
                </a:highlight>
              </a:rPr>
              <a:t>RAG prompts involve retrieving information from a database or document to help generate a response.</a:t>
            </a:r>
            <a:br>
              <a:rPr lang="en-US" sz="2000" b="0" i="0">
                <a:effectLst/>
                <a:highlight>
                  <a:srgbClr val="FFFFFF"/>
                </a:highlight>
              </a:rPr>
            </a:br>
            <a:r>
              <a:rPr lang="en-US" sz="2000" b="0" i="0">
                <a:effectLst/>
                <a:highlight>
                  <a:srgbClr val="FFFFFF"/>
                </a:highlight>
              </a:rPr>
              <a:t>Example of RAG Prompt: </a:t>
            </a:r>
            <a:br>
              <a:rPr lang="en-US" sz="2000" b="0" i="0">
                <a:effectLst/>
                <a:highlight>
                  <a:srgbClr val="FFFFFF"/>
                </a:highlight>
              </a:rPr>
            </a:br>
            <a:r>
              <a:rPr lang="en-US" sz="2000" b="0" i="1">
                <a:effectLst/>
                <a:highlight>
                  <a:srgbClr val="FFFFFF"/>
                </a:highlight>
              </a:rPr>
              <a:t>Using the provided document on baking techniques, answer the following question: What are the best practices for making chewy chocolate chip cookies?</a:t>
            </a:r>
            <a:endParaRPr lang="en-US" sz="2000" i="1"/>
          </a:p>
        </p:txBody>
      </p:sp>
    </p:spTree>
    <p:extLst>
      <p:ext uri="{BB962C8B-B14F-4D97-AF65-F5344CB8AC3E}">
        <p14:creationId xmlns:p14="http://schemas.microsoft.com/office/powerpoint/2010/main" val="402554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761800" y="762001"/>
            <a:ext cx="5334197" cy="1708242"/>
          </a:xfrm>
        </p:spPr>
        <p:txBody>
          <a:bodyPr anchor="ctr">
            <a:normAutofit/>
          </a:bodyPr>
          <a:lstStyle/>
          <a:p>
            <a:r>
              <a:rPr lang="en-US" sz="4000"/>
              <a:t>Prompts: Formatting</a:t>
            </a:r>
          </a:p>
        </p:txBody>
      </p:sp>
      <p:sp>
        <p:nvSpPr>
          <p:cNvPr id="3" name="Content Placeholder 2">
            <a:extLst>
              <a:ext uri="{FF2B5EF4-FFF2-40B4-BE49-F238E27FC236}">
                <a16:creationId xmlns:a16="http://schemas.microsoft.com/office/drawing/2014/main" id="{0C745D4B-7BE6-5D41-7122-16804F3461F0}"/>
              </a:ext>
            </a:extLst>
          </p:cNvPr>
          <p:cNvSpPr>
            <a:spLocks noGrp="1"/>
          </p:cNvSpPr>
          <p:nvPr>
            <p:ph idx="1"/>
          </p:nvPr>
        </p:nvSpPr>
        <p:spPr>
          <a:xfrm>
            <a:off x="609600" y="1964268"/>
            <a:ext cx="5949244" cy="4711228"/>
          </a:xfrm>
        </p:spPr>
        <p:txBody>
          <a:bodyPr vert="horz" lIns="91440" tIns="45720" rIns="91440" bIns="45720" rtlCol="0" anchor="ctr">
            <a:normAutofit/>
          </a:bodyPr>
          <a:lstStyle/>
          <a:p>
            <a:pPr marL="0" indent="0">
              <a:buNone/>
            </a:pPr>
            <a:r>
              <a:rPr lang="en-US" sz="1900"/>
              <a:t>Language Models need very explicit instructions to complete tasks successfully. </a:t>
            </a:r>
          </a:p>
          <a:p>
            <a:r>
              <a:rPr lang="en-US" sz="1900"/>
              <a:t>You are an experienced </a:t>
            </a:r>
            <a:r>
              <a:rPr lang="en-US" sz="1900" i="1"/>
              <a:t>[Specify a role]</a:t>
            </a:r>
            <a:r>
              <a:rPr lang="en-US" sz="1900"/>
              <a:t>,</a:t>
            </a:r>
          </a:p>
          <a:p>
            <a:r>
              <a:rPr lang="en-US" sz="1900"/>
              <a:t>I need a </a:t>
            </a:r>
            <a:r>
              <a:rPr lang="en-US" sz="1900" i="1"/>
              <a:t>[What is your final goal?]</a:t>
            </a:r>
            <a:r>
              <a:rPr lang="en-US" sz="1900"/>
              <a:t>,</a:t>
            </a:r>
          </a:p>
          <a:p>
            <a:r>
              <a:rPr lang="en-US" sz="1900"/>
              <a:t>You will </a:t>
            </a:r>
            <a:r>
              <a:rPr lang="en-US" sz="1900" i="1"/>
              <a:t>[Enter a task]</a:t>
            </a:r>
            <a:r>
              <a:rPr lang="en-US" sz="1900"/>
              <a:t>,</a:t>
            </a:r>
          </a:p>
          <a:p>
            <a:r>
              <a:rPr lang="en-US" sz="1900"/>
              <a:t>In the process, you should </a:t>
            </a:r>
            <a:r>
              <a:rPr lang="en-US" sz="1900" i="1"/>
              <a:t>[Enter details]</a:t>
            </a:r>
            <a:r>
              <a:rPr lang="en-US" sz="1900"/>
              <a:t>,</a:t>
            </a:r>
          </a:p>
          <a:p>
            <a:r>
              <a:rPr lang="en-US" sz="1900"/>
              <a:t>Please exclude </a:t>
            </a:r>
            <a:r>
              <a:rPr lang="en-US" sz="1900" i="1"/>
              <a:t>[Enter exclusion]</a:t>
            </a:r>
            <a:r>
              <a:rPr lang="en-US" sz="1900"/>
              <a:t>,</a:t>
            </a:r>
          </a:p>
          <a:p>
            <a:r>
              <a:rPr lang="en-US" sz="1900"/>
              <a:t>Output the final result as a </a:t>
            </a:r>
            <a:r>
              <a:rPr lang="en-US" sz="1900" i="1"/>
              <a:t>[Select a format]</a:t>
            </a:r>
            <a:r>
              <a:rPr lang="en-US" sz="1900"/>
              <a:t>,</a:t>
            </a:r>
          </a:p>
          <a:p>
            <a:r>
              <a:rPr lang="en-US" sz="1900"/>
              <a:t>Here is an example: </a:t>
            </a:r>
            <a:r>
              <a:rPr lang="en-US" sz="1900" i="1"/>
              <a:t>[Enter an example]</a:t>
            </a:r>
          </a:p>
          <a:p>
            <a:endParaRPr lang="en-US" sz="1900"/>
          </a:p>
        </p:txBody>
      </p:sp>
      <p:pic>
        <p:nvPicPr>
          <p:cNvPr id="5" name="Picture 4" descr="Question mark boxes">
            <a:extLst>
              <a:ext uri="{FF2B5EF4-FFF2-40B4-BE49-F238E27FC236}">
                <a16:creationId xmlns:a16="http://schemas.microsoft.com/office/drawing/2014/main" id="{6D8C25A9-70DD-BE5F-BE3A-69B8036114A4}"/>
              </a:ext>
            </a:extLst>
          </p:cNvPr>
          <p:cNvPicPr>
            <a:picLocks noChangeAspect="1"/>
          </p:cNvPicPr>
          <p:nvPr/>
        </p:nvPicPr>
        <p:blipFill rotWithShape="1">
          <a:blip r:embed="rId3"/>
          <a:srcRect l="31100" r="252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70358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chor="t">
            <a:noAutofit/>
          </a:bodyPr>
          <a:lstStyle/>
          <a:p>
            <a:pPr>
              <a:lnSpc>
                <a:spcPct val="90000"/>
              </a:lnSpc>
            </a:pPr>
            <a:r>
              <a:rPr lang="en-US" sz="2400" b="1">
                <a:cs typeface="Segoe UI"/>
              </a:rPr>
              <a:t>Leverage the Pareto Principle for learning Prompt: </a:t>
            </a:r>
            <a:r>
              <a:rPr lang="en-US" sz="2400">
                <a:cs typeface="Segoe UI"/>
              </a:rPr>
              <a:t>"Identify the 20% of &lt;topic&gt; that will yield 80% of the desired results and provide a focused learning plan to master it."</a:t>
            </a:r>
          </a:p>
          <a:p>
            <a:pPr>
              <a:lnSpc>
                <a:spcPct val="90000"/>
              </a:lnSpc>
            </a:pPr>
            <a:endParaRPr lang="en-US" sz="2400"/>
          </a:p>
          <a:p>
            <a:pPr>
              <a:lnSpc>
                <a:spcPct val="90000"/>
              </a:lnSpc>
            </a:pPr>
            <a:r>
              <a:rPr lang="en-US" sz="2400" b="1">
                <a:cs typeface="Segoe UI"/>
              </a:rPr>
              <a:t>Utilize the Feynman Technique for deeper understanding Prompt: </a:t>
            </a:r>
            <a:r>
              <a:rPr lang="en-US" sz="2400">
                <a:cs typeface="Segoe UI"/>
              </a:rPr>
              <a:t>"Explain &lt;topic&gt; in the simplest terms possible as if teaching it to a complete beginner. Identify gaps in my understanding and suggest resources to fill them."</a:t>
            </a:r>
          </a:p>
          <a:p>
            <a:pPr>
              <a:lnSpc>
                <a:spcPct val="90000"/>
              </a:lnSpc>
            </a:pPr>
            <a:endParaRPr lang="en-US" sz="2400"/>
          </a:p>
          <a:p>
            <a:pPr>
              <a:lnSpc>
                <a:spcPct val="90000"/>
              </a:lnSpc>
            </a:pPr>
            <a:r>
              <a:rPr lang="en-US" sz="2400" b="1">
                <a:cs typeface="Segoe UI"/>
              </a:rPr>
              <a:t>Optimize learning through interleaving Prompt:</a:t>
            </a:r>
            <a:r>
              <a:rPr lang="en-US" sz="2400">
                <a:cs typeface="Segoe UI"/>
              </a:rPr>
              <a:t> "Create a study plan that mixes different topics or skills within &lt;topic&gt; to help me develop a more robust understanding and facilitate connections between them."</a:t>
            </a:r>
          </a:p>
          <a:p>
            <a:pPr>
              <a:lnSpc>
                <a:spcPct val="90000"/>
              </a:lnSpc>
            </a:pPr>
            <a:endParaRPr lang="en-US" sz="2400"/>
          </a:p>
          <a:p>
            <a:pPr>
              <a:lnSpc>
                <a:spcPct val="90000"/>
              </a:lnSpc>
            </a:pPr>
            <a:r>
              <a:rPr lang="en-US" sz="2400" b="1">
                <a:cs typeface="Segoe UI"/>
              </a:rPr>
              <a:t>Implement spaced repetition for long-term retention Prompt:</a:t>
            </a:r>
            <a:r>
              <a:rPr lang="en-US" sz="2400">
                <a:cs typeface="Segoe UI"/>
              </a:rPr>
              <a:t> "Design a spaced repetition schedule for me to effectively review &lt;topic&gt; over time, ensuring better retention and recall."</a:t>
            </a:r>
          </a:p>
        </p:txBody>
      </p:sp>
    </p:spTree>
    <p:extLst>
      <p:ext uri="{BB962C8B-B14F-4D97-AF65-F5344CB8AC3E}">
        <p14:creationId xmlns:p14="http://schemas.microsoft.com/office/powerpoint/2010/main" val="1512185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chor="t">
            <a:noAutofit/>
          </a:bodyPr>
          <a:lstStyle/>
          <a:p>
            <a:pPr>
              <a:lnSpc>
                <a:spcPct val="90000"/>
              </a:lnSpc>
            </a:pPr>
            <a:r>
              <a:rPr lang="en-US" sz="2400" b="1">
                <a:cs typeface="Segoe UI"/>
              </a:rPr>
              <a:t>Develop mental models for complex concepts Prompt:</a:t>
            </a:r>
            <a:r>
              <a:rPr lang="en-US" sz="2400">
                <a:cs typeface="Segoe UI"/>
              </a:rPr>
              <a:t> "Help me create mental models or analogies to better understand and remember key concepts in &lt;topic&gt;."</a:t>
            </a:r>
          </a:p>
          <a:p>
            <a:pPr>
              <a:lnSpc>
                <a:spcPct val="90000"/>
              </a:lnSpc>
            </a:pPr>
            <a:endParaRPr lang="en-US" sz="2400"/>
          </a:p>
          <a:p>
            <a:pPr>
              <a:lnSpc>
                <a:spcPct val="90000"/>
              </a:lnSpc>
            </a:pPr>
            <a:r>
              <a:rPr lang="en-US" sz="2400" b="1">
                <a:cs typeface="Segoe UI"/>
              </a:rPr>
              <a:t>Experiment with different learning modalities Prompt: </a:t>
            </a:r>
            <a:r>
              <a:rPr lang="en-US" sz="2400">
                <a:cs typeface="Segoe UI"/>
              </a:rPr>
              <a:t>"Suggest various learning resources (e.g., videos, books, podcasts, interactive exercises) for &lt;topic&gt; that cater to different learning styles."</a:t>
            </a:r>
          </a:p>
          <a:p>
            <a:pPr>
              <a:lnSpc>
                <a:spcPct val="90000"/>
              </a:lnSpc>
            </a:pPr>
            <a:endParaRPr lang="en-US" sz="2400"/>
          </a:p>
          <a:p>
            <a:pPr>
              <a:lnSpc>
                <a:spcPct val="90000"/>
              </a:lnSpc>
            </a:pPr>
            <a:r>
              <a:rPr lang="en-US" sz="2400" b="1">
                <a:cs typeface="Segoe UI"/>
              </a:rPr>
              <a:t>Harness the power of active recall Prompt:</a:t>
            </a:r>
            <a:r>
              <a:rPr lang="en-US" sz="2400">
                <a:cs typeface="Segoe UI"/>
              </a:rPr>
              <a:t> "Provide me with a series of challenging questions or problems related to &lt;topic&gt; to test my understanding and improve long-term retention."</a:t>
            </a:r>
          </a:p>
          <a:p>
            <a:pPr>
              <a:lnSpc>
                <a:spcPct val="90000"/>
              </a:lnSpc>
            </a:pPr>
            <a:endParaRPr lang="en-US" sz="2400"/>
          </a:p>
          <a:p>
            <a:pPr>
              <a:lnSpc>
                <a:spcPct val="90000"/>
              </a:lnSpc>
            </a:pPr>
            <a:r>
              <a:rPr lang="en-US" sz="2400" b="1">
                <a:cs typeface="Segoe UI"/>
              </a:rPr>
              <a:t>Use storytelling to enhance memory and comprehension Prompt:</a:t>
            </a:r>
            <a:r>
              <a:rPr lang="en-US" sz="2400">
                <a:cs typeface="Segoe UI"/>
              </a:rPr>
              <a:t> "Transform key concepts or lessons from &lt;topic&gt; into engaging stories or narratives to help me better remember and understand the material."</a:t>
            </a:r>
          </a:p>
        </p:txBody>
      </p:sp>
    </p:spTree>
    <p:extLst>
      <p:ext uri="{BB962C8B-B14F-4D97-AF65-F5344CB8AC3E}">
        <p14:creationId xmlns:p14="http://schemas.microsoft.com/office/powerpoint/2010/main" val="16337224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175F4-FCEF-A121-4B2B-1032E3500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6FDB9-B64C-CEA7-8312-F75B881AF614}"/>
              </a:ext>
            </a:extLst>
          </p:cNvPr>
          <p:cNvSpPr>
            <a:spLocks noGrp="1"/>
          </p:cNvSpPr>
          <p:nvPr>
            <p:ph type="title"/>
          </p:nvPr>
        </p:nvSpPr>
        <p:spPr>
          <a:xfrm>
            <a:off x="588263" y="585788"/>
            <a:ext cx="4159950" cy="5683249"/>
          </a:xfrm>
        </p:spPr>
        <p:txBody>
          <a:bodyPr wrap="square" anchor="ctr">
            <a:normAutofit/>
          </a:bodyPr>
          <a:lstStyle/>
          <a:p>
            <a:r>
              <a:rPr lang="en-US"/>
              <a:t>Demo</a:t>
            </a:r>
            <a:br>
              <a:rPr lang="en-US"/>
            </a:br>
            <a:br>
              <a:rPr lang="en-US"/>
            </a:br>
            <a:r>
              <a:rPr lang="en-US"/>
              <a:t>Diving into AI Models</a:t>
            </a:r>
          </a:p>
        </p:txBody>
      </p:sp>
      <p:pic>
        <p:nvPicPr>
          <p:cNvPr id="5" name="Picture 4" descr="Underwater empty swimming pool">
            <a:extLst>
              <a:ext uri="{FF2B5EF4-FFF2-40B4-BE49-F238E27FC236}">
                <a16:creationId xmlns:a16="http://schemas.microsoft.com/office/drawing/2014/main" id="{0F372CD7-DE54-8782-EFA2-25DCED3E7CB3}"/>
              </a:ext>
            </a:extLst>
          </p:cNvPr>
          <p:cNvPicPr>
            <a:picLocks noChangeAspect="1"/>
          </p:cNvPicPr>
          <p:nvPr/>
        </p:nvPicPr>
        <p:blipFill>
          <a:blip r:embed="rId2"/>
          <a:srcRect l="19790" r="13459" b="-1"/>
          <a:stretch/>
        </p:blipFill>
        <p:spPr>
          <a:xfrm>
            <a:off x="5334000" y="10"/>
            <a:ext cx="6858000" cy="6857990"/>
          </a:xfrm>
          <a:prstGeom prst="rect">
            <a:avLst/>
          </a:prstGeom>
          <a:noFill/>
        </p:spPr>
      </p:pic>
    </p:spTree>
    <p:extLst>
      <p:ext uri="{BB962C8B-B14F-4D97-AF65-F5344CB8AC3E}">
        <p14:creationId xmlns:p14="http://schemas.microsoft.com/office/powerpoint/2010/main" val="26258275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E245E484-B397-6003-E785-51507F0E663E}"/>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C608EBC-839F-715A-9BEB-34F4EC084196}"/>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3948118D-B650-2FE7-C891-4B207575CBF2}"/>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31590248-67F4-73CF-5EF8-681DD6636956}"/>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is an advantage of using Azure OpenAI?</a:t>
            </a:r>
          </a:p>
        </p:txBody>
      </p:sp>
      <p:sp>
        <p:nvSpPr>
          <p:cNvPr id="16" name="Rectangle: Top Corners Rounded 15">
            <a:extLst>
              <a:ext uri="{FF2B5EF4-FFF2-40B4-BE49-F238E27FC236}">
                <a16:creationId xmlns:a16="http://schemas.microsoft.com/office/drawing/2014/main" id="{68EB6444-50E9-532D-82D0-C8F42CC92D23}"/>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noProof="0">
                <a:solidFill>
                  <a:srgbClr val="000000"/>
                </a:solidFill>
                <a:latin typeface="Segoe UI Semibold"/>
                <a:cs typeface="Segoe UI" pitchFamily="34" charset="0"/>
              </a:rPr>
              <a:t>What is a multi-turn prompt?</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788EC493-27B2-B180-2547-D316BCDC750A}"/>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A38E18E-BBDA-8354-E1E8-1EA6F36F264C}"/>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B9F7CAA2-08AE-4886-A193-ADEC337E8D10}"/>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9D61750-3BD6-F872-968A-124F323ACEB0}"/>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Scalability, global access, Azure security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Access to different types of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 latest OpenAI innovation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Azure compliance and regulation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62B20CFF-652E-DA1B-D20D-99A67C0E2F96}"/>
              </a:ext>
              <a:ext uri="{C183D7F6-B498-43B3-948B-1728B52AA6E4}">
                <adec:decorative xmlns:adec="http://schemas.microsoft.com/office/drawing/2017/decorative" val="1"/>
              </a:ext>
            </a:extLst>
          </p:cNvPr>
          <p:cNvSpPr/>
          <p:nvPr/>
        </p:nvSpPr>
        <p:spPr bwMode="auto">
          <a:xfrm>
            <a:off x="6142874"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AC17534-C985-1ED1-CB9E-DD7083852D03}"/>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Fine tuning an AI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few-shot</a:t>
            </a:r>
            <a:r>
              <a:rPr kumimoji="0" lang="en-US" sz="2000" b="0" i="0" u="none" strike="noStrike" kern="1200" cap="none" spc="0" normalizeH="0" noProof="0">
                <a:ln>
                  <a:noFill/>
                </a:ln>
                <a:solidFill>
                  <a:srgbClr val="000000"/>
                </a:solidFill>
                <a:effectLst/>
                <a:uLnTx/>
                <a:uFillTx/>
                <a:latin typeface="Segoe UI"/>
                <a:ea typeface="+mn-ea"/>
                <a:cs typeface="+mn-cs"/>
              </a:rPr>
              <a:t> prompt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Prompts based on previous responses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Using chat feedback for better</a:t>
            </a:r>
            <a:r>
              <a:rPr kumimoji="0" lang="en-US" sz="2000" b="0" i="0" u="none" strike="noStrike" kern="1200" cap="none" spc="0" normalizeH="0" noProof="0">
                <a:ln>
                  <a:noFill/>
                </a:ln>
                <a:solidFill>
                  <a:srgbClr val="000000"/>
                </a:solidFill>
                <a:effectLst/>
                <a:uLnTx/>
                <a:uFillTx/>
                <a:latin typeface="Segoe UI"/>
                <a:ea typeface="+mn-ea"/>
                <a:cs typeface="+mn-cs"/>
              </a:rPr>
              <a:t> prompts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6022606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831280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831280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831280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47075"/>
            <a:ext cx="220861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sldjump"/>
              </a:rPr>
              <a:t>Module 1</a:t>
            </a:r>
            <a:b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GenAI</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Fundamentals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39783"/>
            <a:ext cx="121475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2</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2" name="Rectangle 11">
            <a:hlinkClick r:id="rId4"/>
            <a:extLst>
              <a:ext uri="{FF2B5EF4-FFF2-40B4-BE49-F238E27FC236}">
                <a16:creationId xmlns:a16="http://schemas.microsoft.com/office/drawing/2014/main" id="{665EAA2E-AC02-4D4D-B997-A412B4CC4642}"/>
              </a:ext>
            </a:extLst>
          </p:cNvPr>
          <p:cNvSpPr/>
          <p:nvPr/>
        </p:nvSpPr>
        <p:spPr>
          <a:xfrm>
            <a:off x="1236663" y="3329636"/>
            <a:ext cx="378584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3</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lang="en-US" sz="1600">
                <a:solidFill>
                  <a:srgbClr val="000000"/>
                </a:solidFill>
                <a:latin typeface="Segoe UI Semibold"/>
                <a:cs typeface="Segoe UI" panose="020B0502040204020203" pitchFamily="34" charset="0"/>
              </a:rPr>
              <a:t>Getting Started with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SQL and AI</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240356"/>
            <a:ext cx="430998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4</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RAG Patterns</a:t>
            </a:r>
          </a:p>
        </p:txBody>
      </p:sp>
      <p:sp>
        <p:nvSpPr>
          <p:cNvPr id="14" name="Rectangle 13">
            <a:extLst>
              <a:ext uri="{FF2B5EF4-FFF2-40B4-BE49-F238E27FC236}">
                <a16:creationId xmlns:a16="http://schemas.microsoft.com/office/drawing/2014/main" id="{7AC16A8D-C13B-4A4C-846E-46FCE4C15402}"/>
              </a:ext>
            </a:extLst>
          </p:cNvPr>
          <p:cNvSpPr/>
          <p:nvPr/>
        </p:nvSpPr>
        <p:spPr>
          <a:xfrm>
            <a:off x="8961208" y="1447075"/>
            <a:ext cx="165596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5</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Content Safety</a:t>
            </a:r>
          </a:p>
        </p:txBody>
      </p:sp>
      <p:sp>
        <p:nvSpPr>
          <p:cNvPr id="15" name="Rectangle 14">
            <a:extLst>
              <a:ext uri="{FF2B5EF4-FFF2-40B4-BE49-F238E27FC236}">
                <a16:creationId xmlns:a16="http://schemas.microsoft.com/office/drawing/2014/main" id="{FA09960E-E45A-7D4B-92CB-0B2428B0C489}"/>
              </a:ext>
            </a:extLst>
          </p:cNvPr>
          <p:cNvSpPr/>
          <p:nvPr/>
        </p:nvSpPr>
        <p:spPr>
          <a:xfrm>
            <a:off x="8961208" y="2339783"/>
            <a:ext cx="1653145"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6</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Frameworks</a:t>
            </a:r>
          </a:p>
        </p:txBody>
      </p:sp>
      <p:sp>
        <p:nvSpPr>
          <p:cNvPr id="3" name="Rectangle 2">
            <a:extLst>
              <a:ext uri="{FF2B5EF4-FFF2-40B4-BE49-F238E27FC236}">
                <a16:creationId xmlns:a16="http://schemas.microsoft.com/office/drawing/2014/main" id="{29EBE118-79E5-4265-96C9-3C0DDD11D108}"/>
              </a:ext>
            </a:extLst>
          </p:cNvPr>
          <p:cNvSpPr/>
          <p:nvPr/>
        </p:nvSpPr>
        <p:spPr>
          <a:xfrm>
            <a:off x="8961208" y="3244226"/>
            <a:ext cx="104002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7</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Copilots</a:t>
            </a:r>
          </a:p>
        </p:txBody>
      </p:sp>
      <p:sp>
        <p:nvSpPr>
          <p:cNvPr id="10" name="Rectangle: Rounded Corners 9">
            <a:extLst>
              <a:ext uri="{FF2B5EF4-FFF2-40B4-BE49-F238E27FC236}">
                <a16:creationId xmlns:a16="http://schemas.microsoft.com/office/drawing/2014/main" id="{EE9ABF31-054C-A712-D03F-C067149F822E}"/>
              </a:ext>
              <a:ext uri="{C183D7F6-B498-43B3-948B-1728B52AA6E4}">
                <adec:decorative xmlns:adec="http://schemas.microsoft.com/office/drawing/2017/decorative" val="1"/>
              </a:ext>
            </a:extLst>
          </p:cNvPr>
          <p:cNvSpPr/>
          <p:nvPr/>
        </p:nvSpPr>
        <p:spPr bwMode="auto">
          <a:xfrm>
            <a:off x="8312808"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8E4AF70C-E330-9650-ACC1-015604D2F6E8}"/>
              </a:ext>
            </a:extLst>
          </p:cNvPr>
          <p:cNvSpPr/>
          <p:nvPr/>
        </p:nvSpPr>
        <p:spPr>
          <a:xfrm>
            <a:off x="8961208" y="4240356"/>
            <a:ext cx="1772280"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8</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Fabric</a:t>
            </a:r>
          </a:p>
        </p:txBody>
      </p:sp>
      <p:grpSp>
        <p:nvGrpSpPr>
          <p:cNvPr id="5" name="Group 4">
            <a:extLst>
              <a:ext uri="{FF2B5EF4-FFF2-40B4-BE49-F238E27FC236}">
                <a16:creationId xmlns:a16="http://schemas.microsoft.com/office/drawing/2014/main" id="{CFBE8B4E-2C85-4C2D-DCA8-220EE1E8A570}"/>
              </a:ext>
            </a:extLst>
          </p:cNvPr>
          <p:cNvGrpSpPr/>
          <p:nvPr/>
        </p:nvGrpSpPr>
        <p:grpSpPr>
          <a:xfrm>
            <a:off x="721598" y="2400910"/>
            <a:ext cx="381730" cy="384995"/>
            <a:chOff x="-604607" y="2214543"/>
            <a:chExt cx="516667" cy="516668"/>
          </a:xfrm>
        </p:grpSpPr>
        <p:grpSp>
          <p:nvGrpSpPr>
            <p:cNvPr id="6" name="Group 5">
              <a:extLst>
                <a:ext uri="{FF2B5EF4-FFF2-40B4-BE49-F238E27FC236}">
                  <a16:creationId xmlns:a16="http://schemas.microsoft.com/office/drawing/2014/main" id="{4264F5B6-5BC2-01C2-9F7E-B195C659B68F}"/>
                </a:ext>
              </a:extLst>
            </p:cNvPr>
            <p:cNvGrpSpPr/>
            <p:nvPr/>
          </p:nvGrpSpPr>
          <p:grpSpPr>
            <a:xfrm>
              <a:off x="-571699" y="2247451"/>
              <a:ext cx="449263" cy="449263"/>
              <a:chOff x="-571699" y="2247451"/>
              <a:chExt cx="449263" cy="449263"/>
            </a:xfrm>
          </p:grpSpPr>
          <p:sp>
            <p:nvSpPr>
              <p:cNvPr id="31" name="Line 96">
                <a:extLst>
                  <a:ext uri="{FF2B5EF4-FFF2-40B4-BE49-F238E27FC236}">
                    <a16:creationId xmlns:a16="http://schemas.microsoft.com/office/drawing/2014/main" id="{78B571AC-CA38-6DED-BFDB-D45751FA6FF3}"/>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Line 97">
                <a:extLst>
                  <a:ext uri="{FF2B5EF4-FFF2-40B4-BE49-F238E27FC236}">
                    <a16:creationId xmlns:a16="http://schemas.microsoft.com/office/drawing/2014/main" id="{F60D9E0E-C0A7-1588-1113-DC7182B6CE05}"/>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Line 98">
                <a:extLst>
                  <a:ext uri="{FF2B5EF4-FFF2-40B4-BE49-F238E27FC236}">
                    <a16:creationId xmlns:a16="http://schemas.microsoft.com/office/drawing/2014/main" id="{CB9A67E2-DF69-AE55-67E5-8E6129AD0CC8}"/>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Line 99">
                <a:extLst>
                  <a:ext uri="{FF2B5EF4-FFF2-40B4-BE49-F238E27FC236}">
                    <a16:creationId xmlns:a16="http://schemas.microsoft.com/office/drawing/2014/main" id="{FFD5D521-6F37-625C-9617-CCE63F2776B0}"/>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100">
                <a:extLst>
                  <a:ext uri="{FF2B5EF4-FFF2-40B4-BE49-F238E27FC236}">
                    <a16:creationId xmlns:a16="http://schemas.microsoft.com/office/drawing/2014/main" id="{9678C494-A378-4466-8925-6913DE28B36E}"/>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101">
                <a:extLst>
                  <a:ext uri="{FF2B5EF4-FFF2-40B4-BE49-F238E27FC236}">
                    <a16:creationId xmlns:a16="http://schemas.microsoft.com/office/drawing/2014/main" id="{EFA16D42-A653-E9C8-C844-9A9CCFA59270}"/>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102">
                <a:extLst>
                  <a:ext uri="{FF2B5EF4-FFF2-40B4-BE49-F238E27FC236}">
                    <a16:creationId xmlns:a16="http://schemas.microsoft.com/office/drawing/2014/main" id="{781BC43E-08C0-4B1A-9255-1E7E221F3B98}"/>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3">
                <a:extLst>
                  <a:ext uri="{FF2B5EF4-FFF2-40B4-BE49-F238E27FC236}">
                    <a16:creationId xmlns:a16="http://schemas.microsoft.com/office/drawing/2014/main" id="{1753C5C1-1905-33C1-F15B-937E2D7DA316}"/>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4">
                <a:extLst>
                  <a:ext uri="{FF2B5EF4-FFF2-40B4-BE49-F238E27FC236}">
                    <a16:creationId xmlns:a16="http://schemas.microsoft.com/office/drawing/2014/main" id="{66E15952-9E31-E858-2CA0-51C7D15ACC3E}"/>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5">
                <a:extLst>
                  <a:ext uri="{FF2B5EF4-FFF2-40B4-BE49-F238E27FC236}">
                    <a16:creationId xmlns:a16="http://schemas.microsoft.com/office/drawing/2014/main" id="{C3BEE309-45F8-6D1C-491A-43161D554281}"/>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6">
                <a:extLst>
                  <a:ext uri="{FF2B5EF4-FFF2-40B4-BE49-F238E27FC236}">
                    <a16:creationId xmlns:a16="http://schemas.microsoft.com/office/drawing/2014/main" id="{53DD9B4E-6B62-7173-C168-766ACF559F11}"/>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7">
                <a:extLst>
                  <a:ext uri="{FF2B5EF4-FFF2-40B4-BE49-F238E27FC236}">
                    <a16:creationId xmlns:a16="http://schemas.microsoft.com/office/drawing/2014/main" id="{ED742160-B013-DBF9-162F-EF60AA53833C}"/>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Oval 108">
              <a:extLst>
                <a:ext uri="{FF2B5EF4-FFF2-40B4-BE49-F238E27FC236}">
                  <a16:creationId xmlns:a16="http://schemas.microsoft.com/office/drawing/2014/main" id="{3C045985-C603-7016-CEE5-CF0F9EAD1ACB}"/>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Oval 109">
              <a:extLst>
                <a:ext uri="{FF2B5EF4-FFF2-40B4-BE49-F238E27FC236}">
                  <a16:creationId xmlns:a16="http://schemas.microsoft.com/office/drawing/2014/main" id="{6E4851FF-EB8E-5839-7F53-0310B10DE18B}"/>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Oval 110">
              <a:extLst>
                <a:ext uri="{FF2B5EF4-FFF2-40B4-BE49-F238E27FC236}">
                  <a16:creationId xmlns:a16="http://schemas.microsoft.com/office/drawing/2014/main" id="{628644F9-C2AB-87EE-2F8F-E4E57ADB92D6}"/>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Oval 111">
              <a:extLst>
                <a:ext uri="{FF2B5EF4-FFF2-40B4-BE49-F238E27FC236}">
                  <a16:creationId xmlns:a16="http://schemas.microsoft.com/office/drawing/2014/main" id="{3EED0223-FEAC-DC89-EA2F-464F503DCA79}"/>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Oval 112">
              <a:extLst>
                <a:ext uri="{FF2B5EF4-FFF2-40B4-BE49-F238E27FC236}">
                  <a16:creationId xmlns:a16="http://schemas.microsoft.com/office/drawing/2014/main" id="{79A4EC92-16FF-32C8-54D4-8742AD1A5F22}"/>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Oval 113">
              <a:extLst>
                <a:ext uri="{FF2B5EF4-FFF2-40B4-BE49-F238E27FC236}">
                  <a16:creationId xmlns:a16="http://schemas.microsoft.com/office/drawing/2014/main" id="{382E1AF0-C244-4795-9223-65754AFAD16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Oval 114">
              <a:extLst>
                <a:ext uri="{FF2B5EF4-FFF2-40B4-BE49-F238E27FC236}">
                  <a16:creationId xmlns:a16="http://schemas.microsoft.com/office/drawing/2014/main" id="{BDD94D0E-DC2A-7879-2C18-DEC053C5ED10}"/>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15">
              <a:extLst>
                <a:ext uri="{FF2B5EF4-FFF2-40B4-BE49-F238E27FC236}">
                  <a16:creationId xmlns:a16="http://schemas.microsoft.com/office/drawing/2014/main" id="{CEB33327-305D-BA4B-34D6-CE67538DB9B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6">
              <a:extLst>
                <a:ext uri="{FF2B5EF4-FFF2-40B4-BE49-F238E27FC236}">
                  <a16:creationId xmlns:a16="http://schemas.microsoft.com/office/drawing/2014/main" id="{8A94C2DE-4556-DA79-E7F9-AE5FABDF8C6C}"/>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45" name="Picture 44" descr="Retrieval Augmented Generation with Huggingface Transformers and Ray">
            <a:extLst>
              <a:ext uri="{FF2B5EF4-FFF2-40B4-BE49-F238E27FC236}">
                <a16:creationId xmlns:a16="http://schemas.microsoft.com/office/drawing/2014/main" id="{D9130AFB-793B-C327-3651-473F888A6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63" y="4115071"/>
            <a:ext cx="710958" cy="7109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A319DF7-D10B-D130-1A36-02EA1F0C8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7433" y="2457588"/>
            <a:ext cx="379151" cy="3791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crosoft 365 Copilot Logo, symbol, meaning, history, PNG, brand">
            <a:extLst>
              <a:ext uri="{FF2B5EF4-FFF2-40B4-BE49-F238E27FC236}">
                <a16:creationId xmlns:a16="http://schemas.microsoft.com/office/drawing/2014/main" id="{FB3DD5A5-093A-A070-8716-2463CF4FB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2843" y="3356568"/>
            <a:ext cx="687773" cy="38687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con&#10;&#10;Description automatically generated">
            <a:extLst>
              <a:ext uri="{FF2B5EF4-FFF2-40B4-BE49-F238E27FC236}">
                <a16:creationId xmlns:a16="http://schemas.microsoft.com/office/drawing/2014/main" id="{97036131-14D3-1EE9-D47D-429A3992B3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1285" y="4261964"/>
            <a:ext cx="430888" cy="430888"/>
          </a:xfrm>
          <a:prstGeom prst="rect">
            <a:avLst/>
          </a:prstGeom>
        </p:spPr>
      </p:pic>
      <p:pic>
        <p:nvPicPr>
          <p:cNvPr id="53" name="Picture 52">
            <a:extLst>
              <a:ext uri="{FF2B5EF4-FFF2-40B4-BE49-F238E27FC236}">
                <a16:creationId xmlns:a16="http://schemas.microsoft.com/office/drawing/2014/main" id="{776210E7-73CE-D479-9509-33FE5FEB870A}"/>
              </a:ext>
            </a:extLst>
          </p:cNvPr>
          <p:cNvPicPr>
            <a:picLocks noChangeAspect="1"/>
          </p:cNvPicPr>
          <p:nvPr/>
        </p:nvPicPr>
        <p:blipFill>
          <a:blip r:embed="rId9"/>
          <a:stretch>
            <a:fillRect/>
          </a:stretch>
        </p:blipFill>
        <p:spPr>
          <a:xfrm>
            <a:off x="8388239" y="1427897"/>
            <a:ext cx="531787" cy="531787"/>
          </a:xfrm>
          <a:prstGeom prst="rect">
            <a:avLst/>
          </a:prstGeom>
        </p:spPr>
      </p:pic>
      <p:pic>
        <p:nvPicPr>
          <p:cNvPr id="54" name="Graphic 53" descr="Azure SQL Database icon">
            <a:extLst>
              <a:ext uri="{FF2B5EF4-FFF2-40B4-BE49-F238E27FC236}">
                <a16:creationId xmlns:a16="http://schemas.microsoft.com/office/drawing/2014/main" id="{8C25E3E8-BC79-57FD-846F-88F99655995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35464" y="3256051"/>
            <a:ext cx="553998" cy="553998"/>
          </a:xfrm>
          <a:prstGeom prst="rect">
            <a:avLst/>
          </a:prstGeom>
        </p:spPr>
      </p:pic>
      <p:pic>
        <p:nvPicPr>
          <p:cNvPr id="56" name="Picture 55">
            <a:extLst>
              <a:ext uri="{FF2B5EF4-FFF2-40B4-BE49-F238E27FC236}">
                <a16:creationId xmlns:a16="http://schemas.microsoft.com/office/drawing/2014/main" id="{7A598AA7-3DC4-F0AA-94BE-6FF99F591CD4}"/>
              </a:ext>
            </a:extLst>
          </p:cNvPr>
          <p:cNvPicPr>
            <a:picLocks noChangeAspect="1"/>
          </p:cNvPicPr>
          <p:nvPr/>
        </p:nvPicPr>
        <p:blipFill>
          <a:blip r:embed="rId12"/>
          <a:stretch>
            <a:fillRect/>
          </a:stretch>
        </p:blipFill>
        <p:spPr>
          <a:xfrm>
            <a:off x="627000" y="1474051"/>
            <a:ext cx="553998" cy="553998"/>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6" name="Freeform: Shape 35">
            <a:extLst>
              <a:ext uri="{FF2B5EF4-FFF2-40B4-BE49-F238E27FC236}">
                <a16:creationId xmlns:a16="http://schemas.microsoft.com/office/drawing/2014/main" id="{78A198C6-7994-B430-A1FB-31AED49C2F56}"/>
              </a:ext>
            </a:extLst>
          </p:cNvPr>
          <p:cNvSpPr/>
          <p:nvPr/>
        </p:nvSpPr>
        <p:spPr bwMode="auto">
          <a:xfrm>
            <a:off x="58419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F45943D9-3C8D-1281-5F0F-A9767968CE87}"/>
              </a:ext>
            </a:extLst>
          </p:cNvPr>
          <p:cNvSpPr/>
          <p:nvPr/>
        </p:nvSpPr>
        <p:spPr bwMode="auto">
          <a:xfrm>
            <a:off x="287303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A23FFD68-AE72-950E-C03E-76029862A5BC}"/>
              </a:ext>
            </a:extLst>
          </p:cNvPr>
          <p:cNvSpPr/>
          <p:nvPr/>
        </p:nvSpPr>
        <p:spPr bwMode="auto">
          <a:xfrm>
            <a:off x="516186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B07F3F12-1F12-DF0B-2779-81A5D3ED84E7}"/>
              </a:ext>
            </a:extLst>
          </p:cNvPr>
          <p:cNvSpPr/>
          <p:nvPr/>
        </p:nvSpPr>
        <p:spPr bwMode="auto">
          <a:xfrm>
            <a:off x="9739540" y="2687686"/>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29A5E702-A40A-F028-6567-7E84615ED1E0}"/>
              </a:ext>
            </a:extLst>
          </p:cNvPr>
          <p:cNvSpPr/>
          <p:nvPr/>
        </p:nvSpPr>
        <p:spPr bwMode="auto">
          <a:xfrm>
            <a:off x="745070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081281"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431207"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761917" y="3975635"/>
            <a:ext cx="1471841"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10073443" y="3975635"/>
            <a:ext cx="150794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43" y="2966113"/>
            <a:ext cx="872664" cy="872664"/>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505" y="2966113"/>
            <a:ext cx="872664" cy="872664"/>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081" y="2966113"/>
            <a:ext cx="872664" cy="872664"/>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051" y="2966113"/>
            <a:ext cx="872664" cy="872664"/>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3125" y="2966113"/>
            <a:ext cx="872664" cy="872664"/>
          </a:xfrm>
          <a:prstGeom prst="rect">
            <a:avLst/>
          </a:prstGeom>
        </p:spPr>
      </p:pic>
      <p:sp>
        <p:nvSpPr>
          <p:cNvPr id="48" name="Content Placeholder 5">
            <a:extLst>
              <a:ext uri="{FF2B5EF4-FFF2-40B4-BE49-F238E27FC236}">
                <a16:creationId xmlns:a16="http://schemas.microsoft.com/office/drawing/2014/main" id="{2E4750E9-E4C6-93E6-5B00-A9B203EC99F8}"/>
              </a:ext>
            </a:extLst>
          </p:cNvPr>
          <p:cNvSpPr txBox="1">
            <a:spLocks/>
          </p:cNvSpPr>
          <p:nvPr/>
        </p:nvSpPr>
        <p:spPr>
          <a:xfrm>
            <a:off x="747856" y="3975635"/>
            <a:ext cx="15586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1051283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
            <a:extLst>
              <a:ext uri="{FF2B5EF4-FFF2-40B4-BE49-F238E27FC236}">
                <a16:creationId xmlns:a16="http://schemas.microsoft.com/office/drawing/2014/main" id="{05009208-0C16-2D6F-581E-F274C428A9AC}"/>
              </a:ext>
              <a:ext uri="{C183D7F6-B498-43B3-948B-1728B52AA6E4}">
                <adec:decorative xmlns:adec="http://schemas.microsoft.com/office/drawing/2017/decorative" val="1"/>
              </a:ext>
            </a:extLst>
          </p:cNvPr>
          <p:cNvSpPr/>
          <p:nvPr/>
        </p:nvSpPr>
        <p:spPr bwMode="auto">
          <a:xfrm>
            <a:off x="1236663" y="2527301"/>
            <a:ext cx="9718674" cy="1974410"/>
          </a:xfrm>
          <a:prstGeom prst="roundRect">
            <a:avLst>
              <a:gd name="adj" fmla="val 7772"/>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D602E2EC-1675-D3F9-B0AA-CD1FDFEB24F0}"/>
              </a:ext>
            </a:extLst>
          </p:cNvPr>
          <p:cNvSpPr/>
          <p:nvPr/>
        </p:nvSpPr>
        <p:spPr bwMode="auto">
          <a:xfrm>
            <a:off x="142347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261F3B49-1BA8-2596-756B-19B5DC3A195C}"/>
              </a:ext>
            </a:extLst>
          </p:cNvPr>
          <p:cNvSpPr/>
          <p:nvPr/>
        </p:nvSpPr>
        <p:spPr bwMode="auto">
          <a:xfrm>
            <a:off x="3292459"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947F7696-6DF4-5182-1B2B-96EC39423A89}"/>
              </a:ext>
            </a:extLst>
          </p:cNvPr>
          <p:cNvSpPr/>
          <p:nvPr/>
        </p:nvSpPr>
        <p:spPr bwMode="auto">
          <a:xfrm>
            <a:off x="5159723"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9C316D9E-F256-8996-D831-D40C6C51F0F0}"/>
              </a:ext>
            </a:extLst>
          </p:cNvPr>
          <p:cNvSpPr/>
          <p:nvPr/>
        </p:nvSpPr>
        <p:spPr bwMode="auto">
          <a:xfrm>
            <a:off x="8898682" y="2687687"/>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865228B7-54A1-A8B8-C151-6DBAE92840E7}"/>
              </a:ext>
            </a:extLst>
          </p:cNvPr>
          <p:cNvSpPr/>
          <p:nvPr/>
        </p:nvSpPr>
        <p:spPr bwMode="auto">
          <a:xfrm>
            <a:off x="702871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473120"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374112"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275104" y="3979878"/>
            <a:ext cx="1485380"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9110990" y="3979878"/>
            <a:ext cx="1521812"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79" y="2961069"/>
            <a:ext cx="880692" cy="880693"/>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08" y="2961069"/>
            <a:ext cx="880692" cy="880693"/>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1550" y="2961069"/>
            <a:ext cx="880692" cy="880693"/>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665" y="2961069"/>
            <a:ext cx="880692" cy="880693"/>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722" y="2961069"/>
            <a:ext cx="880692" cy="880693"/>
          </a:xfrm>
          <a:prstGeom prst="rect">
            <a:avLst/>
          </a:prstGeom>
        </p:spPr>
      </p:pic>
      <p:sp>
        <p:nvSpPr>
          <p:cNvPr id="22" name="Content Placeholder 5">
            <a:extLst>
              <a:ext uri="{FF2B5EF4-FFF2-40B4-BE49-F238E27FC236}">
                <a16:creationId xmlns:a16="http://schemas.microsoft.com/office/drawing/2014/main" id="{03050BFF-8B27-BD49-6E11-08C76AD9DCAD}"/>
              </a:ext>
            </a:extLst>
          </p:cNvPr>
          <p:cNvSpPr txBox="1">
            <a:spLocks/>
          </p:cNvSpPr>
          <p:nvPr/>
        </p:nvSpPr>
        <p:spPr>
          <a:xfrm>
            <a:off x="1549637" y="3979881"/>
            <a:ext cx="1572976"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84670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6E6E0307-AB95-F552-D281-BAFFE0C219C6}"/>
              </a:ext>
            </a:extLst>
          </p:cNvPr>
          <p:cNvSpPr/>
          <p:nvPr/>
        </p:nvSpPr>
        <p:spPr bwMode="auto">
          <a:xfrm>
            <a:off x="8335964" y="2642540"/>
            <a:ext cx="3270250" cy="3293989"/>
          </a:xfrm>
          <a:prstGeom prst="roundRect">
            <a:avLst>
              <a:gd name="adj" fmla="val 2298"/>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 name="Rectangle: Rounded Corners 4">
            <a:extLst>
              <a:ext uri="{FF2B5EF4-FFF2-40B4-BE49-F238E27FC236}">
                <a16:creationId xmlns:a16="http://schemas.microsoft.com/office/drawing/2014/main" id="{D1EA8833-589D-383C-C3E1-89DCECF82EE4}"/>
              </a:ext>
            </a:extLst>
          </p:cNvPr>
          <p:cNvSpPr/>
          <p:nvPr/>
        </p:nvSpPr>
        <p:spPr bwMode="auto">
          <a:xfrm>
            <a:off x="8972023" y="3965184"/>
            <a:ext cx="1998133" cy="1075426"/>
          </a:xfrm>
          <a:prstGeom prst="roundRect">
            <a:avLst>
              <a:gd name="adj" fmla="val 5697"/>
            </a:avLst>
          </a:prstGeom>
          <a:solidFill>
            <a:schemeClr val="bg1">
              <a:alpha val="33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A2FFC7AB-BC0D-1022-A70A-D7186AA11467}"/>
              </a:ext>
            </a:extLst>
          </p:cNvPr>
          <p:cNvSpPr/>
          <p:nvPr/>
        </p:nvSpPr>
        <p:spPr bwMode="auto">
          <a:xfrm>
            <a:off x="4472285" y="2642540"/>
            <a:ext cx="3270250" cy="3293989"/>
          </a:xfrm>
          <a:prstGeom prst="roundRect">
            <a:avLst>
              <a:gd name="adj" fmla="val 288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8661F6F3-D544-B9B3-065B-98CBBD1492BF}"/>
              </a:ext>
            </a:extLst>
          </p:cNvPr>
          <p:cNvSpPr/>
          <p:nvPr/>
        </p:nvSpPr>
        <p:spPr bwMode="auto">
          <a:xfrm>
            <a:off x="608606" y="2642540"/>
            <a:ext cx="3270250" cy="3293989"/>
          </a:xfrm>
          <a:prstGeom prst="roundRect">
            <a:avLst>
              <a:gd name="adj" fmla="val 346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86EC52A4-C16C-FB37-A160-0C9836771C37}"/>
              </a:ext>
            </a:extLst>
          </p:cNvPr>
          <p:cNvSpPr>
            <a:spLocks noGrp="1"/>
          </p:cNvSpPr>
          <p:nvPr>
            <p:ph type="title"/>
          </p:nvPr>
        </p:nvSpPr>
        <p:spPr>
          <a:xfrm>
            <a:off x="251197" y="200415"/>
            <a:ext cx="11018520" cy="553998"/>
          </a:xfrm>
        </p:spPr>
        <p:txBody>
          <a:bodyPr>
            <a:normAutofit/>
          </a:bodyPr>
          <a:lstStyle/>
          <a:p>
            <a:r>
              <a:rPr lang="en-US"/>
              <a:t>Azure SQL Database and AI Scenarios</a:t>
            </a:r>
          </a:p>
        </p:txBody>
      </p:sp>
      <p:sp>
        <p:nvSpPr>
          <p:cNvPr id="26" name="Text Placeholder 25">
            <a:extLst>
              <a:ext uri="{FF2B5EF4-FFF2-40B4-BE49-F238E27FC236}">
                <a16:creationId xmlns:a16="http://schemas.microsoft.com/office/drawing/2014/main" id="{827ABA3E-0E6B-A3F6-D463-69C3199CFCC5}"/>
              </a:ext>
            </a:extLst>
          </p:cNvPr>
          <p:cNvSpPr>
            <a:spLocks noGrp="1"/>
          </p:cNvSpPr>
          <p:nvPr>
            <p:ph type="body" sz="quarter" idx="16"/>
          </p:nvPr>
        </p:nvSpPr>
        <p:spPr>
          <a:xfrm>
            <a:off x="585788" y="1443779"/>
            <a:ext cx="3263900" cy="615553"/>
          </a:xfrm>
        </p:spPr>
        <p:txBody>
          <a:bodyPr/>
          <a:lstStyle/>
          <a:p>
            <a:pPr algn="ctr"/>
            <a:r>
              <a:rPr lang="en-US"/>
              <a:t>Use AI Services</a:t>
            </a:r>
          </a:p>
          <a:p>
            <a:pPr algn="ctr"/>
            <a:r>
              <a:rPr lang="en-US" sz="1800">
                <a:solidFill>
                  <a:schemeClr val="accent3"/>
                </a:solidFill>
              </a:rPr>
              <a:t>Connected to SQL</a:t>
            </a:r>
          </a:p>
        </p:txBody>
      </p:sp>
      <p:sp>
        <p:nvSpPr>
          <p:cNvPr id="29" name="Text Placeholder 28">
            <a:extLst>
              <a:ext uri="{FF2B5EF4-FFF2-40B4-BE49-F238E27FC236}">
                <a16:creationId xmlns:a16="http://schemas.microsoft.com/office/drawing/2014/main" id="{72FFA2D0-9532-FF2E-53DA-95EE7B3C88DE}"/>
              </a:ext>
            </a:extLst>
          </p:cNvPr>
          <p:cNvSpPr>
            <a:spLocks noGrp="1"/>
          </p:cNvSpPr>
          <p:nvPr>
            <p:ph type="body" sz="quarter" idx="17"/>
          </p:nvPr>
        </p:nvSpPr>
        <p:spPr>
          <a:xfrm>
            <a:off x="4464050" y="1443779"/>
            <a:ext cx="3263900" cy="615553"/>
          </a:xfrm>
        </p:spPr>
        <p:txBody>
          <a:bodyPr/>
          <a:lstStyle/>
          <a:p>
            <a:pPr algn="ctr"/>
            <a:r>
              <a:rPr lang="en-US"/>
              <a:t>Use frameworks</a:t>
            </a:r>
          </a:p>
          <a:p>
            <a:pPr algn="ctr"/>
            <a:r>
              <a:rPr lang="en-US" sz="1800">
                <a:solidFill>
                  <a:schemeClr val="accent3"/>
                </a:solidFill>
              </a:rPr>
              <a:t>Connected to SQL or AI</a:t>
            </a:r>
          </a:p>
        </p:txBody>
      </p:sp>
      <p:sp>
        <p:nvSpPr>
          <p:cNvPr id="30" name="Text Placeholder 29">
            <a:extLst>
              <a:ext uri="{FF2B5EF4-FFF2-40B4-BE49-F238E27FC236}">
                <a16:creationId xmlns:a16="http://schemas.microsoft.com/office/drawing/2014/main" id="{E781241B-FEFC-6E4B-F94A-7F699AF64294}"/>
              </a:ext>
            </a:extLst>
          </p:cNvPr>
          <p:cNvSpPr>
            <a:spLocks noGrp="1"/>
          </p:cNvSpPr>
          <p:nvPr>
            <p:ph type="body" sz="quarter" idx="18"/>
          </p:nvPr>
        </p:nvSpPr>
        <p:spPr>
          <a:xfrm>
            <a:off x="7847336" y="1435256"/>
            <a:ext cx="3950194" cy="615553"/>
          </a:xfrm>
        </p:spPr>
        <p:txBody>
          <a:bodyPr/>
          <a:lstStyle/>
          <a:p>
            <a:pPr algn="ctr"/>
            <a:r>
              <a:rPr lang="en-US"/>
              <a:t>Use T-SQL for Hybrid Search</a:t>
            </a:r>
          </a:p>
          <a:p>
            <a:pPr algn="ctr"/>
            <a:r>
              <a:rPr lang="en-US" sz="1800">
                <a:solidFill>
                  <a:schemeClr val="accent3"/>
                </a:solidFill>
              </a:rPr>
              <a:t>Connected to AI</a:t>
            </a:r>
          </a:p>
        </p:txBody>
      </p:sp>
      <p:pic>
        <p:nvPicPr>
          <p:cNvPr id="8" name="Graphic 7">
            <a:extLst>
              <a:ext uri="{FF2B5EF4-FFF2-40B4-BE49-F238E27FC236}">
                <a16:creationId xmlns:a16="http://schemas.microsoft.com/office/drawing/2014/main" id="{110DD6A1-B070-E019-0FC7-A6DC32330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786" y="2955151"/>
            <a:ext cx="914400" cy="914400"/>
          </a:xfrm>
          <a:prstGeom prst="rect">
            <a:avLst/>
          </a:prstGeom>
        </p:spPr>
      </p:pic>
      <p:grpSp>
        <p:nvGrpSpPr>
          <p:cNvPr id="13" name="Group 12" descr="Document and SQL database graphic encased in brackets">
            <a:extLst>
              <a:ext uri="{FF2B5EF4-FFF2-40B4-BE49-F238E27FC236}">
                <a16:creationId xmlns:a16="http://schemas.microsoft.com/office/drawing/2014/main" id="{18CCC41A-1B5E-2D7D-B64A-B23D565875F9}"/>
              </a:ext>
            </a:extLst>
          </p:cNvPr>
          <p:cNvGrpSpPr>
            <a:grpSpLocks noChangeAspect="1"/>
          </p:cNvGrpSpPr>
          <p:nvPr/>
        </p:nvGrpSpPr>
        <p:grpSpPr>
          <a:xfrm>
            <a:off x="10103088" y="4190123"/>
            <a:ext cx="625548" cy="625548"/>
            <a:chOff x="9535761" y="257664"/>
            <a:chExt cx="2275237" cy="2275237"/>
          </a:xfrm>
        </p:grpSpPr>
        <p:pic>
          <p:nvPicPr>
            <p:cNvPr id="16" name="Picture 15">
              <a:extLst>
                <a:ext uri="{FF2B5EF4-FFF2-40B4-BE49-F238E27FC236}">
                  <a16:creationId xmlns:a16="http://schemas.microsoft.com/office/drawing/2014/main" id="{5641231B-9D2E-6263-D20E-17F4808BABE1}"/>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18" name="Graphic 17">
              <a:extLst>
                <a:ext uri="{FF2B5EF4-FFF2-40B4-BE49-F238E27FC236}">
                  <a16:creationId xmlns:a16="http://schemas.microsoft.com/office/drawing/2014/main" id="{6677E714-2561-6592-3369-12B715CECF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21" name="Picture 4" descr="Document outline">
              <a:extLst>
                <a:ext uri="{FF2B5EF4-FFF2-40B4-BE49-F238E27FC236}">
                  <a16:creationId xmlns:a16="http://schemas.microsoft.com/office/drawing/2014/main" id="{C861D534-0FA7-9EDB-7ECC-B4CBC4FAC3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7" name="Graphic 36" descr="Azure SQL Database icon">
            <a:extLst>
              <a:ext uri="{FF2B5EF4-FFF2-40B4-BE49-F238E27FC236}">
                <a16:creationId xmlns:a16="http://schemas.microsoft.com/office/drawing/2014/main" id="{23C2F70C-0936-DAF3-B180-C21A428AA0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91567" y="4073429"/>
            <a:ext cx="914400" cy="914400"/>
          </a:xfrm>
          <a:prstGeom prst="rect">
            <a:avLst/>
          </a:prstGeom>
        </p:spPr>
      </p:pic>
      <p:sp>
        <p:nvSpPr>
          <p:cNvPr id="38" name="TextBox 37">
            <a:extLst>
              <a:ext uri="{FF2B5EF4-FFF2-40B4-BE49-F238E27FC236}">
                <a16:creationId xmlns:a16="http://schemas.microsoft.com/office/drawing/2014/main" id="{E77BF19A-3DD2-55AE-1F39-A62FB2AD6847}"/>
              </a:ext>
            </a:extLst>
          </p:cNvPr>
          <p:cNvSpPr txBox="1"/>
          <p:nvPr/>
        </p:nvSpPr>
        <p:spPr>
          <a:xfrm>
            <a:off x="686023" y="5255728"/>
            <a:ext cx="311541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Index with Azure AI Search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Vector Search with Azure OpenAI</a:t>
            </a:r>
          </a:p>
        </p:txBody>
      </p:sp>
      <p:pic>
        <p:nvPicPr>
          <p:cNvPr id="64" name="Graphic 63" descr="Azure SQL Database icon">
            <a:extLst>
              <a:ext uri="{FF2B5EF4-FFF2-40B4-BE49-F238E27FC236}">
                <a16:creationId xmlns:a16="http://schemas.microsoft.com/office/drawing/2014/main" id="{6D094593-7A23-532D-CC12-46D38CF067C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0133" y="4156747"/>
            <a:ext cx="692300" cy="692300"/>
          </a:xfrm>
          <a:prstGeom prst="rect">
            <a:avLst/>
          </a:prstGeom>
        </p:spPr>
      </p:pic>
      <p:pic>
        <p:nvPicPr>
          <p:cNvPr id="70" name="Graphic 69">
            <a:extLst>
              <a:ext uri="{FF2B5EF4-FFF2-40B4-BE49-F238E27FC236}">
                <a16:creationId xmlns:a16="http://schemas.microsoft.com/office/drawing/2014/main" id="{3F72A304-7BF8-693C-E965-44E228FFE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4273" y="3096491"/>
            <a:ext cx="684065" cy="684065"/>
          </a:xfrm>
          <a:prstGeom prst="rect">
            <a:avLst/>
          </a:prstGeom>
        </p:spPr>
      </p:pic>
      <p:pic>
        <p:nvPicPr>
          <p:cNvPr id="78" name="Picture 77">
            <a:extLst>
              <a:ext uri="{FF2B5EF4-FFF2-40B4-BE49-F238E27FC236}">
                <a16:creationId xmlns:a16="http://schemas.microsoft.com/office/drawing/2014/main" id="{35BB41AF-2088-AFFC-9355-B2909C3107AC}"/>
              </a:ext>
            </a:extLst>
          </p:cNvPr>
          <p:cNvPicPr>
            <a:picLocks noChangeAspect="1"/>
          </p:cNvPicPr>
          <p:nvPr/>
        </p:nvPicPr>
        <p:blipFill>
          <a:blip r:embed="rId12"/>
          <a:stretch>
            <a:fillRect/>
          </a:stretch>
        </p:blipFill>
        <p:spPr>
          <a:xfrm>
            <a:off x="5668293" y="2730507"/>
            <a:ext cx="977220" cy="731520"/>
          </a:xfrm>
          <a:prstGeom prst="rect">
            <a:avLst/>
          </a:prstGeom>
        </p:spPr>
      </p:pic>
      <p:sp>
        <p:nvSpPr>
          <p:cNvPr id="7" name="TextBox 6">
            <a:extLst>
              <a:ext uri="{FF2B5EF4-FFF2-40B4-BE49-F238E27FC236}">
                <a16:creationId xmlns:a16="http://schemas.microsoft.com/office/drawing/2014/main" id="{D1504E40-E547-AAE6-071E-C5D451AB9875}"/>
              </a:ext>
            </a:extLst>
          </p:cNvPr>
          <p:cNvSpPr txBox="1"/>
          <p:nvPr/>
        </p:nvSpPr>
        <p:spPr>
          <a:xfrm>
            <a:off x="8491305" y="5255728"/>
            <a:ext cx="2959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Store vectors in SQL Invoke Models using REST API</a:t>
            </a:r>
          </a:p>
        </p:txBody>
      </p:sp>
      <p:pic>
        <p:nvPicPr>
          <p:cNvPr id="9" name="Graphic 8" descr="Azure SQL Database icon">
            <a:extLst>
              <a:ext uri="{FF2B5EF4-FFF2-40B4-BE49-F238E27FC236}">
                <a16:creationId xmlns:a16="http://schemas.microsoft.com/office/drawing/2014/main" id="{1450DE34-C88D-7E9F-05E1-6809B4C3A4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6573" y="4362665"/>
            <a:ext cx="641675" cy="641675"/>
          </a:xfrm>
          <a:prstGeom prst="rect">
            <a:avLst/>
          </a:prstGeom>
        </p:spPr>
      </p:pic>
      <p:sp>
        <p:nvSpPr>
          <p:cNvPr id="11" name="TextBox 10">
            <a:extLst>
              <a:ext uri="{FF2B5EF4-FFF2-40B4-BE49-F238E27FC236}">
                <a16:creationId xmlns:a16="http://schemas.microsoft.com/office/drawing/2014/main" id="{82A11522-0F3A-49DC-78C2-631681CAA099}"/>
              </a:ext>
            </a:extLst>
          </p:cNvPr>
          <p:cNvSpPr txBox="1"/>
          <p:nvPr/>
        </p:nvSpPr>
        <p:spPr>
          <a:xfrm>
            <a:off x="5000921" y="5255728"/>
            <a:ext cx="221297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NL to generate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Orchestrate </a:t>
            </a:r>
            <a:r>
              <a:rPr kumimoji="0" lang="en-US" sz="1600" b="0" i="0" u="none" strike="noStrike" kern="1200" cap="none" spc="0" normalizeH="0" baseline="0" noProof="0" err="1">
                <a:ln>
                  <a:noFill/>
                </a:ln>
                <a:solidFill>
                  <a:srgbClr val="000000"/>
                </a:solidFill>
                <a:effectLst/>
                <a:uLnTx/>
                <a:uFillTx/>
                <a:latin typeface="Segoe UI"/>
                <a:ea typeface="+mn-ea"/>
                <a:cs typeface="+mn-cs"/>
              </a:rPr>
              <a:t>GenAI</a:t>
            </a:r>
            <a:r>
              <a:rPr kumimoji="0" lang="en-US" sz="1600" b="0" i="0" u="none" strike="noStrike" kern="1200" cap="none" spc="0" normalizeH="0" baseline="0" noProof="0">
                <a:ln>
                  <a:noFill/>
                </a:ln>
                <a:solidFill>
                  <a:srgbClr val="000000"/>
                </a:solidFill>
                <a:effectLst/>
                <a:uLnTx/>
                <a:uFillTx/>
                <a:latin typeface="Segoe UI"/>
                <a:ea typeface="+mn-ea"/>
                <a:cs typeface="+mn-cs"/>
              </a:rPr>
              <a:t> apps</a:t>
            </a:r>
          </a:p>
        </p:txBody>
      </p:sp>
      <p:pic>
        <p:nvPicPr>
          <p:cNvPr id="17" name="Graphic 16">
            <a:extLst>
              <a:ext uri="{FF2B5EF4-FFF2-40B4-BE49-F238E27FC236}">
                <a16:creationId xmlns:a16="http://schemas.microsoft.com/office/drawing/2014/main" id="{D197DE20-3140-5148-D135-BF63D8B4C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342" y="2987542"/>
            <a:ext cx="671494" cy="671494"/>
          </a:xfrm>
          <a:prstGeom prst="rect">
            <a:avLst/>
          </a:prstGeom>
        </p:spPr>
      </p:pic>
      <p:sp>
        <p:nvSpPr>
          <p:cNvPr id="10" name="TextBox 9">
            <a:extLst>
              <a:ext uri="{FF2B5EF4-FFF2-40B4-BE49-F238E27FC236}">
                <a16:creationId xmlns:a16="http://schemas.microsoft.com/office/drawing/2014/main" id="{9F50BBAA-1EEA-7464-DA0C-AB8695403050}"/>
              </a:ext>
            </a:extLst>
          </p:cNvPr>
          <p:cNvSpPr txBox="1"/>
          <p:nvPr/>
        </p:nvSpPr>
        <p:spPr>
          <a:xfrm>
            <a:off x="9792779" y="157976"/>
            <a:ext cx="2148024" cy="553998"/>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a:t>
            </a:r>
            <a:r>
              <a:rPr kumimoji="0" lang="en-US" sz="1800"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sqlai</a:t>
            </a:r>
            <a:r>
              <a:rPr kumimoji="0" lang="en-US" sz="1765" b="0" i="0" u="none" strike="noStrike" kern="1200" cap="none" spc="0" normalizeH="0" baseline="0" noProof="0">
                <a:ln>
                  <a:noFill/>
                </a:ln>
                <a:solidFill>
                  <a:srgbClr val="463668">
                    <a:lumMod val="60000"/>
                    <a:lumOff val="40000"/>
                  </a:srgbClr>
                </a:solidFill>
                <a:effectLst/>
                <a:uLnTx/>
                <a:uFillTx/>
                <a:latin typeface="Segoe UI Semibold"/>
                <a:ea typeface="+mn-ea"/>
                <a:cs typeface="+mn-cs"/>
              </a:rPr>
              <a:t> </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sqlaisamples</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endParaRPr>
          </a:p>
        </p:txBody>
      </p:sp>
      <p:pic>
        <p:nvPicPr>
          <p:cNvPr id="15" name="Picture 14">
            <a:extLst>
              <a:ext uri="{FF2B5EF4-FFF2-40B4-BE49-F238E27FC236}">
                <a16:creationId xmlns:a16="http://schemas.microsoft.com/office/drawing/2014/main" id="{09B6D7A3-0523-F6D4-5B3A-BE416042DF9B}"/>
              </a:ext>
            </a:extLst>
          </p:cNvPr>
          <p:cNvPicPr>
            <a:picLocks noChangeAspect="1"/>
          </p:cNvPicPr>
          <p:nvPr/>
        </p:nvPicPr>
        <p:blipFill rotWithShape="1">
          <a:blip r:embed="rId15"/>
          <a:srcRect l="10517" t="3541" r="10517" b="17493"/>
          <a:stretch/>
        </p:blipFill>
        <p:spPr>
          <a:xfrm>
            <a:off x="4993700" y="3608107"/>
            <a:ext cx="548640" cy="548640"/>
          </a:xfrm>
          <a:prstGeom prst="rect">
            <a:avLst/>
          </a:prstGeom>
        </p:spPr>
      </p:pic>
      <p:pic>
        <p:nvPicPr>
          <p:cNvPr id="22" name="Picture 21">
            <a:extLst>
              <a:ext uri="{FF2B5EF4-FFF2-40B4-BE49-F238E27FC236}">
                <a16:creationId xmlns:a16="http://schemas.microsoft.com/office/drawing/2014/main" id="{2285FB6F-72CB-5DF1-D56A-F1DC0B8AA53F}"/>
              </a:ext>
            </a:extLst>
          </p:cNvPr>
          <p:cNvPicPr>
            <a:picLocks noChangeAspect="1"/>
          </p:cNvPicPr>
          <p:nvPr/>
        </p:nvPicPr>
        <p:blipFill>
          <a:blip r:embed="rId16"/>
          <a:srcRect/>
          <a:stretch/>
        </p:blipFill>
        <p:spPr>
          <a:xfrm>
            <a:off x="5833090" y="3608107"/>
            <a:ext cx="548640" cy="548640"/>
          </a:xfrm>
          <a:prstGeom prst="rect">
            <a:avLst/>
          </a:prstGeom>
        </p:spPr>
      </p:pic>
      <p:pic>
        <p:nvPicPr>
          <p:cNvPr id="24" name="Picture 23">
            <a:extLst>
              <a:ext uri="{FF2B5EF4-FFF2-40B4-BE49-F238E27FC236}">
                <a16:creationId xmlns:a16="http://schemas.microsoft.com/office/drawing/2014/main" id="{168E17CE-18FF-C5A2-B21E-37DE75CF876C}"/>
              </a:ext>
            </a:extLst>
          </p:cNvPr>
          <p:cNvPicPr>
            <a:picLocks noChangeAspect="1"/>
          </p:cNvPicPr>
          <p:nvPr/>
        </p:nvPicPr>
        <p:blipFill rotWithShape="1">
          <a:blip r:embed="rId17"/>
          <a:srcRect l="11329" t="21880" r="11329" b="778"/>
          <a:stretch/>
        </p:blipFill>
        <p:spPr>
          <a:xfrm>
            <a:off x="6705123" y="3608107"/>
            <a:ext cx="548640" cy="548640"/>
          </a:xfrm>
          <a:prstGeom prst="rect">
            <a:avLst/>
          </a:prstGeom>
        </p:spPr>
      </p:pic>
      <p:sp>
        <p:nvSpPr>
          <p:cNvPr id="6" name="Text Placeholder 3">
            <a:extLst>
              <a:ext uri="{FF2B5EF4-FFF2-40B4-BE49-F238E27FC236}">
                <a16:creationId xmlns:a16="http://schemas.microsoft.com/office/drawing/2014/main" id="{BCD61CC5-9C2A-7DED-954E-1E690CAC2E8B}"/>
              </a:ext>
            </a:extLst>
          </p:cNvPr>
          <p:cNvSpPr txBox="1">
            <a:spLocks/>
          </p:cNvSpPr>
          <p:nvPr/>
        </p:nvSpPr>
        <p:spPr>
          <a:xfrm>
            <a:off x="251197" y="726219"/>
            <a:ext cx="11018520" cy="30777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20" baseline="0">
                <a:gradFill flip="none" rotWithShape="1">
                  <a:gsLst>
                    <a:gs pos="100000">
                      <a:schemeClr val="accent5"/>
                    </a:gs>
                    <a:gs pos="0">
                      <a:schemeClr val="tx2"/>
                    </a:gs>
                  </a:gsLst>
                  <a:path path="circle">
                    <a:fillToRect r="100000" b="100000"/>
                  </a:path>
                  <a:tileRect l="-100000" t="-100000"/>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20" normalizeH="0" baseline="0" noProof="0">
                <a:ln>
                  <a:noFill/>
                </a:ln>
                <a:gradFill flip="none" rotWithShape="1">
                  <a:gsLst>
                    <a:gs pos="100000">
                      <a:srgbClr val="C03BC4"/>
                    </a:gs>
                    <a:gs pos="0">
                      <a:srgbClr val="463668"/>
                    </a:gs>
                  </a:gsLst>
                  <a:path path="circle">
                    <a:fillToRect r="100000" b="100000"/>
                  </a:path>
                  <a:tileRect l="-100000" t="-100000"/>
                </a:gradFill>
                <a:effectLst/>
                <a:uLnTx/>
                <a:uFillTx/>
                <a:latin typeface="Segoe UI Semibold"/>
                <a:ea typeface="+mn-ea"/>
                <a:cs typeface="Segoe UI" panose="020B0502040204020203" pitchFamily="34" charset="0"/>
              </a:rPr>
              <a:t>Prompt Engineering and Retrieval Augmented Generation (RAG)</a:t>
            </a:r>
          </a:p>
        </p:txBody>
      </p:sp>
      <p:sp>
        <p:nvSpPr>
          <p:cNvPr id="3" name="TextBox 2">
            <a:extLst>
              <a:ext uri="{FF2B5EF4-FFF2-40B4-BE49-F238E27FC236}">
                <a16:creationId xmlns:a16="http://schemas.microsoft.com/office/drawing/2014/main" id="{588DEBA3-7E5D-1949-5844-D32472A9040A}"/>
              </a:ext>
            </a:extLst>
          </p:cNvPr>
          <p:cNvSpPr txBox="1"/>
          <p:nvPr/>
        </p:nvSpPr>
        <p:spPr>
          <a:xfrm>
            <a:off x="1452986" y="6264829"/>
            <a:ext cx="30407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What about chat history?</a:t>
            </a:r>
          </a:p>
        </p:txBody>
      </p:sp>
      <p:sp>
        <p:nvSpPr>
          <p:cNvPr id="4" name="TextBox 3">
            <a:extLst>
              <a:ext uri="{FF2B5EF4-FFF2-40B4-BE49-F238E27FC236}">
                <a16:creationId xmlns:a16="http://schemas.microsoft.com/office/drawing/2014/main" id="{EF4E8A8F-A286-5029-3840-AA208810D44B}"/>
              </a:ext>
            </a:extLst>
          </p:cNvPr>
          <p:cNvSpPr txBox="1"/>
          <p:nvPr/>
        </p:nvSpPr>
        <p:spPr>
          <a:xfrm>
            <a:off x="6465738" y="6260792"/>
            <a:ext cx="42628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Where do you store your text data?</a:t>
            </a:r>
          </a:p>
        </p:txBody>
      </p:sp>
      <p:pic>
        <p:nvPicPr>
          <p:cNvPr id="12" name="Picture 11" descr=".NET logo">
            <a:extLst>
              <a:ext uri="{FF2B5EF4-FFF2-40B4-BE49-F238E27FC236}">
                <a16:creationId xmlns:a16="http://schemas.microsoft.com/office/drawing/2014/main" id="{BAE4F8AE-94E0-E697-911F-DA0B7360F85B}"/>
              </a:ext>
            </a:extLst>
          </p:cNvPr>
          <p:cNvPicPr>
            <a:picLocks noChangeAspect="1"/>
          </p:cNvPicPr>
          <p:nvPr/>
        </p:nvPicPr>
        <p:blipFill>
          <a:blip r:embed="rId18"/>
          <a:stretch>
            <a:fillRect/>
          </a:stretch>
        </p:blipFill>
        <p:spPr>
          <a:xfrm>
            <a:off x="4627753" y="2881245"/>
            <a:ext cx="929498" cy="442044"/>
          </a:xfrm>
          <a:prstGeom prst="rect">
            <a:avLst/>
          </a:prstGeom>
        </p:spPr>
      </p:pic>
      <p:pic>
        <p:nvPicPr>
          <p:cNvPr id="14" name="Picture 13">
            <a:extLst>
              <a:ext uri="{FF2B5EF4-FFF2-40B4-BE49-F238E27FC236}">
                <a16:creationId xmlns:a16="http://schemas.microsoft.com/office/drawing/2014/main" id="{3CA1B5EC-D6A3-8CB1-427F-240AC48671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5976" y="2822795"/>
            <a:ext cx="546945" cy="54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24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Effect transition="in" filter="fade">
                                      <p:cBhvr>
                                        <p:cTn id="13" dur="500"/>
                                        <p:tgtEl>
                                          <p:spTgt spid="2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500"/>
                                        <p:tgtEl>
                                          <p:spTgt spid="30">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animEffect transition="in" filter="fade">
                                      <p:cBhvr>
                                        <p:cTn id="39" dur="500"/>
                                        <p:tgtEl>
                                          <p:spTgt spid="30">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xEl>
                                              <p:pRg st="1" end="1"/>
                                            </p:txEl>
                                          </p:spTgt>
                                        </p:tgtEl>
                                        <p:attrNameLst>
                                          <p:attrName>style.visibility</p:attrName>
                                        </p:attrNameLst>
                                      </p:cBhvr>
                                      <p:to>
                                        <p:strVal val="visible"/>
                                      </p:to>
                                    </p:set>
                                    <p:animEffect transition="in" filter="fade">
                                      <p:cBhvr>
                                        <p:cTn id="68" dur="500"/>
                                        <p:tgtEl>
                                          <p:spTgt spid="29">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27" grpId="0" animBg="1"/>
      <p:bldP spid="26" grpId="0" uiExpand="1" build="p"/>
      <p:bldP spid="29" grpId="0" uiExpand="1" build="p"/>
      <p:bldP spid="30" grpId="0" uiExpand="1" build="p"/>
      <p:bldP spid="38" grpId="0"/>
      <p:bldP spid="7" grpId="0"/>
      <p:bldP spid="11" grpId="0"/>
      <p:bldP spid="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D1737CD-C244-CD89-173D-8D737CCF5946}"/>
              </a:ext>
            </a:extLst>
          </p:cNvPr>
          <p:cNvSpPr/>
          <p:nvPr/>
        </p:nvSpPr>
        <p:spPr bwMode="auto">
          <a:xfrm>
            <a:off x="10280469" y="1870830"/>
            <a:ext cx="1326314" cy="410706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9C955696-D9C8-7F17-13F9-0CEC0B144E69}"/>
              </a:ext>
            </a:extLst>
          </p:cNvPr>
          <p:cNvSpPr>
            <a:spLocks noGrp="1"/>
          </p:cNvSpPr>
          <p:nvPr>
            <p:ph type="title"/>
          </p:nvPr>
        </p:nvSpPr>
        <p:spPr>
          <a:xfrm>
            <a:off x="588263" y="457200"/>
            <a:ext cx="11018520" cy="553998"/>
          </a:xfrm>
        </p:spPr>
        <p:txBody>
          <a:bodyPr/>
          <a:lstStyle/>
          <a:p>
            <a:r>
              <a:rPr lang="en-US"/>
              <a:t>Get smarter with your SQL data</a:t>
            </a:r>
          </a:p>
        </p:txBody>
      </p:sp>
      <p:sp>
        <p:nvSpPr>
          <p:cNvPr id="21" name="TextBox 20">
            <a:extLst>
              <a:ext uri="{FF2B5EF4-FFF2-40B4-BE49-F238E27FC236}">
                <a16:creationId xmlns:a16="http://schemas.microsoft.com/office/drawing/2014/main" id="{296B46C4-8391-B817-B0B4-A3A1824C284E}"/>
              </a:ext>
            </a:extLst>
          </p:cNvPr>
          <p:cNvSpPr txBox="1"/>
          <p:nvPr/>
        </p:nvSpPr>
        <p:spPr>
          <a:xfrm>
            <a:off x="591567" y="4449841"/>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Semibold"/>
              </a:rPr>
              <a:t>(Web app or Copilot)</a:t>
            </a:r>
          </a:p>
        </p:txBody>
      </p:sp>
      <p:sp>
        <p:nvSpPr>
          <p:cNvPr id="25" name="TextBox 24">
            <a:extLst>
              <a:ext uri="{FF2B5EF4-FFF2-40B4-BE49-F238E27FC236}">
                <a16:creationId xmlns:a16="http://schemas.microsoft.com/office/drawing/2014/main" id="{9681DF9F-AF0A-B799-D44E-DCF6FB85CA32}"/>
              </a:ext>
            </a:extLst>
          </p:cNvPr>
          <p:cNvSpPr txBox="1"/>
          <p:nvPr/>
        </p:nvSpPr>
        <p:spPr>
          <a:xfrm>
            <a:off x="3113967" y="4449841"/>
            <a:ext cx="208329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a:t>
            </a:r>
            <a:b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b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OpenAI Service</a:t>
            </a:r>
          </a:p>
        </p:txBody>
      </p:sp>
      <p:sp>
        <p:nvSpPr>
          <p:cNvPr id="27" name="TextBox 26">
            <a:extLst>
              <a:ext uri="{FF2B5EF4-FFF2-40B4-BE49-F238E27FC236}">
                <a16:creationId xmlns:a16="http://schemas.microsoft.com/office/drawing/2014/main" id="{90A36069-7AA5-944B-D36C-E8A99BF3B576}"/>
              </a:ext>
            </a:extLst>
          </p:cNvPr>
          <p:cNvSpPr txBox="1"/>
          <p:nvPr/>
        </p:nvSpPr>
        <p:spPr>
          <a:xfrm>
            <a:off x="10275277" y="1445000"/>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 Source</a:t>
            </a:r>
          </a:p>
        </p:txBody>
      </p:sp>
      <p:cxnSp>
        <p:nvCxnSpPr>
          <p:cNvPr id="33" name="Straight Arrow Connector 32">
            <a:extLst>
              <a:ext uri="{FF2B5EF4-FFF2-40B4-BE49-F238E27FC236}">
                <a16:creationId xmlns:a16="http://schemas.microsoft.com/office/drawing/2014/main" id="{190CC1F6-CA10-A14F-6933-AA0A175F6969}"/>
              </a:ext>
            </a:extLst>
          </p:cNvPr>
          <p:cNvCxnSpPr>
            <a:cxnSpLocks/>
          </p:cNvCxnSpPr>
          <p:nvPr/>
        </p:nvCxnSpPr>
        <p:spPr>
          <a:xfrm>
            <a:off x="2049687" y="3908777"/>
            <a:ext cx="152795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5" name="Graphic 34">
            <a:extLst>
              <a:ext uri="{FF2B5EF4-FFF2-40B4-BE49-F238E27FC236}">
                <a16:creationId xmlns:a16="http://schemas.microsoft.com/office/drawing/2014/main" id="{B0CF5B3B-1554-95F4-566C-89D649DB2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4135" y="3497297"/>
            <a:ext cx="822960" cy="822960"/>
          </a:xfrm>
          <a:prstGeom prst="rect">
            <a:avLst/>
          </a:prstGeom>
        </p:spPr>
      </p:pic>
      <p:pic>
        <p:nvPicPr>
          <p:cNvPr id="1026" name="Picture 2" descr="Microsoft Copilot Studio Pricing 2024">
            <a:extLst>
              <a:ext uri="{FF2B5EF4-FFF2-40B4-BE49-F238E27FC236}">
                <a16:creationId xmlns:a16="http://schemas.microsoft.com/office/drawing/2014/main" id="{A0E80420-CF23-252A-9CAD-91DA0E3A3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235" y="3497297"/>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SQL Server 2022 icon">
            <a:extLst>
              <a:ext uri="{FF2B5EF4-FFF2-40B4-BE49-F238E27FC236}">
                <a16:creationId xmlns:a16="http://schemas.microsoft.com/office/drawing/2014/main" id="{A69435D8-F7AA-88C7-0350-DC1A674EB4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18491" y="2155802"/>
            <a:ext cx="650270" cy="650269"/>
          </a:xfrm>
          <a:prstGeom prst="rect">
            <a:avLst/>
          </a:prstGeom>
        </p:spPr>
      </p:pic>
      <p:pic>
        <p:nvPicPr>
          <p:cNvPr id="45" name="Graphic 44" descr="SQL Server on Virtual Machines icon">
            <a:extLst>
              <a:ext uri="{FF2B5EF4-FFF2-40B4-BE49-F238E27FC236}">
                <a16:creationId xmlns:a16="http://schemas.microsoft.com/office/drawing/2014/main" id="{233F4346-7870-8B56-B470-1C4017D3C5E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18491" y="3101716"/>
            <a:ext cx="650270" cy="650269"/>
          </a:xfrm>
          <a:prstGeom prst="rect">
            <a:avLst/>
          </a:prstGeom>
        </p:spPr>
      </p:pic>
      <p:pic>
        <p:nvPicPr>
          <p:cNvPr id="46" name="Graphic 45" descr="Azure SQL Managed Instance icon">
            <a:extLst>
              <a:ext uri="{FF2B5EF4-FFF2-40B4-BE49-F238E27FC236}">
                <a16:creationId xmlns:a16="http://schemas.microsoft.com/office/drawing/2014/main" id="{B319F48C-02C9-3A70-B273-0D59F0D280B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18491" y="4047630"/>
            <a:ext cx="650270" cy="650269"/>
          </a:xfrm>
          <a:prstGeom prst="rect">
            <a:avLst/>
          </a:prstGeom>
        </p:spPr>
      </p:pic>
      <p:pic>
        <p:nvPicPr>
          <p:cNvPr id="47" name="Graphic 46" descr="Azure SQL Database icon">
            <a:extLst>
              <a:ext uri="{FF2B5EF4-FFF2-40B4-BE49-F238E27FC236}">
                <a16:creationId xmlns:a16="http://schemas.microsoft.com/office/drawing/2014/main" id="{763DD271-D62B-56D7-602E-501D5AFFC77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18491" y="4993545"/>
            <a:ext cx="650270" cy="650269"/>
          </a:xfrm>
          <a:prstGeom prst="rect">
            <a:avLst/>
          </a:prstGeom>
        </p:spPr>
      </p:pic>
      <p:sp>
        <p:nvSpPr>
          <p:cNvPr id="52" name="TextBox 51">
            <a:extLst>
              <a:ext uri="{FF2B5EF4-FFF2-40B4-BE49-F238E27FC236}">
                <a16:creationId xmlns:a16="http://schemas.microsoft.com/office/drawing/2014/main" id="{BAC4FEAC-DEAF-ED1D-E476-EA6A419B2803}"/>
              </a:ext>
            </a:extLst>
          </p:cNvPr>
          <p:cNvSpPr txBox="1"/>
          <p:nvPr/>
        </p:nvSpPr>
        <p:spPr>
          <a:xfrm>
            <a:off x="4908064" y="3245654"/>
            <a:ext cx="1814132"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Apply skills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Embeddings PII</a:t>
            </a:r>
          </a:p>
        </p:txBody>
      </p:sp>
      <p:cxnSp>
        <p:nvCxnSpPr>
          <p:cNvPr id="61" name="Straight Arrow Connector 60">
            <a:extLst>
              <a:ext uri="{FF2B5EF4-FFF2-40B4-BE49-F238E27FC236}">
                <a16:creationId xmlns:a16="http://schemas.microsoft.com/office/drawing/2014/main" id="{37EA8805-CC92-CF4F-0556-C7E8D6AA2D3B}"/>
              </a:ext>
            </a:extLst>
          </p:cNvPr>
          <p:cNvCxnSpPr>
            <a:cxnSpLocks/>
          </p:cNvCxnSpPr>
          <p:nvPr/>
        </p:nvCxnSpPr>
        <p:spPr>
          <a:xfrm>
            <a:off x="8850571" y="3924360"/>
            <a:ext cx="12794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A9A09104-EA26-29F5-1D87-C25DAA2FC5ED}"/>
              </a:ext>
            </a:extLst>
          </p:cNvPr>
          <p:cNvCxnSpPr>
            <a:cxnSpLocks/>
          </p:cNvCxnSpPr>
          <p:nvPr/>
        </p:nvCxnSpPr>
        <p:spPr>
          <a:xfrm>
            <a:off x="4733587" y="3769924"/>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AF1BAE7-5CBC-4DE3-5F6F-B48F607409CD}"/>
              </a:ext>
            </a:extLst>
          </p:cNvPr>
          <p:cNvCxnSpPr>
            <a:cxnSpLocks/>
          </p:cNvCxnSpPr>
          <p:nvPr/>
        </p:nvCxnSpPr>
        <p:spPr>
          <a:xfrm>
            <a:off x="4733587" y="4002161"/>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24" name="TextBox 1023">
            <a:extLst>
              <a:ext uri="{FF2B5EF4-FFF2-40B4-BE49-F238E27FC236}">
                <a16:creationId xmlns:a16="http://schemas.microsoft.com/office/drawing/2014/main" id="{D3058024-FD16-EB31-1D7A-1A46502DF02E}"/>
              </a:ext>
            </a:extLst>
          </p:cNvPr>
          <p:cNvSpPr txBox="1"/>
          <p:nvPr/>
        </p:nvSpPr>
        <p:spPr>
          <a:xfrm>
            <a:off x="4991827" y="4095545"/>
            <a:ext cx="164660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and results</a:t>
            </a:r>
          </a:p>
        </p:txBody>
      </p:sp>
      <p:sp>
        <p:nvSpPr>
          <p:cNvPr id="1025" name="TextBox 1024">
            <a:extLst>
              <a:ext uri="{FF2B5EF4-FFF2-40B4-BE49-F238E27FC236}">
                <a16:creationId xmlns:a16="http://schemas.microsoft.com/office/drawing/2014/main" id="{1890D2E0-08C0-6B98-8DC9-F5090D5A92CA}"/>
              </a:ext>
            </a:extLst>
          </p:cNvPr>
          <p:cNvSpPr txBox="1"/>
          <p:nvPr/>
        </p:nvSpPr>
        <p:spPr>
          <a:xfrm>
            <a:off x="2402687" y="360469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Prompt</a:t>
            </a:r>
          </a:p>
        </p:txBody>
      </p:sp>
      <p:sp>
        <p:nvSpPr>
          <p:cNvPr id="1027" name="TextBox 1026">
            <a:extLst>
              <a:ext uri="{FF2B5EF4-FFF2-40B4-BE49-F238E27FC236}">
                <a16:creationId xmlns:a16="http://schemas.microsoft.com/office/drawing/2014/main" id="{03583CA3-C5C2-4C99-75F6-237CA8A487BE}"/>
              </a:ext>
            </a:extLst>
          </p:cNvPr>
          <p:cNvSpPr txBox="1"/>
          <p:nvPr/>
        </p:nvSpPr>
        <p:spPr>
          <a:xfrm>
            <a:off x="2353442" y="4011033"/>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Response</a:t>
            </a:r>
          </a:p>
        </p:txBody>
      </p:sp>
      <p:grpSp>
        <p:nvGrpSpPr>
          <p:cNvPr id="15" name="Group 14">
            <a:extLst>
              <a:ext uri="{FF2B5EF4-FFF2-40B4-BE49-F238E27FC236}">
                <a16:creationId xmlns:a16="http://schemas.microsoft.com/office/drawing/2014/main" id="{BA2E71CA-29C4-7450-C292-385659AB73F6}"/>
              </a:ext>
            </a:extLst>
          </p:cNvPr>
          <p:cNvGrpSpPr/>
          <p:nvPr/>
        </p:nvGrpSpPr>
        <p:grpSpPr>
          <a:xfrm>
            <a:off x="7063165" y="2197396"/>
            <a:ext cx="1604840" cy="3466629"/>
            <a:chOff x="6901463" y="2197396"/>
            <a:chExt cx="1604840" cy="3466629"/>
          </a:xfrm>
        </p:grpSpPr>
        <p:sp>
          <p:nvSpPr>
            <p:cNvPr id="14" name="Rectangle: Rounded Corners 13">
              <a:extLst>
                <a:ext uri="{FF2B5EF4-FFF2-40B4-BE49-F238E27FC236}">
                  <a16:creationId xmlns:a16="http://schemas.microsoft.com/office/drawing/2014/main" id="{ABFD5F67-6010-5DC2-529B-ABC6E33B2590}"/>
                </a:ext>
              </a:extLst>
            </p:cNvPr>
            <p:cNvSpPr/>
            <p:nvPr/>
          </p:nvSpPr>
          <p:spPr bwMode="auto">
            <a:xfrm>
              <a:off x="6901463" y="2197396"/>
              <a:ext cx="1604840" cy="3466629"/>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4" name="Graphic 3" descr="Search Services icon">
              <a:extLst>
                <a:ext uri="{FF2B5EF4-FFF2-40B4-BE49-F238E27FC236}">
                  <a16:creationId xmlns:a16="http://schemas.microsoft.com/office/drawing/2014/main" id="{DA25A4DD-09BB-B9B7-3172-A7C54F2CBA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273547" y="2401934"/>
              <a:ext cx="822960" cy="822960"/>
            </a:xfrm>
            <a:prstGeom prst="rect">
              <a:avLst/>
            </a:prstGeom>
          </p:spPr>
        </p:pic>
        <p:sp>
          <p:nvSpPr>
            <p:cNvPr id="26" name="TextBox 25">
              <a:extLst>
                <a:ext uri="{FF2B5EF4-FFF2-40B4-BE49-F238E27FC236}">
                  <a16:creationId xmlns:a16="http://schemas.microsoft.com/office/drawing/2014/main" id="{58663F2E-8FD1-9698-376F-6DAEAFEC5B0C}"/>
                </a:ext>
              </a:extLst>
            </p:cNvPr>
            <p:cNvSpPr txBox="1"/>
            <p:nvPr/>
          </p:nvSpPr>
          <p:spPr>
            <a:xfrm>
              <a:off x="7131657" y="3220424"/>
              <a:ext cx="115520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Search</a:t>
              </a:r>
            </a:p>
          </p:txBody>
        </p:sp>
        <p:pic>
          <p:nvPicPr>
            <p:cNvPr id="1028" name="Picture 4">
              <a:extLst>
                <a:ext uri="{FF2B5EF4-FFF2-40B4-BE49-F238E27FC236}">
                  <a16:creationId xmlns:a16="http://schemas.microsoft.com/office/drawing/2014/main" id="{2162B10A-5F53-A8D5-8A17-4C5F5CB45186}"/>
                </a:ext>
              </a:extLst>
            </p:cNvPr>
            <p:cNvPicPr>
              <a:picLocks noChangeAspect="1" noChangeArrowheads="1"/>
            </p:cNvPicPr>
            <p:nvPr/>
          </p:nvPicPr>
          <p:blipFill>
            <a:blip r:embed="rId15"/>
            <a:srcRect/>
            <a:stretch/>
          </p:blipFill>
          <p:spPr bwMode="auto">
            <a:xfrm>
              <a:off x="7320748" y="4181263"/>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A3BCB5C8-CB6E-DD06-A06B-26CA7A91A60E}"/>
                </a:ext>
              </a:extLst>
            </p:cNvPr>
            <p:cNvSpPr txBox="1"/>
            <p:nvPr/>
          </p:nvSpPr>
          <p:spPr>
            <a:xfrm>
              <a:off x="7423346" y="5067212"/>
              <a:ext cx="612668"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Index</a:t>
              </a:r>
            </a:p>
          </p:txBody>
        </p:sp>
      </p:grpSp>
      <p:sp>
        <p:nvSpPr>
          <p:cNvPr id="8" name="TextBox 7">
            <a:extLst>
              <a:ext uri="{FF2B5EF4-FFF2-40B4-BE49-F238E27FC236}">
                <a16:creationId xmlns:a16="http://schemas.microsoft.com/office/drawing/2014/main" id="{9FE95236-616A-EDD6-14EB-4EA464765CEA}"/>
              </a:ext>
            </a:extLst>
          </p:cNvPr>
          <p:cNvSpPr txBox="1"/>
          <p:nvPr/>
        </p:nvSpPr>
        <p:spPr>
          <a:xfrm>
            <a:off x="9016218" y="3377160"/>
            <a:ext cx="916038"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Extract and build</a:t>
            </a:r>
          </a:p>
        </p:txBody>
      </p:sp>
      <p:sp>
        <p:nvSpPr>
          <p:cNvPr id="9" name="TextBox 8">
            <a:extLst>
              <a:ext uri="{FF2B5EF4-FFF2-40B4-BE49-F238E27FC236}">
                <a16:creationId xmlns:a16="http://schemas.microsoft.com/office/drawing/2014/main" id="{16F017B2-710A-3EFE-8D8F-3BA629789160}"/>
              </a:ext>
            </a:extLst>
          </p:cNvPr>
          <p:cNvSpPr txBox="1"/>
          <p:nvPr/>
        </p:nvSpPr>
        <p:spPr>
          <a:xfrm>
            <a:off x="8867736" y="4598776"/>
            <a:ext cx="124514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Incremental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changes</a:t>
            </a:r>
          </a:p>
        </p:txBody>
      </p:sp>
      <p:pic>
        <p:nvPicPr>
          <p:cNvPr id="19" name="Graphic 18">
            <a:extLst>
              <a:ext uri="{FF2B5EF4-FFF2-40B4-BE49-F238E27FC236}">
                <a16:creationId xmlns:a16="http://schemas.microsoft.com/office/drawing/2014/main" id="{CF954B87-A433-DA1C-3182-D26CB88161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088" y="4122164"/>
            <a:ext cx="400444" cy="400444"/>
          </a:xfrm>
          <a:prstGeom prst="rect">
            <a:avLst/>
          </a:prstGeom>
        </p:spPr>
      </p:pic>
    </p:spTree>
    <p:extLst>
      <p:ext uri="{BB962C8B-B14F-4D97-AF65-F5344CB8AC3E}">
        <p14:creationId xmlns:p14="http://schemas.microsoft.com/office/powerpoint/2010/main" val="335461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outVertical)">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Vertical)">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75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750"/>
                                        <p:tgtEl>
                                          <p:spTgt spid="10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25"/>
                                        </p:tgtEl>
                                        <p:attrNameLst>
                                          <p:attrName>style.visibility</p:attrName>
                                        </p:attrNameLst>
                                      </p:cBhvr>
                                      <p:to>
                                        <p:strVal val="visible"/>
                                      </p:to>
                                    </p:set>
                                    <p:animEffect transition="in" filter="fade">
                                      <p:cBhvr>
                                        <p:cTn id="38" dur="750"/>
                                        <p:tgtEl>
                                          <p:spTgt spid="102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barn(outVertical)">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500"/>
                                        <p:tgtEl>
                                          <p:spTgt spid="10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7"/>
                                        </p:tgtEl>
                                        <p:attrNameLst>
                                          <p:attrName>style.visibility</p:attrName>
                                        </p:attrNameLst>
                                      </p:cBhvr>
                                      <p:to>
                                        <p:strVal val="visible"/>
                                      </p:to>
                                    </p:set>
                                    <p:animEffect transition="in" filter="fade">
                                      <p:cBhvr>
                                        <p:cTn id="52" dur="500"/>
                                        <p:tgtEl>
                                          <p:spTgt spid="10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2" grpId="0"/>
      <p:bldP spid="1024" grpId="0"/>
      <p:bldP spid="1025" grpId="0"/>
      <p:bldP spid="1027"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16277" y="3429000"/>
            <a:ext cx="4167887" cy="1107996"/>
          </a:xfrm>
        </p:spPr>
        <p:txBody>
          <a:bodyPr wrap="square" anchor="b">
            <a:normAutofit fontScale="90000"/>
          </a:bodyPr>
          <a:lstStyle/>
          <a:p>
            <a:r>
              <a:rPr lang="en-US">
                <a:solidFill>
                  <a:schemeClr val="tx1"/>
                </a:solidFill>
              </a:rPr>
              <a:t>Demo</a:t>
            </a:r>
            <a:br>
              <a:rPr lang="en-US"/>
            </a:br>
            <a:br>
              <a:rPr lang="en-US"/>
            </a:br>
            <a:r>
              <a:rPr lang="en-US"/>
              <a:t>Vector Search and Chat with your Data using Azure AI services</a:t>
            </a:r>
          </a:p>
        </p:txBody>
      </p:sp>
      <p:pic>
        <p:nvPicPr>
          <p:cNvPr id="4" name="Picture 3" descr="Pipette adding DNA sample to a petri dish">
            <a:extLst>
              <a:ext uri="{FF2B5EF4-FFF2-40B4-BE49-F238E27FC236}">
                <a16:creationId xmlns:a16="http://schemas.microsoft.com/office/drawing/2014/main" id="{492430DE-C2CB-9D9E-0F47-AAA4C4A32DEC}"/>
              </a:ext>
            </a:extLst>
          </p:cNvPr>
          <p:cNvPicPr>
            <a:picLocks noChangeAspect="1"/>
          </p:cNvPicPr>
          <p:nvPr/>
        </p:nvPicPr>
        <p:blipFill rotWithShape="1">
          <a:blip r:embed="rId2"/>
          <a:srcRect l="544" r="24456"/>
          <a:stretch/>
        </p:blipFill>
        <p:spPr>
          <a:xfrm>
            <a:off x="5334000" y="10"/>
            <a:ext cx="6858000" cy="6857990"/>
          </a:xfrm>
          <a:prstGeom prst="rect">
            <a:avLst/>
          </a:prstGeom>
          <a:noFill/>
        </p:spPr>
      </p:pic>
    </p:spTree>
    <p:extLst>
      <p:ext uri="{BB962C8B-B14F-4D97-AF65-F5344CB8AC3E}">
        <p14:creationId xmlns:p14="http://schemas.microsoft.com/office/powerpoint/2010/main" val="41920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B45C5-0416-0887-0429-6C381E640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9788-D750-9161-F27E-882F3D0D53A5}"/>
              </a:ext>
            </a:extLst>
          </p:cNvPr>
          <p:cNvSpPr>
            <a:spLocks noGrp="1"/>
          </p:cNvSpPr>
          <p:nvPr>
            <p:ph type="title"/>
          </p:nvPr>
        </p:nvSpPr>
        <p:spPr>
          <a:xfrm>
            <a:off x="838200" y="365125"/>
            <a:ext cx="11258550" cy="1325563"/>
          </a:xfrm>
        </p:spPr>
        <p:txBody>
          <a:bodyPr>
            <a:normAutofit/>
          </a:bodyPr>
          <a:lstStyle/>
          <a:p>
            <a:r>
              <a:rPr lang="en-US" sz="4000"/>
              <a:t>Let’s REST a bit</a:t>
            </a:r>
          </a:p>
        </p:txBody>
      </p:sp>
      <p:sp>
        <p:nvSpPr>
          <p:cNvPr id="3" name="Content Placeholder 2">
            <a:extLst>
              <a:ext uri="{FF2B5EF4-FFF2-40B4-BE49-F238E27FC236}">
                <a16:creationId xmlns:a16="http://schemas.microsoft.com/office/drawing/2014/main" id="{5B4177B3-D540-6B51-8C97-BEF87D501EF9}"/>
              </a:ext>
            </a:extLst>
          </p:cNvPr>
          <p:cNvSpPr>
            <a:spLocks noGrp="1"/>
          </p:cNvSpPr>
          <p:nvPr>
            <p:ph idx="1"/>
          </p:nvPr>
        </p:nvSpPr>
        <p:spPr>
          <a:xfrm>
            <a:off x="584199" y="1435503"/>
            <a:ext cx="11153913" cy="4359369"/>
          </a:xfrm>
        </p:spPr>
        <p:txBody>
          <a:bodyPr>
            <a:normAutofit/>
          </a:bodyPr>
          <a:lstStyle/>
          <a:p>
            <a:pPr marL="0" indent="0">
              <a:buNone/>
            </a:pPr>
            <a:r>
              <a:rPr lang="en-US" b="0" i="0">
                <a:solidFill>
                  <a:srgbClr val="0A0A23"/>
                </a:solidFill>
                <a:effectLst/>
                <a:latin typeface="Lato" panose="020F0502020204030203" pitchFamily="34" charset="0"/>
              </a:rPr>
              <a:t> </a:t>
            </a:r>
            <a:r>
              <a:rPr lang="en-US" b="1" i="0" err="1">
                <a:solidFill>
                  <a:srgbClr val="0A0A23"/>
                </a:solidFill>
                <a:effectLst/>
                <a:latin typeface="Lato" panose="020F0502020204030203" pitchFamily="34" charset="0"/>
              </a:rPr>
              <a:t>RE</a:t>
            </a:r>
            <a:r>
              <a:rPr lang="en-US" b="0" i="0" err="1">
                <a:solidFill>
                  <a:srgbClr val="0A0A23"/>
                </a:solidFill>
                <a:effectLst/>
                <a:latin typeface="Lato" panose="020F0502020204030203" pitchFamily="34" charset="0"/>
              </a:rPr>
              <a:t>presentational</a:t>
            </a:r>
            <a:r>
              <a:rPr lang="en-US" b="0" i="0">
                <a:solidFill>
                  <a:srgbClr val="0A0A23"/>
                </a:solidFill>
                <a:effectLst/>
                <a:latin typeface="Lato" panose="020F0502020204030203" pitchFamily="34" charset="0"/>
              </a:rPr>
              <a:t> </a:t>
            </a:r>
            <a:r>
              <a:rPr lang="en-US" b="1" i="0">
                <a:solidFill>
                  <a:srgbClr val="0A0A23"/>
                </a:solidFill>
                <a:effectLst/>
                <a:latin typeface="Lato" panose="020F0502020204030203" pitchFamily="34" charset="0"/>
              </a:rPr>
              <a:t>S</a:t>
            </a:r>
            <a:r>
              <a:rPr lang="en-US" b="0" i="0">
                <a:solidFill>
                  <a:srgbClr val="0A0A23"/>
                </a:solidFill>
                <a:effectLst/>
                <a:latin typeface="Lato" panose="020F0502020204030203" pitchFamily="34" charset="0"/>
              </a:rPr>
              <a:t>tate </a:t>
            </a:r>
            <a:r>
              <a:rPr lang="en-US" b="1" i="0">
                <a:solidFill>
                  <a:srgbClr val="0A0A23"/>
                </a:solidFill>
                <a:effectLst/>
                <a:latin typeface="Lato" panose="020F0502020204030203" pitchFamily="34" charset="0"/>
              </a:rPr>
              <a:t>T</a:t>
            </a:r>
            <a:r>
              <a:rPr lang="en-US" b="0" i="0">
                <a:solidFill>
                  <a:srgbClr val="0A0A23"/>
                </a:solidFill>
                <a:effectLst/>
                <a:latin typeface="Lato" panose="020F0502020204030203" pitchFamily="34" charset="0"/>
              </a:rPr>
              <a:t>ransfer is an API using the HTTP protocol</a:t>
            </a:r>
          </a:p>
          <a:p>
            <a:pPr marL="0" indent="0">
              <a:buNone/>
            </a:pPr>
            <a:endParaRPr lang="en-US" b="0" i="0">
              <a:solidFill>
                <a:srgbClr val="0A0A23"/>
              </a:solidFill>
              <a:effectLst/>
              <a:latin typeface="Lato" panose="020F0502020204030203" pitchFamily="34" charset="0"/>
            </a:endParaRPr>
          </a:p>
          <a:p>
            <a:r>
              <a:rPr lang="en-US" b="1" i="0">
                <a:solidFill>
                  <a:srgbClr val="202122"/>
                </a:solidFill>
                <a:effectLst/>
                <a:latin typeface="Arial" panose="020B0604020202020204" pitchFamily="34" charset="0"/>
              </a:rPr>
              <a:t>Client/Server</a:t>
            </a:r>
          </a:p>
          <a:p>
            <a:r>
              <a:rPr lang="en-US" b="1" i="0">
                <a:solidFill>
                  <a:srgbClr val="202122"/>
                </a:solidFill>
                <a:effectLst/>
                <a:latin typeface="Arial" panose="020B0604020202020204" pitchFamily="34" charset="0"/>
              </a:rPr>
              <a:t>Stateless </a:t>
            </a:r>
          </a:p>
          <a:p>
            <a:r>
              <a:rPr lang="en-US" b="1" i="0">
                <a:solidFill>
                  <a:srgbClr val="202122"/>
                </a:solidFill>
                <a:effectLst/>
                <a:latin typeface="Arial" panose="020B0604020202020204" pitchFamily="34" charset="0"/>
              </a:rPr>
              <a:t>Cache</a:t>
            </a:r>
          </a:p>
          <a:p>
            <a:r>
              <a:rPr lang="en-US" b="1" i="0">
                <a:solidFill>
                  <a:srgbClr val="202122"/>
                </a:solidFill>
                <a:effectLst/>
                <a:latin typeface="Arial" panose="020B0604020202020204" pitchFamily="34" charset="0"/>
              </a:rPr>
              <a:t>Uniform interface</a:t>
            </a:r>
          </a:p>
          <a:p>
            <a:r>
              <a:rPr lang="en-US" b="1" i="0">
                <a:solidFill>
                  <a:srgbClr val="202122"/>
                </a:solidFill>
                <a:effectLst/>
                <a:latin typeface="Arial" panose="020B0604020202020204" pitchFamily="34" charset="0"/>
              </a:rPr>
              <a:t>Layered system</a:t>
            </a:r>
          </a:p>
          <a:p>
            <a:r>
              <a:rPr lang="en-US" b="1" i="0">
                <a:solidFill>
                  <a:srgbClr val="202122"/>
                </a:solidFill>
                <a:effectLst/>
                <a:latin typeface="Arial" panose="020B0604020202020204" pitchFamily="34" charset="0"/>
              </a:rPr>
              <a:t>Code on demand</a:t>
            </a:r>
          </a:p>
        </p:txBody>
      </p:sp>
    </p:spTree>
    <p:extLst>
      <p:ext uri="{BB962C8B-B14F-4D97-AF65-F5344CB8AC3E}">
        <p14:creationId xmlns:p14="http://schemas.microsoft.com/office/powerpoint/2010/main" val="1697748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709-1BBF-BCB1-0FBF-4931A03C5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14FB-3EC1-7598-3151-10FAE0FCCF35}"/>
              </a:ext>
            </a:extLst>
          </p:cNvPr>
          <p:cNvSpPr>
            <a:spLocks noGrp="1"/>
          </p:cNvSpPr>
          <p:nvPr>
            <p:ph type="title"/>
          </p:nvPr>
        </p:nvSpPr>
        <p:spPr>
          <a:xfrm>
            <a:off x="476119" y="338336"/>
            <a:ext cx="11258550" cy="692494"/>
          </a:xfrm>
        </p:spPr>
        <p:txBody>
          <a:bodyPr>
            <a:normAutofit/>
          </a:bodyPr>
          <a:lstStyle/>
          <a:p>
            <a:r>
              <a:rPr lang="en-US" sz="4000"/>
              <a:t>REST and Inferencing Endpoints</a:t>
            </a:r>
          </a:p>
        </p:txBody>
      </p:sp>
      <p:pic>
        <p:nvPicPr>
          <p:cNvPr id="4" name="Graphic 3">
            <a:extLst>
              <a:ext uri="{FF2B5EF4-FFF2-40B4-BE49-F238E27FC236}">
                <a16:creationId xmlns:a16="http://schemas.microsoft.com/office/drawing/2014/main" id="{191063A2-34D0-22DC-CBC8-087C19EF3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821" y="3088657"/>
            <a:ext cx="909180" cy="909180"/>
          </a:xfrm>
          <a:prstGeom prst="rect">
            <a:avLst/>
          </a:prstGeom>
        </p:spPr>
      </p:pic>
      <p:sp>
        <p:nvSpPr>
          <p:cNvPr id="5" name="Rectangle 4">
            <a:extLst>
              <a:ext uri="{FF2B5EF4-FFF2-40B4-BE49-F238E27FC236}">
                <a16:creationId xmlns:a16="http://schemas.microsoft.com/office/drawing/2014/main" id="{9C5F0248-31E5-C73A-556F-0B2A9E257779}"/>
              </a:ext>
            </a:extLst>
          </p:cNvPr>
          <p:cNvSpPr/>
          <p:nvPr/>
        </p:nvSpPr>
        <p:spPr bwMode="auto">
          <a:xfrm>
            <a:off x="6765950" y="1524511"/>
            <a:ext cx="5170327" cy="4038255"/>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BE6C3D-350E-5C32-B6B2-8E7098805E9F}"/>
              </a:ext>
            </a:extLst>
          </p:cNvPr>
          <p:cNvPicPr>
            <a:picLocks noChangeAspect="1"/>
          </p:cNvPicPr>
          <p:nvPr/>
        </p:nvPicPr>
        <p:blipFill>
          <a:blip r:embed="rId5"/>
          <a:stretch>
            <a:fillRect/>
          </a:stretch>
        </p:blipFill>
        <p:spPr>
          <a:xfrm>
            <a:off x="9402398" y="4194005"/>
            <a:ext cx="1475166" cy="1475166"/>
          </a:xfrm>
          <a:prstGeom prst="rect">
            <a:avLst/>
          </a:prstGeom>
        </p:spPr>
      </p:pic>
      <p:grpSp>
        <p:nvGrpSpPr>
          <p:cNvPr id="8" name="Graphic 15" descr="Instance Pools&#10; icon">
            <a:extLst>
              <a:ext uri="{FF2B5EF4-FFF2-40B4-BE49-F238E27FC236}">
                <a16:creationId xmlns:a16="http://schemas.microsoft.com/office/drawing/2014/main" id="{441A52B7-4AE7-B8DA-2AA4-D95C6BE5422D}"/>
              </a:ext>
            </a:extLst>
          </p:cNvPr>
          <p:cNvGrpSpPr>
            <a:grpSpLocks noChangeAspect="1"/>
          </p:cNvGrpSpPr>
          <p:nvPr/>
        </p:nvGrpSpPr>
        <p:grpSpPr>
          <a:xfrm>
            <a:off x="8290787" y="4466014"/>
            <a:ext cx="689249" cy="892765"/>
            <a:chOff x="9360587" y="3761443"/>
            <a:chExt cx="319279" cy="413552"/>
          </a:xfrm>
        </p:grpSpPr>
        <p:sp>
          <p:nvSpPr>
            <p:cNvPr id="9" name="Freeform: Shape 8">
              <a:extLst>
                <a:ext uri="{FF2B5EF4-FFF2-40B4-BE49-F238E27FC236}">
                  <a16:creationId xmlns:a16="http://schemas.microsoft.com/office/drawing/2014/main" id="{C8B394ED-3182-4DAC-CB3B-17B03930703A}"/>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BA479CD-9A80-CF39-9759-A7D2B0AA5E75}"/>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8398172-9803-C652-94AA-CDFB3C6907E4}"/>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D2C2A96-6988-CF06-D238-2B07CBFE2B13}"/>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CA73344-83EA-05BA-C802-BC2C61ECA06E}"/>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F44DD027-A790-F714-4899-90F67794BD43}"/>
              </a:ext>
            </a:extLst>
          </p:cNvPr>
          <p:cNvPicPr>
            <a:picLocks noChangeAspect="1"/>
          </p:cNvPicPr>
          <p:nvPr/>
        </p:nvPicPr>
        <p:blipFill>
          <a:blip r:embed="rId6"/>
          <a:stretch>
            <a:fillRect/>
          </a:stretch>
        </p:blipFill>
        <p:spPr>
          <a:xfrm>
            <a:off x="8200278" y="1846712"/>
            <a:ext cx="602417" cy="601776"/>
          </a:xfrm>
          <a:prstGeom prst="rect">
            <a:avLst/>
          </a:prstGeom>
        </p:spPr>
      </p:pic>
      <p:sp>
        <p:nvSpPr>
          <p:cNvPr id="16" name="TextBox 15">
            <a:extLst>
              <a:ext uri="{FF2B5EF4-FFF2-40B4-BE49-F238E27FC236}">
                <a16:creationId xmlns:a16="http://schemas.microsoft.com/office/drawing/2014/main" id="{ABD36738-3740-730F-CB7D-468D12C4E83B}"/>
              </a:ext>
            </a:extLst>
          </p:cNvPr>
          <p:cNvSpPr txBox="1"/>
          <p:nvPr/>
        </p:nvSpPr>
        <p:spPr>
          <a:xfrm>
            <a:off x="8034750" y="2533025"/>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600" b="0" i="0" u="none" strike="noStrike" kern="1200" cap="none" spc="0" normalizeH="0" baseline="0" noProof="0">
              <a:ln>
                <a:noFill/>
              </a:ln>
              <a:solidFill>
                <a:srgbClr val="000000"/>
              </a:solidFill>
              <a:effectLst/>
              <a:uLnTx/>
              <a:uFillTx/>
              <a:latin typeface="Segoe UI"/>
              <a:ea typeface="+mn-ea"/>
            </a:endParaRPr>
          </a:p>
        </p:txBody>
      </p:sp>
      <p:sp>
        <p:nvSpPr>
          <p:cNvPr id="17" name="TextBox 16">
            <a:extLst>
              <a:ext uri="{FF2B5EF4-FFF2-40B4-BE49-F238E27FC236}">
                <a16:creationId xmlns:a16="http://schemas.microsoft.com/office/drawing/2014/main" id="{3B9A9BF4-8B15-2711-36C0-47DB59BC482A}"/>
              </a:ext>
            </a:extLst>
          </p:cNvPr>
          <p:cNvSpPr txBox="1"/>
          <p:nvPr/>
        </p:nvSpPr>
        <p:spPr>
          <a:xfrm>
            <a:off x="9138637" y="2544707"/>
            <a:ext cx="1185169"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18" name="Picture 17">
            <a:extLst>
              <a:ext uri="{FF2B5EF4-FFF2-40B4-BE49-F238E27FC236}">
                <a16:creationId xmlns:a16="http://schemas.microsoft.com/office/drawing/2014/main" id="{5CCD7443-2425-CED0-300D-5095873FD2B2}"/>
              </a:ext>
            </a:extLst>
          </p:cNvPr>
          <p:cNvPicPr>
            <a:picLocks noChangeAspect="1"/>
          </p:cNvPicPr>
          <p:nvPr/>
        </p:nvPicPr>
        <p:blipFill>
          <a:blip r:embed="rId7"/>
          <a:stretch>
            <a:fillRect/>
          </a:stretch>
        </p:blipFill>
        <p:spPr>
          <a:xfrm>
            <a:off x="9411120" y="1713461"/>
            <a:ext cx="780819" cy="780819"/>
          </a:xfrm>
          <a:prstGeom prst="rect">
            <a:avLst/>
          </a:prstGeom>
        </p:spPr>
      </p:pic>
      <p:pic>
        <p:nvPicPr>
          <p:cNvPr id="19" name="Picture 18">
            <a:extLst>
              <a:ext uri="{FF2B5EF4-FFF2-40B4-BE49-F238E27FC236}">
                <a16:creationId xmlns:a16="http://schemas.microsoft.com/office/drawing/2014/main" id="{FC9B1F20-C65F-6F35-ED49-4F5835C9C082}"/>
              </a:ext>
            </a:extLst>
          </p:cNvPr>
          <p:cNvPicPr>
            <a:picLocks noChangeAspect="1"/>
          </p:cNvPicPr>
          <p:nvPr/>
        </p:nvPicPr>
        <p:blipFill>
          <a:blip r:embed="rId8"/>
          <a:srcRect/>
          <a:stretch/>
        </p:blipFill>
        <p:spPr>
          <a:xfrm>
            <a:off x="10753927" y="1927109"/>
            <a:ext cx="630294" cy="418338"/>
          </a:xfrm>
          <a:prstGeom prst="rect">
            <a:avLst/>
          </a:prstGeom>
        </p:spPr>
      </p:pic>
      <p:sp>
        <p:nvSpPr>
          <p:cNvPr id="20" name="TextBox 19">
            <a:extLst>
              <a:ext uri="{FF2B5EF4-FFF2-40B4-BE49-F238E27FC236}">
                <a16:creationId xmlns:a16="http://schemas.microsoft.com/office/drawing/2014/main" id="{871D663A-CD08-516D-4BBA-F616EE178DF9}"/>
              </a:ext>
            </a:extLst>
          </p:cNvPr>
          <p:cNvSpPr txBox="1"/>
          <p:nvPr/>
        </p:nvSpPr>
        <p:spPr>
          <a:xfrm>
            <a:off x="10638744" y="255126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1" name="Picture 20" descr="Phi Greek Letter Alaphabet - Free vector graphic on Pixabay">
            <a:extLst>
              <a:ext uri="{FF2B5EF4-FFF2-40B4-BE49-F238E27FC236}">
                <a16:creationId xmlns:a16="http://schemas.microsoft.com/office/drawing/2014/main" id="{8F5D5453-EE90-6D94-8434-1AF857410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0134" y="3110900"/>
            <a:ext cx="567065" cy="589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AF72F-2814-50C4-E734-9200DCB265E7}"/>
              </a:ext>
            </a:extLst>
          </p:cNvPr>
          <p:cNvSpPr txBox="1"/>
          <p:nvPr/>
        </p:nvSpPr>
        <p:spPr>
          <a:xfrm>
            <a:off x="8835154" y="378901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3" name="Picture 2" descr="Llm Logo PNG Vectors Free Download">
            <a:extLst>
              <a:ext uri="{FF2B5EF4-FFF2-40B4-BE49-F238E27FC236}">
                <a16:creationId xmlns:a16="http://schemas.microsoft.com/office/drawing/2014/main" id="{2849D1FF-00DD-CE88-1267-822C818521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9947" y="3087578"/>
            <a:ext cx="584776" cy="5321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F4F2386-6B67-5902-1BFC-6687CB0E5F6B}"/>
              </a:ext>
            </a:extLst>
          </p:cNvPr>
          <p:cNvSpPr txBox="1"/>
          <p:nvPr/>
        </p:nvSpPr>
        <p:spPr>
          <a:xfrm>
            <a:off x="9970884" y="3804892"/>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5" name="Picture 2" descr="Microsoft Copilot Studio Pricing 2024">
            <a:extLst>
              <a:ext uri="{FF2B5EF4-FFF2-40B4-BE49-F238E27FC236}">
                <a16:creationId xmlns:a16="http://schemas.microsoft.com/office/drawing/2014/main" id="{5792DEDA-DEF8-5AF6-50A2-F42EBD326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412" y="1056662"/>
            <a:ext cx="663587" cy="66358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6717C4E-79D3-DCA9-965E-E5E73B9597ED}"/>
              </a:ext>
            </a:extLst>
          </p:cNvPr>
          <p:cNvCxnSpPr>
            <a:cxnSpLocks/>
          </p:cNvCxnSpPr>
          <p:nvPr/>
        </p:nvCxnSpPr>
        <p:spPr>
          <a:xfrm>
            <a:off x="439734" y="2438039"/>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81A59C-4D7F-8FEB-09EE-30C322BFA23B}"/>
              </a:ext>
            </a:extLst>
          </p:cNvPr>
          <p:cNvSpPr txBox="1"/>
          <p:nvPr/>
        </p:nvSpPr>
        <p:spPr>
          <a:xfrm>
            <a:off x="78212" y="1543275"/>
            <a:ext cx="2127907" cy="307777"/>
          </a:xfrm>
          <a:prstGeom prst="rect">
            <a:avLst/>
          </a:prstGeom>
          <a:noFill/>
        </p:spPr>
        <p:txBody>
          <a:bodyPr wrap="square" lIns="0" tIns="0" rIns="0" bIns="0" rtlCol="0">
            <a:spAutoFit/>
          </a:bodyPr>
          <a:lstStyle/>
          <a:p>
            <a:pPr algn="ctr"/>
            <a:r>
              <a:rPr lang="en-US" sz="2000" b="1"/>
              <a:t>Embeddings</a:t>
            </a:r>
          </a:p>
        </p:txBody>
      </p:sp>
      <p:sp>
        <p:nvSpPr>
          <p:cNvPr id="34" name="TextBox 33">
            <a:extLst>
              <a:ext uri="{FF2B5EF4-FFF2-40B4-BE49-F238E27FC236}">
                <a16:creationId xmlns:a16="http://schemas.microsoft.com/office/drawing/2014/main" id="{652F30A9-106B-BDB2-1C01-F863F01874CB}"/>
              </a:ext>
            </a:extLst>
          </p:cNvPr>
          <p:cNvSpPr txBox="1"/>
          <p:nvPr/>
        </p:nvSpPr>
        <p:spPr>
          <a:xfrm>
            <a:off x="399473" y="3842792"/>
            <a:ext cx="2127907" cy="307777"/>
          </a:xfrm>
          <a:prstGeom prst="rect">
            <a:avLst/>
          </a:prstGeom>
          <a:noFill/>
        </p:spPr>
        <p:txBody>
          <a:bodyPr wrap="square" lIns="0" tIns="0" rIns="0" bIns="0" rtlCol="0">
            <a:spAutoFit/>
          </a:bodyPr>
          <a:lstStyle/>
          <a:p>
            <a:pPr algn="ctr"/>
            <a:r>
              <a:rPr lang="en-US" sz="2000" b="1"/>
              <a:t>Chat Completions</a:t>
            </a:r>
          </a:p>
        </p:txBody>
      </p:sp>
      <p:sp>
        <p:nvSpPr>
          <p:cNvPr id="35" name="TextBox 34">
            <a:extLst>
              <a:ext uri="{FF2B5EF4-FFF2-40B4-BE49-F238E27FC236}">
                <a16:creationId xmlns:a16="http://schemas.microsoft.com/office/drawing/2014/main" id="{A3032E40-B504-9184-7E43-A3D41F9B6728}"/>
              </a:ext>
            </a:extLst>
          </p:cNvPr>
          <p:cNvSpPr txBox="1"/>
          <p:nvPr/>
        </p:nvSpPr>
        <p:spPr>
          <a:xfrm>
            <a:off x="9097840" y="258900"/>
            <a:ext cx="2640916" cy="369332"/>
          </a:xfrm>
          <a:prstGeom prst="rect">
            <a:avLst/>
          </a:prstGeom>
          <a:noFill/>
        </p:spPr>
        <p:txBody>
          <a:bodyPr wrap="none" lIns="0" tIns="0" rIns="0" bIns="0" rtlCol="0">
            <a:spAutoFit/>
          </a:bodyPr>
          <a:lstStyle/>
          <a:p>
            <a:pPr algn="l"/>
            <a:r>
              <a:rPr lang="en-US" sz="2400">
                <a:hlinkClick r:id="rId12"/>
              </a:rPr>
              <a:t>Azure OpenAI REST</a:t>
            </a:r>
            <a:endParaRPr lang="en-US" sz="2400"/>
          </a:p>
        </p:txBody>
      </p:sp>
      <p:sp>
        <p:nvSpPr>
          <p:cNvPr id="38" name="TextBox 37">
            <a:extLst>
              <a:ext uri="{FF2B5EF4-FFF2-40B4-BE49-F238E27FC236}">
                <a16:creationId xmlns:a16="http://schemas.microsoft.com/office/drawing/2014/main" id="{4B503DEC-CB61-2307-5A28-2C2436D85078}"/>
              </a:ext>
            </a:extLst>
          </p:cNvPr>
          <p:cNvSpPr txBox="1"/>
          <p:nvPr/>
        </p:nvSpPr>
        <p:spPr>
          <a:xfrm>
            <a:off x="357091" y="1940011"/>
            <a:ext cx="6813932" cy="369332"/>
          </a:xfrm>
          <a:prstGeom prst="rect">
            <a:avLst/>
          </a:prstGeom>
          <a:noFill/>
        </p:spPr>
        <p:txBody>
          <a:bodyPr wrap="square">
            <a:spAutoFit/>
          </a:bodyPr>
          <a:lstStyle/>
          <a:p>
            <a:r>
              <a:rPr lang="en-US" b="1" i="0">
                <a:solidFill>
                  <a:schemeClr val="accent3"/>
                </a:solidFill>
                <a:effectLst/>
                <a:latin typeface="SFMono-Regular"/>
              </a:rPr>
              <a:t>{ "input": [ "this is a test" ] }</a:t>
            </a:r>
            <a:endParaRPr lang="en-US" b="1">
              <a:solidFill>
                <a:schemeClr val="accent3"/>
              </a:solidFill>
            </a:endParaRPr>
          </a:p>
        </p:txBody>
      </p:sp>
      <p:cxnSp>
        <p:nvCxnSpPr>
          <p:cNvPr id="39" name="Straight Arrow Connector 38">
            <a:extLst>
              <a:ext uri="{FF2B5EF4-FFF2-40B4-BE49-F238E27FC236}">
                <a16:creationId xmlns:a16="http://schemas.microsoft.com/office/drawing/2014/main" id="{204DB940-C057-3AF0-0698-916E6DC24C54}"/>
              </a:ext>
            </a:extLst>
          </p:cNvPr>
          <p:cNvCxnSpPr>
            <a:cxnSpLocks/>
          </p:cNvCxnSpPr>
          <p:nvPr/>
        </p:nvCxnSpPr>
        <p:spPr>
          <a:xfrm>
            <a:off x="381623" y="3437290"/>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20964B-97D2-94C8-8BDE-DF95195E1CE5}"/>
              </a:ext>
            </a:extLst>
          </p:cNvPr>
          <p:cNvSpPr txBox="1"/>
          <p:nvPr/>
        </p:nvSpPr>
        <p:spPr>
          <a:xfrm>
            <a:off x="331719" y="2650016"/>
            <a:ext cx="6813932" cy="646331"/>
          </a:xfrm>
          <a:prstGeom prst="rect">
            <a:avLst/>
          </a:prstGeom>
          <a:noFill/>
        </p:spPr>
        <p:txBody>
          <a:bodyPr wrap="square">
            <a:spAutoFit/>
          </a:bodyPr>
          <a:lstStyle/>
          <a:p>
            <a:r>
              <a:rPr lang="en-US" b="1" i="0">
                <a:solidFill>
                  <a:schemeClr val="accent3"/>
                </a:solidFill>
                <a:effectLst/>
                <a:latin typeface="SFMono-Regular"/>
              </a:rPr>
              <a:t>{ "body": { "data": </a:t>
            </a:r>
          </a:p>
          <a:p>
            <a:r>
              <a:rPr lang="en-US" b="1" i="0">
                <a:solidFill>
                  <a:schemeClr val="accent3"/>
                </a:solidFill>
                <a:effectLst/>
                <a:latin typeface="SFMono-Regular"/>
              </a:rPr>
              <a:t>[ { "index": 0, "embedding": [ &lt;number&gt;, … ] }}}-</a:t>
            </a:r>
            <a:endParaRPr lang="en-US" b="1">
              <a:solidFill>
                <a:schemeClr val="accent3"/>
              </a:solidFill>
            </a:endParaRPr>
          </a:p>
        </p:txBody>
      </p:sp>
      <p:cxnSp>
        <p:nvCxnSpPr>
          <p:cNvPr id="44" name="Straight Arrow Connector 43">
            <a:extLst>
              <a:ext uri="{FF2B5EF4-FFF2-40B4-BE49-F238E27FC236}">
                <a16:creationId xmlns:a16="http://schemas.microsoft.com/office/drawing/2014/main" id="{BC6D654C-8364-D482-9F0B-48F8307C3133}"/>
              </a:ext>
            </a:extLst>
          </p:cNvPr>
          <p:cNvCxnSpPr>
            <a:cxnSpLocks/>
          </p:cNvCxnSpPr>
          <p:nvPr/>
        </p:nvCxnSpPr>
        <p:spPr>
          <a:xfrm>
            <a:off x="363738" y="5471847"/>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5AF5-D80F-FABE-F4D7-88BFE245A891}"/>
              </a:ext>
            </a:extLst>
          </p:cNvPr>
          <p:cNvSpPr txBox="1"/>
          <p:nvPr/>
        </p:nvSpPr>
        <p:spPr>
          <a:xfrm>
            <a:off x="255723" y="4173168"/>
            <a:ext cx="6813932" cy="1077218"/>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"system", "content": "You are a helpful assistant."},</a:t>
            </a:r>
          </a:p>
          <a:p>
            <a:r>
              <a:rPr lang="en-US" sz="1600" b="1">
                <a:solidFill>
                  <a:schemeClr val="accent3"/>
                </a:solidFill>
                <a:latin typeface="SFMono-Regular"/>
              </a:rPr>
              <a:t>  {"role": "user", "content": "Who founded Microsoft?"}</a:t>
            </a:r>
          </a:p>
          <a:p>
            <a:r>
              <a:rPr lang="en-US" sz="1600" b="1">
                <a:solidFill>
                  <a:schemeClr val="accent3"/>
                </a:solidFill>
                <a:latin typeface="SFMono-Regular"/>
              </a:rPr>
              <a:t>]</a:t>
            </a:r>
          </a:p>
        </p:txBody>
      </p:sp>
      <p:sp>
        <p:nvSpPr>
          <p:cNvPr id="51" name="TextBox 50">
            <a:extLst>
              <a:ext uri="{FF2B5EF4-FFF2-40B4-BE49-F238E27FC236}">
                <a16:creationId xmlns:a16="http://schemas.microsoft.com/office/drawing/2014/main" id="{2E6B2705-4291-A132-5165-94724FEDDE45}"/>
              </a:ext>
            </a:extLst>
          </p:cNvPr>
          <p:cNvSpPr txBox="1"/>
          <p:nvPr/>
        </p:nvSpPr>
        <p:spPr>
          <a:xfrm>
            <a:off x="285926" y="5562767"/>
            <a:ext cx="7870625" cy="830997"/>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"assistant", "content": "Microsoft was founded by Bill Gates and Paul Allen."}</a:t>
            </a:r>
          </a:p>
          <a:p>
            <a:r>
              <a:rPr lang="en-US" sz="1600" b="1">
                <a:solidFill>
                  <a:schemeClr val="accent3"/>
                </a:solidFill>
                <a:latin typeface="SFMono-Regular"/>
              </a:rPr>
              <a:t>]</a:t>
            </a:r>
          </a:p>
        </p:txBody>
      </p:sp>
      <p:cxnSp>
        <p:nvCxnSpPr>
          <p:cNvPr id="52" name="Straight Arrow Connector 51">
            <a:extLst>
              <a:ext uri="{FF2B5EF4-FFF2-40B4-BE49-F238E27FC236}">
                <a16:creationId xmlns:a16="http://schemas.microsoft.com/office/drawing/2014/main" id="{0D3C5893-CB96-7A58-AB7B-0274A32DE313}"/>
              </a:ext>
            </a:extLst>
          </p:cNvPr>
          <p:cNvCxnSpPr>
            <a:cxnSpLocks/>
          </p:cNvCxnSpPr>
          <p:nvPr/>
        </p:nvCxnSpPr>
        <p:spPr>
          <a:xfrm>
            <a:off x="399473" y="6393764"/>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41" grpId="0"/>
      <p:bldP spid="47" grpId="0"/>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AEEF-B3A6-29D7-28D7-1A7EBD923962}"/>
              </a:ext>
            </a:extLst>
          </p:cNvPr>
          <p:cNvSpPr>
            <a:spLocks noGrp="1"/>
          </p:cNvSpPr>
          <p:nvPr>
            <p:ph type="title"/>
          </p:nvPr>
        </p:nvSpPr>
        <p:spPr>
          <a:xfrm>
            <a:off x="1240931" y="319587"/>
            <a:ext cx="11018520" cy="492443"/>
          </a:xfrm>
        </p:spPr>
        <p:txBody>
          <a:bodyPr/>
          <a:lstStyle/>
          <a:p>
            <a:r>
              <a:rPr lang="en-US" sz="3200"/>
              <a:t>Azure SQL Database External REST endpoints</a:t>
            </a:r>
          </a:p>
        </p:txBody>
      </p:sp>
      <p:pic>
        <p:nvPicPr>
          <p:cNvPr id="5" name="Picture 4" descr="Cloud icon">
            <a:extLst>
              <a:ext uri="{FF2B5EF4-FFF2-40B4-BE49-F238E27FC236}">
                <a16:creationId xmlns:a16="http://schemas.microsoft.com/office/drawing/2014/main" id="{D122FCFD-2C31-5909-0319-85EEA582F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647" y="2278732"/>
            <a:ext cx="680048" cy="680048"/>
          </a:xfrm>
          <a:prstGeom prst="rect">
            <a:avLst/>
          </a:prstGeom>
        </p:spPr>
      </p:pic>
      <p:pic>
        <p:nvPicPr>
          <p:cNvPr id="7" name="Picture 6" descr="Machine Learning cloud icon">
            <a:extLst>
              <a:ext uri="{FF2B5EF4-FFF2-40B4-BE49-F238E27FC236}">
                <a16:creationId xmlns:a16="http://schemas.microsoft.com/office/drawing/2014/main" id="{4C13DCC9-D02B-9333-00EB-4CC3FAC7A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78" y="2573318"/>
            <a:ext cx="781018" cy="781018"/>
          </a:xfrm>
          <a:prstGeom prst="rect">
            <a:avLst/>
          </a:prstGeom>
        </p:spPr>
      </p:pic>
      <p:pic>
        <p:nvPicPr>
          <p:cNvPr id="4" name="Picture 3" descr="Data points icon in brackets">
            <a:extLst>
              <a:ext uri="{FF2B5EF4-FFF2-40B4-BE49-F238E27FC236}">
                <a16:creationId xmlns:a16="http://schemas.microsoft.com/office/drawing/2014/main" id="{3697D79B-D015-2861-8436-07B1FEB5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847" y="3924102"/>
            <a:ext cx="693758" cy="680048"/>
          </a:xfrm>
          <a:prstGeom prst="rect">
            <a:avLst/>
          </a:prstGeom>
        </p:spPr>
      </p:pic>
      <p:pic>
        <p:nvPicPr>
          <p:cNvPr id="9" name="Picture 8" descr="Data stream icon in brackets">
            <a:extLst>
              <a:ext uri="{FF2B5EF4-FFF2-40B4-BE49-F238E27FC236}">
                <a16:creationId xmlns:a16="http://schemas.microsoft.com/office/drawing/2014/main" id="{D6AAE28C-9F4F-DB73-5328-A33AF48B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376" y="3928117"/>
            <a:ext cx="680048" cy="680048"/>
          </a:xfrm>
          <a:prstGeom prst="rect">
            <a:avLst/>
          </a:prstGeom>
        </p:spPr>
      </p:pic>
      <p:pic>
        <p:nvPicPr>
          <p:cNvPr id="6" name="Picture 5" descr="Database cloud icon">
            <a:extLst>
              <a:ext uri="{FF2B5EF4-FFF2-40B4-BE49-F238E27FC236}">
                <a16:creationId xmlns:a16="http://schemas.microsoft.com/office/drawing/2014/main" id="{CE40BAB4-CB23-8E4F-FF62-A0B412CF8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12" y="4348538"/>
            <a:ext cx="680048" cy="680048"/>
          </a:xfrm>
          <a:prstGeom prst="rect">
            <a:avLst/>
          </a:prstGeom>
        </p:spPr>
      </p:pic>
      <p:pic>
        <p:nvPicPr>
          <p:cNvPr id="8" name="Picture 7" descr="Item tree icon in brackets">
            <a:extLst>
              <a:ext uri="{FF2B5EF4-FFF2-40B4-BE49-F238E27FC236}">
                <a16:creationId xmlns:a16="http://schemas.microsoft.com/office/drawing/2014/main" id="{62637065-A9A2-3932-1D6B-BFC38FEA08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912" y="5317825"/>
            <a:ext cx="680048" cy="680048"/>
          </a:xfrm>
          <a:prstGeom prst="rect">
            <a:avLst/>
          </a:prstGeom>
        </p:spPr>
      </p:pic>
      <p:pic>
        <p:nvPicPr>
          <p:cNvPr id="10" name="Picture 9" descr="Network icon">
            <a:extLst>
              <a:ext uri="{FF2B5EF4-FFF2-40B4-BE49-F238E27FC236}">
                <a16:creationId xmlns:a16="http://schemas.microsoft.com/office/drawing/2014/main" id="{1654C296-92D6-AD71-E85D-9B02DC2006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12" y="4348538"/>
            <a:ext cx="680048" cy="680048"/>
          </a:xfrm>
          <a:prstGeom prst="rect">
            <a:avLst/>
          </a:prstGeom>
        </p:spPr>
      </p:pic>
      <p:pic>
        <p:nvPicPr>
          <p:cNvPr id="11" name="Picture 10" descr="Lightning bolt code icon">
            <a:extLst>
              <a:ext uri="{FF2B5EF4-FFF2-40B4-BE49-F238E27FC236}">
                <a16:creationId xmlns:a16="http://schemas.microsoft.com/office/drawing/2014/main" id="{93AAD51A-C4CA-4D4A-DF42-268DA8343E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12" y="5317825"/>
            <a:ext cx="680048" cy="680048"/>
          </a:xfrm>
          <a:prstGeom prst="rect">
            <a:avLst/>
          </a:prstGeom>
        </p:spPr>
      </p:pic>
      <p:sp>
        <p:nvSpPr>
          <p:cNvPr id="12" name="TextBox 11">
            <a:extLst>
              <a:ext uri="{FF2B5EF4-FFF2-40B4-BE49-F238E27FC236}">
                <a16:creationId xmlns:a16="http://schemas.microsoft.com/office/drawing/2014/main" id="{3299E46E-7603-5BFE-CF9B-54C1888EACAA}"/>
              </a:ext>
            </a:extLst>
          </p:cNvPr>
          <p:cNvSpPr txBox="1"/>
          <p:nvPr/>
        </p:nvSpPr>
        <p:spPr>
          <a:xfrm>
            <a:off x="4814236" y="1444796"/>
            <a:ext cx="2563528"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everything JSON</a:t>
            </a:r>
          </a:p>
        </p:txBody>
      </p:sp>
      <p:sp>
        <p:nvSpPr>
          <p:cNvPr id="13" name="TextBox 12">
            <a:extLst>
              <a:ext uri="{FF2B5EF4-FFF2-40B4-BE49-F238E27FC236}">
                <a16:creationId xmlns:a16="http://schemas.microsoft.com/office/drawing/2014/main" id="{5BCDAEA8-B2DC-EE5A-F424-4E3CEAEF72EC}"/>
              </a:ext>
            </a:extLst>
          </p:cNvPr>
          <p:cNvSpPr txBox="1"/>
          <p:nvPr/>
        </p:nvSpPr>
        <p:spPr>
          <a:xfrm>
            <a:off x="812831" y="3502069"/>
            <a:ext cx="2315820"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Bring your own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 APIs</a:t>
            </a:r>
          </a:p>
        </p:txBody>
      </p:sp>
      <p:sp>
        <p:nvSpPr>
          <p:cNvPr id="14" name="TextBox 13">
            <a:extLst>
              <a:ext uri="{FF2B5EF4-FFF2-40B4-BE49-F238E27FC236}">
                <a16:creationId xmlns:a16="http://schemas.microsoft.com/office/drawing/2014/main" id="{4AC7D75F-AA8B-190C-5736-2FBB4C04E842}"/>
              </a:ext>
            </a:extLst>
          </p:cNvPr>
          <p:cNvSpPr txBox="1"/>
          <p:nvPr/>
        </p:nvSpPr>
        <p:spPr>
          <a:xfrm>
            <a:off x="4973552" y="3354336"/>
            <a:ext cx="2253966" cy="544765"/>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Send events</a:t>
            </a:r>
          </a:p>
        </p:txBody>
      </p:sp>
      <p:sp>
        <p:nvSpPr>
          <p:cNvPr id="15" name="TextBox 14">
            <a:extLst>
              <a:ext uri="{FF2B5EF4-FFF2-40B4-BE49-F238E27FC236}">
                <a16:creationId xmlns:a16="http://schemas.microsoft.com/office/drawing/2014/main" id="{49B2438B-D303-BD94-23C5-C117A7B129E5}"/>
              </a:ext>
            </a:extLst>
          </p:cNvPr>
          <p:cNvSpPr txBox="1"/>
          <p:nvPr/>
        </p:nvSpPr>
        <p:spPr>
          <a:xfrm>
            <a:off x="766563" y="1444796"/>
            <a:ext cx="2408354"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ML and OpenAI</a:t>
            </a:r>
          </a:p>
        </p:txBody>
      </p:sp>
      <p:cxnSp>
        <p:nvCxnSpPr>
          <p:cNvPr id="16" name="Straight Arrow Connector 15" descr="Arrows pointing from SQL Database to &quot;Integrate with ML&quot; and &quot;Bring your own REST APIs&quot; boxes">
            <a:extLst>
              <a:ext uri="{FF2B5EF4-FFF2-40B4-BE49-F238E27FC236}">
                <a16:creationId xmlns:a16="http://schemas.microsoft.com/office/drawing/2014/main" id="{E762F58E-7267-B4BD-2212-C5FE654F8972}"/>
              </a:ext>
            </a:extLst>
          </p:cNvPr>
          <p:cNvCxnSpPr>
            <a:cxnSpLocks/>
          </p:cNvCxnSpPr>
          <p:nvPr/>
        </p:nvCxnSpPr>
        <p:spPr>
          <a:xfrm flipH="1" flipV="1">
            <a:off x="3398579" y="2349286"/>
            <a:ext cx="538199" cy="6535"/>
          </a:xfrm>
          <a:prstGeom prst="straightConnector1">
            <a:avLst/>
          </a:prstGeom>
          <a:noFill/>
          <a:ln w="28575" cap="flat" cmpd="sng" algn="ctr">
            <a:solidFill>
              <a:schemeClr val="tx1"/>
            </a:solidFill>
            <a:prstDash val="solid"/>
            <a:headEnd type="none" w="lg" len="med"/>
            <a:tailEnd type="triangle"/>
          </a:ln>
          <a:effectLst/>
        </p:spPr>
      </p:cxnSp>
      <p:cxnSp>
        <p:nvCxnSpPr>
          <p:cNvPr id="17" name="Straight Arrow Connector 16" descr="Arrows pointing from SQL Database to &quot;Integrate with ML&quot; and &quot;Bring your own REST APIs&quot; boxes">
            <a:extLst>
              <a:ext uri="{FF2B5EF4-FFF2-40B4-BE49-F238E27FC236}">
                <a16:creationId xmlns:a16="http://schemas.microsoft.com/office/drawing/2014/main" id="{DC51B7C3-D992-3A62-A777-996457E55460}"/>
              </a:ext>
            </a:extLst>
          </p:cNvPr>
          <p:cNvCxnSpPr>
            <a:cxnSpLocks/>
          </p:cNvCxnSpPr>
          <p:nvPr/>
        </p:nvCxnSpPr>
        <p:spPr>
          <a:xfrm>
            <a:off x="3922652" y="2349082"/>
            <a:ext cx="0" cy="2076450"/>
          </a:xfrm>
          <a:prstGeom prst="straightConnector1">
            <a:avLst/>
          </a:prstGeom>
          <a:noFill/>
          <a:ln w="28575" cap="flat" cmpd="sng" algn="ctr">
            <a:solidFill>
              <a:schemeClr val="tx1"/>
            </a:solidFill>
            <a:prstDash val="solid"/>
            <a:headEnd type="none" w="lg" len="med"/>
            <a:tailEnd type="none"/>
          </a:ln>
          <a:effectLst/>
        </p:spPr>
      </p:cxnSp>
      <p:cxnSp>
        <p:nvCxnSpPr>
          <p:cNvPr id="18" name="Straight Arrow Connector 17" descr="Arrows pointing from SQL Database to &quot;Integrate with everything&quot; and &quot;Push data out&quot; boxes">
            <a:extLst>
              <a:ext uri="{FF2B5EF4-FFF2-40B4-BE49-F238E27FC236}">
                <a16:creationId xmlns:a16="http://schemas.microsoft.com/office/drawing/2014/main" id="{34C0755F-834F-DBF7-9FDF-70DFAB5139DA}"/>
              </a:ext>
            </a:extLst>
          </p:cNvPr>
          <p:cNvCxnSpPr>
            <a:cxnSpLocks/>
          </p:cNvCxnSpPr>
          <p:nvPr/>
        </p:nvCxnSpPr>
        <p:spPr>
          <a:xfrm>
            <a:off x="4104974" y="2350669"/>
            <a:ext cx="0" cy="2074863"/>
          </a:xfrm>
          <a:prstGeom prst="straightConnector1">
            <a:avLst/>
          </a:prstGeom>
          <a:noFill/>
          <a:ln w="28575" cap="flat" cmpd="sng" algn="ctr">
            <a:solidFill>
              <a:schemeClr val="tx1"/>
            </a:solidFill>
            <a:prstDash val="solid"/>
            <a:headEnd type="none" w="lg" len="med"/>
            <a:tailEnd type="none"/>
          </a:ln>
          <a:effectLst/>
        </p:spPr>
      </p:cxnSp>
      <p:pic>
        <p:nvPicPr>
          <p:cNvPr id="19" name="Graphic 18" descr="SQL Database icon">
            <a:extLst>
              <a:ext uri="{FF2B5EF4-FFF2-40B4-BE49-F238E27FC236}">
                <a16:creationId xmlns:a16="http://schemas.microsoft.com/office/drawing/2014/main" id="{422D1A21-A0D5-EC78-FC32-FA173A6AB7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2513" y="3018765"/>
            <a:ext cx="858276" cy="858276"/>
          </a:xfrm>
          <a:prstGeom prst="rect">
            <a:avLst/>
          </a:prstGeom>
        </p:spPr>
      </p:pic>
      <p:cxnSp>
        <p:nvCxnSpPr>
          <p:cNvPr id="20" name="Straight Arrow Connector 19" descr="Arrows pointing from SQL Database to &quot;Integrate with ML&quot; and &quot;Bring your own REST APIs&quot; boxes">
            <a:extLst>
              <a:ext uri="{FF2B5EF4-FFF2-40B4-BE49-F238E27FC236}">
                <a16:creationId xmlns:a16="http://schemas.microsoft.com/office/drawing/2014/main" id="{9E627385-2F37-8838-D59D-2CCB04C80116}"/>
              </a:ext>
            </a:extLst>
          </p:cNvPr>
          <p:cNvCxnSpPr>
            <a:cxnSpLocks/>
          </p:cNvCxnSpPr>
          <p:nvPr/>
        </p:nvCxnSpPr>
        <p:spPr>
          <a:xfrm flipH="1">
            <a:off x="3434295" y="4411890"/>
            <a:ext cx="495971" cy="0"/>
          </a:xfrm>
          <a:prstGeom prst="straightConnector1">
            <a:avLst/>
          </a:prstGeom>
          <a:noFill/>
          <a:ln w="28575" cap="flat" cmpd="sng" algn="ctr">
            <a:solidFill>
              <a:schemeClr val="tx1"/>
            </a:solidFill>
            <a:prstDash val="solid"/>
            <a:headEnd type="none" w="lg" len="med"/>
            <a:tailEnd type="triangle"/>
          </a:ln>
          <a:effectLst/>
        </p:spPr>
      </p:cxnSp>
      <p:cxnSp>
        <p:nvCxnSpPr>
          <p:cNvPr id="21" name="Straight Arrow Connector 20" descr="Arrows pointing from SQL Database to &quot;Integrate with everything&quot; and &quot;Push data out&quot; boxes">
            <a:extLst>
              <a:ext uri="{FF2B5EF4-FFF2-40B4-BE49-F238E27FC236}">
                <a16:creationId xmlns:a16="http://schemas.microsoft.com/office/drawing/2014/main" id="{49FDBBA5-6959-9F5F-6C77-6D620134A385}"/>
              </a:ext>
            </a:extLst>
          </p:cNvPr>
          <p:cNvCxnSpPr>
            <a:cxnSpLocks/>
          </p:cNvCxnSpPr>
          <p:nvPr/>
        </p:nvCxnSpPr>
        <p:spPr>
          <a:xfrm>
            <a:off x="4096844" y="4411890"/>
            <a:ext cx="517171" cy="0"/>
          </a:xfrm>
          <a:prstGeom prst="straightConnector1">
            <a:avLst/>
          </a:prstGeom>
          <a:noFill/>
          <a:ln w="28575" cap="flat" cmpd="sng" algn="ctr">
            <a:solidFill>
              <a:schemeClr val="tx1"/>
            </a:solidFill>
            <a:prstDash val="solid"/>
            <a:headEnd type="none" w="lg" len="med"/>
            <a:tailEnd type="triangle"/>
          </a:ln>
          <a:effectLst/>
        </p:spPr>
      </p:cxnSp>
      <p:sp>
        <p:nvSpPr>
          <p:cNvPr id="22" name="Rounded Rectangle 3" descr="Box for &quot;Integrate with ML&quot;">
            <a:extLst>
              <a:ext uri="{FF2B5EF4-FFF2-40B4-BE49-F238E27FC236}">
                <a16:creationId xmlns:a16="http://schemas.microsoft.com/office/drawing/2014/main" id="{9117CDB3-F50F-FBD6-4581-802CA159714F}"/>
              </a:ext>
              <a:ext uri="{C183D7F6-B498-43B3-948B-1728B52AA6E4}">
                <adec:decorative xmlns:adec="http://schemas.microsoft.com/office/drawing/2017/decorative" val="0"/>
              </a:ext>
            </a:extLst>
          </p:cNvPr>
          <p:cNvSpPr/>
          <p:nvPr/>
        </p:nvSpPr>
        <p:spPr bwMode="auto">
          <a:xfrm>
            <a:off x="693511" y="1450200"/>
            <a:ext cx="2554458" cy="1904136"/>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ounded Rectangle 3" descr="Box for &quot;Integrate with everything&quot;">
            <a:extLst>
              <a:ext uri="{FF2B5EF4-FFF2-40B4-BE49-F238E27FC236}">
                <a16:creationId xmlns:a16="http://schemas.microsoft.com/office/drawing/2014/main" id="{394CFE98-5481-9024-87C4-01C0C590E76B}"/>
              </a:ext>
              <a:ext uri="{C183D7F6-B498-43B3-948B-1728B52AA6E4}">
                <adec:decorative xmlns:adec="http://schemas.microsoft.com/office/drawing/2017/decorative" val="0"/>
              </a:ext>
            </a:extLst>
          </p:cNvPr>
          <p:cNvSpPr/>
          <p:nvPr/>
        </p:nvSpPr>
        <p:spPr bwMode="auto">
          <a:xfrm>
            <a:off x="4818771" y="1450201"/>
            <a:ext cx="2554458" cy="1685402"/>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4" name="Rounded Rectangle 3" descr="Box for &quot;Push data out&quot;">
            <a:extLst>
              <a:ext uri="{FF2B5EF4-FFF2-40B4-BE49-F238E27FC236}">
                <a16:creationId xmlns:a16="http://schemas.microsoft.com/office/drawing/2014/main" id="{7CF5BE2F-7456-3154-ABC7-A75CE097D95C}"/>
              </a:ext>
            </a:extLst>
          </p:cNvPr>
          <p:cNvSpPr/>
          <p:nvPr/>
        </p:nvSpPr>
        <p:spPr bwMode="auto">
          <a:xfrm>
            <a:off x="4796336" y="3335253"/>
            <a:ext cx="2554455" cy="1417938"/>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5" name="Rounded Rectangle 3" descr="Box for &quot;Bring your own REST APIs">
            <a:extLst>
              <a:ext uri="{FF2B5EF4-FFF2-40B4-BE49-F238E27FC236}">
                <a16:creationId xmlns:a16="http://schemas.microsoft.com/office/drawing/2014/main" id="{CDC8A3D1-F7A8-7169-4DAF-24BDDC03AF83}"/>
              </a:ext>
            </a:extLst>
          </p:cNvPr>
          <p:cNvSpPr/>
          <p:nvPr/>
        </p:nvSpPr>
        <p:spPr bwMode="auto">
          <a:xfrm>
            <a:off x="693512" y="3501508"/>
            <a:ext cx="2554458" cy="2968080"/>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26" name="Straight Arrow Connector 25" descr="Arrows pointing from SQL Database to &quot;Integrate with everything&quot; and &quot;Push data out&quot; boxes">
            <a:extLst>
              <a:ext uri="{FF2B5EF4-FFF2-40B4-BE49-F238E27FC236}">
                <a16:creationId xmlns:a16="http://schemas.microsoft.com/office/drawing/2014/main" id="{8AFF53C4-1BA8-6722-C767-F1B29162DE42}"/>
              </a:ext>
            </a:extLst>
          </p:cNvPr>
          <p:cNvCxnSpPr>
            <a:cxnSpLocks/>
          </p:cNvCxnSpPr>
          <p:nvPr/>
        </p:nvCxnSpPr>
        <p:spPr>
          <a:xfrm>
            <a:off x="4090230" y="2355821"/>
            <a:ext cx="541334" cy="4762"/>
          </a:xfrm>
          <a:prstGeom prst="straightConnector1">
            <a:avLst/>
          </a:prstGeom>
          <a:noFill/>
          <a:ln w="28575" cap="flat" cmpd="sng" algn="ctr">
            <a:solidFill>
              <a:schemeClr val="tx1"/>
            </a:solidFill>
            <a:prstDash val="solid"/>
            <a:headEnd type="none" w="lg" len="med"/>
            <a:tailEnd type="triangle"/>
          </a:ln>
          <a:effectLst/>
        </p:spPr>
      </p:cxnSp>
      <p:grpSp>
        <p:nvGrpSpPr>
          <p:cNvPr id="41" name="Group 40" descr="Document and SQL database graphic encased in brackets">
            <a:extLst>
              <a:ext uri="{FF2B5EF4-FFF2-40B4-BE49-F238E27FC236}">
                <a16:creationId xmlns:a16="http://schemas.microsoft.com/office/drawing/2014/main" id="{E6A1E525-387B-45A5-97F0-B54445F18B62}"/>
              </a:ext>
            </a:extLst>
          </p:cNvPr>
          <p:cNvGrpSpPr>
            <a:grpSpLocks noChangeAspect="1"/>
          </p:cNvGrpSpPr>
          <p:nvPr/>
        </p:nvGrpSpPr>
        <p:grpSpPr>
          <a:xfrm>
            <a:off x="381505" y="319587"/>
            <a:ext cx="616279" cy="616279"/>
            <a:chOff x="9535761" y="257664"/>
            <a:chExt cx="2275237" cy="2275237"/>
          </a:xfrm>
        </p:grpSpPr>
        <p:pic>
          <p:nvPicPr>
            <p:cNvPr id="42" name="Picture 41">
              <a:extLst>
                <a:ext uri="{FF2B5EF4-FFF2-40B4-BE49-F238E27FC236}">
                  <a16:creationId xmlns:a16="http://schemas.microsoft.com/office/drawing/2014/main" id="{4BD23348-1662-5064-9C95-0781FB8ECE5A}"/>
                </a:ext>
              </a:extLst>
            </p:cNvPr>
            <p:cNvPicPr>
              <a:picLocks noChangeAspect="1"/>
            </p:cNvPicPr>
            <p:nvPr/>
          </p:nvPicPr>
          <p:blipFill>
            <a:blip r:embed="rId13"/>
            <a:stretch>
              <a:fillRect/>
            </a:stretch>
          </p:blipFill>
          <p:spPr>
            <a:xfrm>
              <a:off x="9535761" y="257664"/>
              <a:ext cx="2275237" cy="2275237"/>
            </a:xfrm>
            <a:prstGeom prst="rect">
              <a:avLst/>
            </a:prstGeom>
          </p:spPr>
        </p:pic>
        <p:pic>
          <p:nvPicPr>
            <p:cNvPr id="43" name="Graphic 42">
              <a:extLst>
                <a:ext uri="{FF2B5EF4-FFF2-40B4-BE49-F238E27FC236}">
                  <a16:creationId xmlns:a16="http://schemas.microsoft.com/office/drawing/2014/main" id="{13AA3835-95EB-9535-11CF-2B83DABA76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58062" y="1492854"/>
              <a:ext cx="830632" cy="790708"/>
            </a:xfrm>
            <a:prstGeom prst="rect">
              <a:avLst/>
            </a:prstGeom>
          </p:spPr>
        </p:pic>
        <p:pic>
          <p:nvPicPr>
            <p:cNvPr id="44" name="Picture 4" descr="Document outline">
              <a:extLst>
                <a:ext uri="{FF2B5EF4-FFF2-40B4-BE49-F238E27FC236}">
                  <a16:creationId xmlns:a16="http://schemas.microsoft.com/office/drawing/2014/main" id="{B5AD0AF9-2668-91F4-B622-4CA4E8B9B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76883" y="511759"/>
              <a:ext cx="792997" cy="792997"/>
            </a:xfrm>
            <a:prstGeom prst="rect">
              <a:avLst/>
            </a:prstGeom>
          </p:spPr>
        </p:pic>
      </p:grpSp>
      <p:sp>
        <p:nvSpPr>
          <p:cNvPr id="27" name="Rounded Rectangle 3" descr="Box for &quot;Push data out&quot;">
            <a:extLst>
              <a:ext uri="{FF2B5EF4-FFF2-40B4-BE49-F238E27FC236}">
                <a16:creationId xmlns:a16="http://schemas.microsoft.com/office/drawing/2014/main" id="{975951D5-E8B4-7458-090E-D7310C98903E}"/>
              </a:ext>
            </a:extLst>
          </p:cNvPr>
          <p:cNvSpPr/>
          <p:nvPr/>
        </p:nvSpPr>
        <p:spPr bwMode="auto">
          <a:xfrm>
            <a:off x="4796336" y="4862514"/>
            <a:ext cx="2581427" cy="1607074"/>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2D702FFA-A97C-243A-697E-BDEE3E2FF48D}"/>
              </a:ext>
            </a:extLst>
          </p:cNvPr>
          <p:cNvSpPr txBox="1"/>
          <p:nvPr/>
        </p:nvSpPr>
        <p:spPr>
          <a:xfrm>
            <a:off x="4973552" y="4822797"/>
            <a:ext cx="2253966" cy="960263"/>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Azure Storage, text, and XML</a:t>
            </a:r>
          </a:p>
        </p:txBody>
      </p:sp>
      <p:cxnSp>
        <p:nvCxnSpPr>
          <p:cNvPr id="31" name="Straight Arrow Connector 30" descr="Arrows pointing from SQL Database to &quot;Integrate with everything&quot; and &quot;Push data out&quot; boxes">
            <a:extLst>
              <a:ext uri="{FF2B5EF4-FFF2-40B4-BE49-F238E27FC236}">
                <a16:creationId xmlns:a16="http://schemas.microsoft.com/office/drawing/2014/main" id="{52A181F9-63FE-A778-2123-5403AFE09D93}"/>
              </a:ext>
            </a:extLst>
          </p:cNvPr>
          <p:cNvCxnSpPr>
            <a:cxnSpLocks/>
          </p:cNvCxnSpPr>
          <p:nvPr/>
        </p:nvCxnSpPr>
        <p:spPr>
          <a:xfrm>
            <a:off x="4011651" y="5666051"/>
            <a:ext cx="675301" cy="0"/>
          </a:xfrm>
          <a:prstGeom prst="straightConnector1">
            <a:avLst/>
          </a:prstGeom>
          <a:noFill/>
          <a:ln w="28575" cap="flat" cmpd="sng" algn="ctr">
            <a:solidFill>
              <a:schemeClr val="tx1"/>
            </a:solidFill>
            <a:prstDash val="solid"/>
            <a:headEnd type="none" w="lg" len="med"/>
            <a:tailEnd type="triangle"/>
          </a:ln>
          <a:effectLst/>
        </p:spPr>
      </p:cxnSp>
      <p:cxnSp>
        <p:nvCxnSpPr>
          <p:cNvPr id="32" name="Straight Arrow Connector 31" descr="Arrows pointing from SQL Database to &quot;Integrate with everything&quot; and &quot;Push data out&quot; boxes">
            <a:extLst>
              <a:ext uri="{FF2B5EF4-FFF2-40B4-BE49-F238E27FC236}">
                <a16:creationId xmlns:a16="http://schemas.microsoft.com/office/drawing/2014/main" id="{F48DE92C-7037-410C-4BD9-0417A82599E7}"/>
              </a:ext>
            </a:extLst>
          </p:cNvPr>
          <p:cNvCxnSpPr>
            <a:cxnSpLocks/>
          </p:cNvCxnSpPr>
          <p:nvPr/>
        </p:nvCxnSpPr>
        <p:spPr>
          <a:xfrm>
            <a:off x="4011651" y="3825082"/>
            <a:ext cx="0" cy="1840969"/>
          </a:xfrm>
          <a:prstGeom prst="straightConnector1">
            <a:avLst/>
          </a:prstGeom>
          <a:noFill/>
          <a:ln w="28575" cap="flat" cmpd="sng" algn="ctr">
            <a:solidFill>
              <a:schemeClr val="tx1"/>
            </a:solidFill>
            <a:prstDash val="solid"/>
            <a:headEnd type="none" w="lg" len="med"/>
            <a:tailEnd type="none"/>
          </a:ln>
          <a:effectLst/>
        </p:spPr>
      </p:cxnSp>
      <p:pic>
        <p:nvPicPr>
          <p:cNvPr id="37" name="Picture 36" descr="A gray and white calendar with yellow squares&#10;&#10;Description automatically generated">
            <a:extLst>
              <a:ext uri="{FF2B5EF4-FFF2-40B4-BE49-F238E27FC236}">
                <a16:creationId xmlns:a16="http://schemas.microsoft.com/office/drawing/2014/main" id="{09B3EEB5-D991-777F-6240-11346E1C5430}"/>
              </a:ext>
            </a:extLst>
          </p:cNvPr>
          <p:cNvPicPr>
            <a:picLocks noChangeAspect="1"/>
          </p:cNvPicPr>
          <p:nvPr/>
        </p:nvPicPr>
        <p:blipFill>
          <a:blip r:embed="rId16"/>
          <a:stretch>
            <a:fillRect/>
          </a:stretch>
        </p:blipFill>
        <p:spPr>
          <a:xfrm>
            <a:off x="4709372" y="5676887"/>
            <a:ext cx="1386628" cy="616279"/>
          </a:xfrm>
          <a:prstGeom prst="rect">
            <a:avLst/>
          </a:prstGeom>
        </p:spPr>
      </p:pic>
      <p:pic>
        <p:nvPicPr>
          <p:cNvPr id="39" name="Picture 38" descr="A grey and blue square with white squares&#10;&#10;Description automatically generated">
            <a:extLst>
              <a:ext uri="{FF2B5EF4-FFF2-40B4-BE49-F238E27FC236}">
                <a16:creationId xmlns:a16="http://schemas.microsoft.com/office/drawing/2014/main" id="{D3509002-CB9C-C211-7AC9-7550BE28507F}"/>
              </a:ext>
            </a:extLst>
          </p:cNvPr>
          <p:cNvPicPr>
            <a:picLocks noChangeAspect="1"/>
          </p:cNvPicPr>
          <p:nvPr/>
        </p:nvPicPr>
        <p:blipFill>
          <a:blip r:embed="rId17"/>
          <a:stretch>
            <a:fillRect/>
          </a:stretch>
        </p:blipFill>
        <p:spPr>
          <a:xfrm>
            <a:off x="6027409" y="5676886"/>
            <a:ext cx="1418946" cy="616279"/>
          </a:xfrm>
          <a:prstGeom prst="rect">
            <a:avLst/>
          </a:prstGeom>
        </p:spPr>
      </p:pic>
      <p:pic>
        <p:nvPicPr>
          <p:cNvPr id="36" name="Picture 35" descr="A black background with a black square&#10;&#10;Description automatically generated">
            <a:extLst>
              <a:ext uri="{FF2B5EF4-FFF2-40B4-BE49-F238E27FC236}">
                <a16:creationId xmlns:a16="http://schemas.microsoft.com/office/drawing/2014/main" id="{5C7418BC-66A5-7BBC-B93B-835D5217BDC0}"/>
              </a:ext>
            </a:extLst>
          </p:cNvPr>
          <p:cNvPicPr>
            <a:picLocks noChangeAspect="1"/>
          </p:cNvPicPr>
          <p:nvPr/>
        </p:nvPicPr>
        <p:blipFill>
          <a:blip r:embed="rId18"/>
          <a:stretch>
            <a:fillRect/>
          </a:stretch>
        </p:blipFill>
        <p:spPr>
          <a:xfrm>
            <a:off x="1571634" y="2368105"/>
            <a:ext cx="1403225" cy="381422"/>
          </a:xfrm>
          <a:prstGeom prst="rect">
            <a:avLst/>
          </a:prstGeom>
        </p:spPr>
      </p:pic>
      <p:pic>
        <p:nvPicPr>
          <p:cNvPr id="40" name="Picture 39" descr="A yellow and black logo&#10;&#10;Description automatically generated">
            <a:extLst>
              <a:ext uri="{FF2B5EF4-FFF2-40B4-BE49-F238E27FC236}">
                <a16:creationId xmlns:a16="http://schemas.microsoft.com/office/drawing/2014/main" id="{A954B87B-3048-926E-AE8A-E9C2DE2278EF}"/>
              </a:ext>
            </a:extLst>
          </p:cNvPr>
          <p:cNvPicPr>
            <a:picLocks noChangeAspect="1"/>
          </p:cNvPicPr>
          <p:nvPr/>
        </p:nvPicPr>
        <p:blipFill>
          <a:blip r:embed="rId19"/>
          <a:stretch>
            <a:fillRect/>
          </a:stretch>
        </p:blipFill>
        <p:spPr>
          <a:xfrm>
            <a:off x="5754735" y="2267876"/>
            <a:ext cx="1547906" cy="695848"/>
          </a:xfrm>
          <a:prstGeom prst="rect">
            <a:avLst/>
          </a:prstGeom>
        </p:spPr>
      </p:pic>
      <p:sp>
        <p:nvSpPr>
          <p:cNvPr id="34" name="TextBox 33">
            <a:extLst>
              <a:ext uri="{FF2B5EF4-FFF2-40B4-BE49-F238E27FC236}">
                <a16:creationId xmlns:a16="http://schemas.microsoft.com/office/drawing/2014/main" id="{70D55E39-4230-FF85-4870-11C3C8E36D50}"/>
              </a:ext>
            </a:extLst>
          </p:cNvPr>
          <p:cNvSpPr txBox="1"/>
          <p:nvPr/>
        </p:nvSpPr>
        <p:spPr>
          <a:xfrm>
            <a:off x="7706338" y="3354336"/>
            <a:ext cx="4167769" cy="400110"/>
          </a:xfrm>
          <a:prstGeom prst="rect">
            <a:avLst/>
          </a:prstGeom>
          <a:noFill/>
        </p:spPr>
        <p:txBody>
          <a:bodyPr wrap="square">
            <a:spAutoFit/>
          </a:bodyPr>
          <a:lstStyle/>
          <a:p>
            <a:r>
              <a:rPr lang="en-US" sz="2000" b="0" i="0" u="sng">
                <a:effectLst/>
                <a:highlight>
                  <a:srgbClr val="FFFFFF"/>
                </a:highlight>
                <a:latin typeface="+mj-lt"/>
                <a:hlinkClick r:id="rId20"/>
              </a:rPr>
              <a:t>sp_invoke_external_rest_endpoint</a:t>
            </a:r>
            <a:endParaRPr lang="en-US" sz="2000">
              <a:latin typeface="+mj-lt"/>
            </a:endParaRPr>
          </a:p>
        </p:txBody>
      </p:sp>
      <p:sp>
        <p:nvSpPr>
          <p:cNvPr id="28" name="TextBox 27">
            <a:extLst>
              <a:ext uri="{FF2B5EF4-FFF2-40B4-BE49-F238E27FC236}">
                <a16:creationId xmlns:a16="http://schemas.microsoft.com/office/drawing/2014/main" id="{D1138205-8B6D-7CC2-367A-1A05A60864DC}"/>
              </a:ext>
            </a:extLst>
          </p:cNvPr>
          <p:cNvSpPr txBox="1"/>
          <p:nvPr/>
        </p:nvSpPr>
        <p:spPr>
          <a:xfrm>
            <a:off x="7859831" y="3836705"/>
            <a:ext cx="6761018" cy="369332"/>
          </a:xfrm>
          <a:prstGeom prst="rect">
            <a:avLst/>
          </a:prstGeom>
          <a:noFill/>
        </p:spPr>
        <p:txBody>
          <a:bodyPr wrap="square">
            <a:spAutoFit/>
          </a:bodyPr>
          <a:lstStyle/>
          <a:p>
            <a:r>
              <a:rPr lang="en-US" b="0" i="0">
                <a:solidFill>
                  <a:srgbClr val="161616"/>
                </a:solidFill>
                <a:effectLst/>
                <a:latin typeface="Segoe UI" panose="020B0502040204020203" pitchFamily="34" charset="0"/>
              </a:rPr>
              <a:t>EXECUTE ANY EXTERNAL ENDPOINT</a:t>
            </a:r>
            <a:endParaRPr lang="en-US"/>
          </a:p>
        </p:txBody>
      </p:sp>
    </p:spTree>
    <p:extLst>
      <p:ext uri="{BB962C8B-B14F-4D97-AF65-F5344CB8AC3E}">
        <p14:creationId xmlns:p14="http://schemas.microsoft.com/office/powerpoint/2010/main" val="7661653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C6E2-44AE-E9C0-7AFF-311EB3ACF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DF84C-14AB-A94E-A225-3B1728F17D79}"/>
              </a:ext>
            </a:extLst>
          </p:cNvPr>
          <p:cNvSpPr>
            <a:spLocks noGrp="1"/>
          </p:cNvSpPr>
          <p:nvPr>
            <p:ph type="title"/>
          </p:nvPr>
        </p:nvSpPr>
        <p:spPr>
          <a:xfrm>
            <a:off x="838200" y="365125"/>
            <a:ext cx="11258550" cy="694241"/>
          </a:xfrm>
        </p:spPr>
        <p:txBody>
          <a:bodyPr>
            <a:normAutofit/>
          </a:bodyPr>
          <a:lstStyle/>
          <a:p>
            <a:r>
              <a:rPr lang="en-US" sz="4000"/>
              <a:t>Call REST services from the Azure SQL Database</a:t>
            </a:r>
          </a:p>
        </p:txBody>
      </p:sp>
      <p:sp>
        <p:nvSpPr>
          <p:cNvPr id="3" name="Content Placeholder 2">
            <a:extLst>
              <a:ext uri="{FF2B5EF4-FFF2-40B4-BE49-F238E27FC236}">
                <a16:creationId xmlns:a16="http://schemas.microsoft.com/office/drawing/2014/main" id="{C2E5A92F-CFC5-441D-F116-0D3369A0FEF5}"/>
              </a:ext>
            </a:extLst>
          </p:cNvPr>
          <p:cNvSpPr>
            <a:spLocks noGrp="1"/>
          </p:cNvSpPr>
          <p:nvPr>
            <p:ph idx="1"/>
          </p:nvPr>
        </p:nvSpPr>
        <p:spPr>
          <a:xfrm>
            <a:off x="715536" y="1435503"/>
            <a:ext cx="11153913" cy="5057372"/>
          </a:xfrm>
        </p:spPr>
        <p:txBody>
          <a:bodyPr>
            <a:noAutofit/>
          </a:bodyPr>
          <a:lstStyle/>
          <a:p>
            <a:pPr marL="0" indent="0">
              <a:buNone/>
            </a:pPr>
            <a:r>
              <a:rPr lang="en-US" sz="1800">
                <a:highlight>
                  <a:srgbClr val="FFFFFF"/>
                </a:highlight>
                <a:latin typeface="Cascadia Code" panose="020B0609020000020004" pitchFamily="49" charset="0"/>
                <a:cs typeface="Cascadia Code" panose="020B0609020000020004" pitchFamily="49" charset="0"/>
              </a:rPr>
              <a:t>declare @url nvarchar(4000) = </a:t>
            </a:r>
            <a:r>
              <a:rPr lang="en-US" sz="1800" err="1">
                <a:highlight>
                  <a:srgbClr val="FFFFFF"/>
                </a:highlight>
                <a:latin typeface="Cascadia Code" panose="020B0609020000020004" pitchFamily="49" charset="0"/>
                <a:cs typeface="Cascadia Code" panose="020B0609020000020004" pitchFamily="49" charset="0"/>
              </a:rPr>
              <a:t>N'https</a:t>
            </a:r>
            <a:r>
              <a:rPr lang="en-US" sz="1800">
                <a:highlight>
                  <a:srgbClr val="FFFFFF"/>
                </a:highlight>
                <a:latin typeface="Cascadia Code" panose="020B0609020000020004" pitchFamily="49" charset="0"/>
                <a:cs typeface="Cascadia Code" panose="020B0609020000020004" pitchFamily="49" charset="0"/>
              </a:rPr>
              <a:t>://skynetbeta.openai.azure.com/</a:t>
            </a:r>
            <a:r>
              <a:rPr lang="en-US" sz="1800" err="1">
                <a:highlight>
                  <a:srgbClr val="FFFFFF"/>
                </a:highlight>
                <a:latin typeface="Cascadia Code" panose="020B0609020000020004" pitchFamily="49" charset="0"/>
                <a:cs typeface="Cascadia Code" panose="020B0609020000020004" pitchFamily="49" charset="0"/>
              </a:rPr>
              <a:t>openai</a:t>
            </a:r>
            <a:r>
              <a:rPr lang="en-US" sz="1800">
                <a:highlight>
                  <a:srgbClr val="FFFFFF"/>
                </a:highlight>
                <a:latin typeface="Cascadia Code" panose="020B0609020000020004" pitchFamily="49" charset="0"/>
                <a:cs typeface="Cascadia Code" panose="020B0609020000020004" pitchFamily="49" charset="0"/>
              </a:rPr>
              <a:t>/deployments/</a:t>
            </a:r>
            <a:r>
              <a:rPr lang="en-US" sz="1800" err="1">
                <a:highlight>
                  <a:srgbClr val="FFFFFF"/>
                </a:highlight>
                <a:latin typeface="Cascadia Code" panose="020B0609020000020004" pitchFamily="49" charset="0"/>
                <a:cs typeface="Cascadia Code" panose="020B0609020000020004" pitchFamily="49" charset="0"/>
              </a:rPr>
              <a:t>chattykathy</a:t>
            </a:r>
            <a:r>
              <a:rPr lang="en-US" sz="1800">
                <a:highlight>
                  <a:srgbClr val="FFFFFF"/>
                </a:highlight>
                <a:latin typeface="Cascadia Code" panose="020B0609020000020004" pitchFamily="49" charset="0"/>
                <a:cs typeface="Cascadia Code" panose="020B0609020000020004" pitchFamily="49" charset="0"/>
              </a:rPr>
              <a:t>/chat/</a:t>
            </a:r>
            <a:r>
              <a:rPr lang="en-US" sz="1800" err="1">
                <a:highlight>
                  <a:srgbClr val="FFFFFF"/>
                </a:highlight>
                <a:latin typeface="Cascadia Code" panose="020B0609020000020004" pitchFamily="49" charset="0"/>
                <a:cs typeface="Cascadia Code" panose="020B0609020000020004" pitchFamily="49" charset="0"/>
              </a:rPr>
              <a:t>completions?api-version</a:t>
            </a:r>
            <a:r>
              <a:rPr lang="en-US" sz="1800">
                <a:highlight>
                  <a:srgbClr val="FFFFFF"/>
                </a:highlight>
                <a:latin typeface="Cascadia Code" panose="020B0609020000020004" pitchFamily="49" charset="0"/>
                <a:cs typeface="Cascadia Code" panose="020B0609020000020004" pitchFamily="49" charset="0"/>
              </a:rPr>
              <a:t>=2023-07-01-preview';</a:t>
            </a:r>
          </a:p>
          <a:p>
            <a:pPr marL="0" indent="0">
              <a:buNone/>
            </a:pPr>
            <a:r>
              <a:rPr lang="en-US" sz="1800">
                <a:highlight>
                  <a:srgbClr val="FFFFFF"/>
                </a:highlight>
                <a:latin typeface="Cascadia Code" panose="020B0609020000020004" pitchFamily="49" charset="0"/>
                <a:cs typeface="Cascadia Code" panose="020B0609020000020004" pitchFamily="49" charset="0"/>
              </a:rPr>
              <a:t>declare @headers nvarchar(102) = N'{"api-key":"1001001sos1001001indistress"}'</a:t>
            </a:r>
          </a:p>
          <a:p>
            <a:pPr marL="0" indent="0">
              <a:buNone/>
            </a:pPr>
            <a:r>
              <a:rPr lang="en-US" sz="1800">
                <a:highlight>
                  <a:srgbClr val="FFFFFF"/>
                </a:highlight>
                <a:latin typeface="Cascadia Code" panose="020B0609020000020004" pitchFamily="49" charset="0"/>
                <a:cs typeface="Cascadia Code" panose="020B0609020000020004" pitchFamily="49" charset="0"/>
              </a:rPr>
              <a:t>declare @payload nvarchar(max) = N'</a:t>
            </a:r>
            <a:r>
              <a:rPr lang="en-US" sz="1800">
                <a:solidFill>
                  <a:schemeClr val="accent3"/>
                </a:solidFill>
                <a:highlight>
                  <a:srgbClr val="FFFFFF"/>
                </a:highlight>
                <a:latin typeface="Cascadia Code" panose="020B0609020000020004" pitchFamily="49" charset="0"/>
                <a:cs typeface="Cascadia Code" panose="020B0609020000020004" pitchFamily="49" charset="0"/>
              </a:rPr>
              <a:t>{"messages":[{"</a:t>
            </a:r>
            <a:r>
              <a:rPr lang="en-US" sz="1800" err="1">
                <a:solidFill>
                  <a:schemeClr val="accent3"/>
                </a:solidFill>
                <a:highlight>
                  <a:srgbClr val="FFFFFF"/>
                </a:highlight>
                <a:latin typeface="Cascadia Code" panose="020B0609020000020004" pitchFamily="49" charset="0"/>
                <a:cs typeface="Cascadia Code" panose="020B0609020000020004" pitchFamily="49" charset="0"/>
              </a:rPr>
              <a:t>role":"system","content":"You</a:t>
            </a:r>
            <a:r>
              <a:rPr lang="en-US" sz="1800">
                <a:solidFill>
                  <a:schemeClr val="accent3"/>
                </a:solidFill>
                <a:highlight>
                  <a:srgbClr val="FFFFFF"/>
                </a:highlight>
                <a:latin typeface="Cascadia Code" panose="020B0609020000020004" pitchFamily="49" charset="0"/>
                <a:cs typeface="Cascadia Code" panose="020B0609020000020004" pitchFamily="49" charset="0"/>
              </a:rPr>
              <a:t> are an AI assistant that helps people find information."},{"</a:t>
            </a:r>
            <a:r>
              <a:rPr lang="en-US" sz="1800" err="1">
                <a:solidFill>
                  <a:schemeClr val="accent3"/>
                </a:solidFill>
                <a:highlight>
                  <a:srgbClr val="FFFFFF"/>
                </a:highlight>
                <a:latin typeface="Cascadia Code" panose="020B0609020000020004" pitchFamily="49" charset="0"/>
                <a:cs typeface="Cascadia Code" panose="020B0609020000020004" pitchFamily="49" charset="0"/>
              </a:rPr>
              <a:t>role":"system","content":"Why</a:t>
            </a:r>
            <a:r>
              <a:rPr lang="en-US" sz="1800">
                <a:solidFill>
                  <a:schemeClr val="accent3"/>
                </a:solidFill>
                <a:highlight>
                  <a:srgbClr val="FFFFFF"/>
                </a:highlight>
                <a:latin typeface="Cascadia Code" panose="020B0609020000020004" pitchFamily="49" charset="0"/>
                <a:cs typeface="Cascadia Code" panose="020B0609020000020004" pitchFamily="49" charset="0"/>
              </a:rPr>
              <a:t> is the sky blue?"}]}</a:t>
            </a:r>
            <a:r>
              <a:rPr lang="en-US" sz="1800">
                <a:highlight>
                  <a:srgbClr val="FFFFFF"/>
                </a:highlight>
                <a:latin typeface="Cascadia Code" panose="020B0609020000020004" pitchFamily="49" charset="0"/>
                <a:cs typeface="Cascadia Code" panose="020B0609020000020004" pitchFamily="49" charset="0"/>
              </a:rPr>
              <a:t>'</a:t>
            </a:r>
          </a:p>
          <a:p>
            <a:pPr marL="0" indent="0">
              <a:buNone/>
            </a:pPr>
            <a:r>
              <a:rPr lang="en-US" sz="1800">
                <a:highlight>
                  <a:srgbClr val="FFFFFF"/>
                </a:highlight>
                <a:latin typeface="Cascadia Code" panose="020B0609020000020004" pitchFamily="49" charset="0"/>
                <a:cs typeface="Cascadia Code" panose="020B0609020000020004" pitchFamily="49" charset="0"/>
              </a:rPr>
              <a:t>declare @ret int, @response nvarchar(max);</a:t>
            </a:r>
          </a:p>
          <a:p>
            <a:pPr marL="0" indent="0">
              <a:buNone/>
            </a:pPr>
            <a:r>
              <a:rPr lang="en-US" sz="1800">
                <a:highlight>
                  <a:srgbClr val="FFFFFF"/>
                </a:highlight>
                <a:latin typeface="Cascadia Code" panose="020B0609020000020004" pitchFamily="49" charset="0"/>
                <a:cs typeface="Cascadia Code" panose="020B0609020000020004" pitchFamily="49" charset="0"/>
              </a:rPr>
              <a:t>exec @ret = </a:t>
            </a:r>
            <a:r>
              <a:rPr lang="en-US" sz="1800" err="1">
                <a:highlight>
                  <a:srgbClr val="FFFFFF"/>
                </a:highlight>
                <a:latin typeface="Cascadia Code" panose="020B0609020000020004" pitchFamily="49" charset="0"/>
                <a:cs typeface="Cascadia Code" panose="020B0609020000020004" pitchFamily="49" charset="0"/>
              </a:rPr>
              <a:t>sp_invoke_external_rest_endpoint</a:t>
            </a:r>
            <a:endParaRPr lang="en-US" sz="1800">
              <a:highlight>
                <a:srgbClr val="FFFFFF"/>
              </a:highlight>
              <a:latin typeface="Cascadia Code" panose="020B0609020000020004" pitchFamily="49" charset="0"/>
              <a:cs typeface="Cascadia Code" panose="020B0609020000020004" pitchFamily="49" charset="0"/>
            </a:endParaRPr>
          </a:p>
          <a:p>
            <a:pPr marL="0" indent="0">
              <a:buNone/>
            </a:pPr>
            <a:r>
              <a:rPr lang="en-US" sz="1800">
                <a:highlight>
                  <a:srgbClr val="FFFFFF"/>
                </a:highlight>
                <a:latin typeface="Cascadia Code" panose="020B0609020000020004" pitchFamily="49" charset="0"/>
                <a:cs typeface="Cascadia Code" panose="020B0609020000020004" pitchFamily="49" charset="0"/>
              </a:rPr>
              <a:t>    @url = @url,</a:t>
            </a:r>
          </a:p>
          <a:p>
            <a:pPr marL="0" indent="0">
              <a:buNone/>
            </a:pPr>
            <a:r>
              <a:rPr lang="en-US" sz="1800">
                <a:highlight>
                  <a:srgbClr val="FFFFFF"/>
                </a:highlight>
                <a:latin typeface="Cascadia Code" panose="020B0609020000020004" pitchFamily="49" charset="0"/>
                <a:cs typeface="Cascadia Code" panose="020B0609020000020004" pitchFamily="49" charset="0"/>
              </a:rPr>
              <a:t>    @method = 'POST',</a:t>
            </a:r>
          </a:p>
          <a:p>
            <a:pPr marL="0" indent="0">
              <a:buNone/>
            </a:pPr>
            <a:r>
              <a:rPr lang="en-US" sz="1800">
                <a:highlight>
                  <a:srgbClr val="FFFFFF"/>
                </a:highlight>
                <a:latin typeface="Cascadia Code" panose="020B0609020000020004" pitchFamily="49" charset="0"/>
                <a:cs typeface="Cascadia Code" panose="020B0609020000020004" pitchFamily="49" charset="0"/>
              </a:rPr>
              <a:t>    @headers = @headers,</a:t>
            </a:r>
          </a:p>
          <a:p>
            <a:pPr marL="0" indent="0">
              <a:buNone/>
            </a:pPr>
            <a:r>
              <a:rPr lang="en-US" sz="1800">
                <a:highlight>
                  <a:srgbClr val="FFFFFF"/>
                </a:highlight>
                <a:latin typeface="Cascadia Code" panose="020B0609020000020004" pitchFamily="49" charset="0"/>
                <a:cs typeface="Cascadia Code" panose="020B0609020000020004" pitchFamily="49" charset="0"/>
              </a:rPr>
              <a:t>    @payload = @payload,</a:t>
            </a:r>
          </a:p>
          <a:p>
            <a:pPr marL="0" indent="0">
              <a:buNone/>
            </a:pPr>
            <a:r>
              <a:rPr lang="en-US" sz="1800">
                <a:highlight>
                  <a:srgbClr val="FFFFFF"/>
                </a:highlight>
                <a:latin typeface="Cascadia Code" panose="020B0609020000020004" pitchFamily="49" charset="0"/>
                <a:cs typeface="Cascadia Code" panose="020B0609020000020004" pitchFamily="49" charset="0"/>
              </a:rPr>
              <a:t>    @response = @response output;</a:t>
            </a:r>
          </a:p>
          <a:p>
            <a:pPr marL="0" indent="0">
              <a:buNone/>
            </a:pPr>
            <a:r>
              <a:rPr lang="en-US" sz="1800">
                <a:highlight>
                  <a:srgbClr val="FFFFFF"/>
                </a:highlight>
                <a:latin typeface="Cascadia Code" panose="020B0609020000020004" pitchFamily="49" charset="0"/>
                <a:cs typeface="Cascadia Code" panose="020B0609020000020004" pitchFamily="49" charset="0"/>
              </a:rPr>
              <a:t>select @ret as </a:t>
            </a:r>
            <a:r>
              <a:rPr lang="en-US" sz="1800" err="1">
                <a:highlight>
                  <a:srgbClr val="FFFFFF"/>
                </a:highlight>
                <a:latin typeface="Cascadia Code" panose="020B0609020000020004" pitchFamily="49" charset="0"/>
                <a:cs typeface="Cascadia Code" panose="020B0609020000020004" pitchFamily="49" charset="0"/>
              </a:rPr>
              <a:t>ReturnCode</a:t>
            </a:r>
            <a:r>
              <a:rPr lang="en-US" sz="1800">
                <a:highlight>
                  <a:srgbClr val="FFFFFF"/>
                </a:highlight>
                <a:latin typeface="Cascadia Code" panose="020B0609020000020004" pitchFamily="49" charset="0"/>
                <a:cs typeface="Cascadia Code" panose="020B0609020000020004" pitchFamily="49" charset="0"/>
              </a:rPr>
              <a:t>, @response as Response;</a:t>
            </a:r>
          </a:p>
        </p:txBody>
      </p:sp>
    </p:spTree>
    <p:extLst>
      <p:ext uri="{BB962C8B-B14F-4D97-AF65-F5344CB8AC3E}">
        <p14:creationId xmlns:p14="http://schemas.microsoft.com/office/powerpoint/2010/main" val="27993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9DA2-1885-705F-B6AE-32507A50C71C}"/>
              </a:ext>
            </a:extLst>
          </p:cNvPr>
          <p:cNvSpPr>
            <a:spLocks noGrp="1"/>
          </p:cNvSpPr>
          <p:nvPr>
            <p:ph type="title"/>
          </p:nvPr>
        </p:nvSpPr>
        <p:spPr>
          <a:xfrm>
            <a:off x="588263" y="457200"/>
            <a:ext cx="11018520" cy="923330"/>
          </a:xfrm>
        </p:spPr>
        <p:txBody>
          <a:bodyPr/>
          <a:lstStyle/>
          <a:p>
            <a:r>
              <a:rPr lang="en-US"/>
              <a:t>Use T-SQL for Vector and Hybrid Search</a:t>
            </a:r>
            <a:br>
              <a:rPr lang="en-US"/>
            </a:br>
            <a:r>
              <a:rPr lang="en-US" sz="2400">
                <a:solidFill>
                  <a:schemeClr val="accent3"/>
                </a:solidFill>
              </a:rPr>
              <a:t>Connected to AI</a:t>
            </a:r>
            <a:endParaRPr lang="en-US" sz="2400"/>
          </a:p>
        </p:txBody>
      </p:sp>
      <p:grpSp>
        <p:nvGrpSpPr>
          <p:cNvPr id="4" name="Group 3" descr="Document and SQL database graphic encased in brackets">
            <a:extLst>
              <a:ext uri="{FF2B5EF4-FFF2-40B4-BE49-F238E27FC236}">
                <a16:creationId xmlns:a16="http://schemas.microsoft.com/office/drawing/2014/main" id="{BBFAAE93-1D6C-1957-22A1-2D8E0BC2FDD0}"/>
              </a:ext>
            </a:extLst>
          </p:cNvPr>
          <p:cNvGrpSpPr>
            <a:grpSpLocks noChangeAspect="1"/>
          </p:cNvGrpSpPr>
          <p:nvPr/>
        </p:nvGrpSpPr>
        <p:grpSpPr>
          <a:xfrm>
            <a:off x="5698802" y="2702278"/>
            <a:ext cx="625548" cy="625548"/>
            <a:chOff x="9535761" y="257664"/>
            <a:chExt cx="2275237" cy="2275237"/>
          </a:xfrm>
        </p:grpSpPr>
        <p:pic>
          <p:nvPicPr>
            <p:cNvPr id="5" name="Picture 4">
              <a:extLst>
                <a:ext uri="{FF2B5EF4-FFF2-40B4-BE49-F238E27FC236}">
                  <a16:creationId xmlns:a16="http://schemas.microsoft.com/office/drawing/2014/main" id="{5E1115A5-5539-CDEE-5998-D8D2F95A293C}"/>
                </a:ext>
              </a:extLst>
            </p:cNvPr>
            <p:cNvPicPr>
              <a:picLocks noChangeAspect="1"/>
            </p:cNvPicPr>
            <p:nvPr/>
          </p:nvPicPr>
          <p:blipFill>
            <a:blip r:embed="rId3"/>
            <a:stretch>
              <a:fillRect/>
            </a:stretch>
          </p:blipFill>
          <p:spPr>
            <a:xfrm>
              <a:off x="9535761" y="257664"/>
              <a:ext cx="2275237" cy="2275237"/>
            </a:xfrm>
            <a:prstGeom prst="rect">
              <a:avLst/>
            </a:prstGeom>
          </p:spPr>
        </p:pic>
        <p:pic>
          <p:nvPicPr>
            <p:cNvPr id="6" name="Graphic 5">
              <a:extLst>
                <a:ext uri="{FF2B5EF4-FFF2-40B4-BE49-F238E27FC236}">
                  <a16:creationId xmlns:a16="http://schemas.microsoft.com/office/drawing/2014/main" id="{E941DF41-64B6-CBC6-FCA2-2492FEF06C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8062" y="1492854"/>
              <a:ext cx="830632" cy="790708"/>
            </a:xfrm>
            <a:prstGeom prst="rect">
              <a:avLst/>
            </a:prstGeom>
          </p:spPr>
        </p:pic>
        <p:pic>
          <p:nvPicPr>
            <p:cNvPr id="7" name="Picture 4" descr="Document outline">
              <a:extLst>
                <a:ext uri="{FF2B5EF4-FFF2-40B4-BE49-F238E27FC236}">
                  <a16:creationId xmlns:a16="http://schemas.microsoft.com/office/drawing/2014/main" id="{D057E9CE-6B33-54DC-E998-26CC8D0F2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76883" y="511759"/>
              <a:ext cx="792997" cy="792997"/>
            </a:xfrm>
            <a:prstGeom prst="rect">
              <a:avLst/>
            </a:prstGeom>
          </p:spPr>
        </p:pic>
      </p:grpSp>
      <p:pic>
        <p:nvPicPr>
          <p:cNvPr id="8" name="Graphic 7" descr="Azure SQL Database icon">
            <a:extLst>
              <a:ext uri="{FF2B5EF4-FFF2-40B4-BE49-F238E27FC236}">
                <a16:creationId xmlns:a16="http://schemas.microsoft.com/office/drawing/2014/main" id="{DC8CF8AB-906F-757F-19E3-EC69E14A143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67762" y="2871044"/>
            <a:ext cx="914400" cy="914400"/>
          </a:xfrm>
          <a:prstGeom prst="rect">
            <a:avLst/>
          </a:prstGeom>
        </p:spPr>
      </p:pic>
      <p:pic>
        <p:nvPicPr>
          <p:cNvPr id="9" name="Graphic 8">
            <a:extLst>
              <a:ext uri="{FF2B5EF4-FFF2-40B4-BE49-F238E27FC236}">
                <a16:creationId xmlns:a16="http://schemas.microsoft.com/office/drawing/2014/main" id="{3C0BC084-A342-D26B-B8C0-92C9A1616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118" y="2268827"/>
            <a:ext cx="1626534" cy="1626534"/>
          </a:xfrm>
          <a:prstGeom prst="rect">
            <a:avLst/>
          </a:prstGeom>
        </p:spPr>
      </p:pic>
      <p:pic>
        <p:nvPicPr>
          <p:cNvPr id="10" name="Picture 2" descr="Microsoft Copilot Studio Pricing 2024">
            <a:extLst>
              <a:ext uri="{FF2B5EF4-FFF2-40B4-BE49-F238E27FC236}">
                <a16:creationId xmlns:a16="http://schemas.microsoft.com/office/drawing/2014/main" id="{B3AFE5E9-63A8-8156-AF50-0D8BA5A66D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42" y="2685402"/>
            <a:ext cx="1068686" cy="1068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56462E-3BFA-E505-677A-30C81BC3DDDB}"/>
              </a:ext>
            </a:extLst>
          </p:cNvPr>
          <p:cNvPicPr>
            <a:picLocks noChangeAspect="1"/>
          </p:cNvPicPr>
          <p:nvPr/>
        </p:nvPicPr>
        <p:blipFill>
          <a:blip r:embed="rId11"/>
          <a:stretch>
            <a:fillRect/>
          </a:stretch>
        </p:blipFill>
        <p:spPr>
          <a:xfrm>
            <a:off x="5563846" y="4965679"/>
            <a:ext cx="339930" cy="339930"/>
          </a:xfrm>
          <a:prstGeom prst="rect">
            <a:avLst/>
          </a:prstGeom>
        </p:spPr>
      </p:pic>
      <p:pic>
        <p:nvPicPr>
          <p:cNvPr id="13" name="Graphic 12" descr="Table with solid fill">
            <a:extLst>
              <a:ext uri="{FF2B5EF4-FFF2-40B4-BE49-F238E27FC236}">
                <a16:creationId xmlns:a16="http://schemas.microsoft.com/office/drawing/2014/main" id="{B421B8DE-3B57-1E0D-07A4-2971481045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02244" y="4491562"/>
            <a:ext cx="1909237" cy="1909237"/>
          </a:xfrm>
          <a:prstGeom prst="rect">
            <a:avLst/>
          </a:prstGeom>
        </p:spPr>
      </p:pic>
      <p:pic>
        <p:nvPicPr>
          <p:cNvPr id="14" name="Picture 13">
            <a:extLst>
              <a:ext uri="{FF2B5EF4-FFF2-40B4-BE49-F238E27FC236}">
                <a16:creationId xmlns:a16="http://schemas.microsoft.com/office/drawing/2014/main" id="{74D8629F-32E8-B162-BF74-F1884AE6D654}"/>
              </a:ext>
            </a:extLst>
          </p:cNvPr>
          <p:cNvPicPr>
            <a:picLocks noChangeAspect="1"/>
          </p:cNvPicPr>
          <p:nvPr/>
        </p:nvPicPr>
        <p:blipFill>
          <a:blip r:embed="rId11"/>
          <a:stretch>
            <a:fillRect/>
          </a:stretch>
        </p:blipFill>
        <p:spPr>
          <a:xfrm>
            <a:off x="6420499" y="4198260"/>
            <a:ext cx="499333" cy="499333"/>
          </a:xfrm>
          <a:prstGeom prst="rect">
            <a:avLst/>
          </a:prstGeom>
        </p:spPr>
      </p:pic>
      <p:cxnSp>
        <p:nvCxnSpPr>
          <p:cNvPr id="16" name="Straight Arrow Connector 15">
            <a:extLst>
              <a:ext uri="{FF2B5EF4-FFF2-40B4-BE49-F238E27FC236}">
                <a16:creationId xmlns:a16="http://schemas.microsoft.com/office/drawing/2014/main" id="{336D6942-EE4E-6DAE-F0B8-1E23298945D0}"/>
              </a:ext>
            </a:extLst>
          </p:cNvPr>
          <p:cNvCxnSpPr/>
          <p:nvPr/>
        </p:nvCxnSpPr>
        <p:spPr>
          <a:xfrm>
            <a:off x="5124962" y="3785444"/>
            <a:ext cx="0" cy="987818"/>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DD2F6AE-86C2-D18A-182C-B6E71D9AFA8C}"/>
              </a:ext>
            </a:extLst>
          </p:cNvPr>
          <p:cNvCxnSpPr>
            <a:cxnSpLocks/>
          </p:cNvCxnSpPr>
          <p:nvPr/>
        </p:nvCxnSpPr>
        <p:spPr>
          <a:xfrm flipV="1">
            <a:off x="6462586" y="2827016"/>
            <a:ext cx="2992547" cy="9573"/>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F3E0D03-A31D-3DAA-6337-2245E4BA6304}"/>
              </a:ext>
            </a:extLst>
          </p:cNvPr>
          <p:cNvSpPr txBox="1"/>
          <p:nvPr/>
        </p:nvSpPr>
        <p:spPr>
          <a:xfrm>
            <a:off x="7196319" y="1823315"/>
            <a:ext cx="144270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Create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embeddings</a:t>
            </a:r>
          </a:p>
        </p:txBody>
      </p:sp>
      <p:pic>
        <p:nvPicPr>
          <p:cNvPr id="22" name="Graphic 21" descr="Badge 1 with solid fill">
            <a:extLst>
              <a:ext uri="{FF2B5EF4-FFF2-40B4-BE49-F238E27FC236}">
                <a16:creationId xmlns:a16="http://schemas.microsoft.com/office/drawing/2014/main" id="{EF4C13C6-1731-2097-E08B-95EA2149FE2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2586" y="1847071"/>
            <a:ext cx="625548" cy="625548"/>
          </a:xfrm>
          <a:prstGeom prst="rect">
            <a:avLst/>
          </a:prstGeom>
        </p:spPr>
      </p:pic>
      <p:cxnSp>
        <p:nvCxnSpPr>
          <p:cNvPr id="23" name="Straight Arrow Connector 22">
            <a:extLst>
              <a:ext uri="{FF2B5EF4-FFF2-40B4-BE49-F238E27FC236}">
                <a16:creationId xmlns:a16="http://schemas.microsoft.com/office/drawing/2014/main" id="{3E285DE8-F62E-2EB9-53FE-5A3FD21939AE}"/>
              </a:ext>
            </a:extLst>
          </p:cNvPr>
          <p:cNvCxnSpPr>
            <a:cxnSpLocks/>
            <a:endCxn id="8" idx="1"/>
          </p:cNvCxnSpPr>
          <p:nvPr/>
        </p:nvCxnSpPr>
        <p:spPr>
          <a:xfrm>
            <a:off x="2112007" y="3327826"/>
            <a:ext cx="2555755" cy="418"/>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D701B150-B886-575B-B303-E26B23801107}"/>
              </a:ext>
            </a:extLst>
          </p:cNvPr>
          <p:cNvSpPr txBox="1"/>
          <p:nvPr/>
        </p:nvSpPr>
        <p:spPr>
          <a:xfrm>
            <a:off x="2998126" y="2774317"/>
            <a:ext cx="871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Segoe UI Semibold"/>
                <a:ea typeface="+mn-ea"/>
                <a:cs typeface="+mn-cs"/>
              </a:rPr>
              <a:t>Prompt</a:t>
            </a:r>
          </a:p>
        </p:txBody>
      </p:sp>
      <p:pic>
        <p:nvPicPr>
          <p:cNvPr id="25" name="Graphic 24" descr="Badge with solid fill">
            <a:extLst>
              <a:ext uri="{FF2B5EF4-FFF2-40B4-BE49-F238E27FC236}">
                <a16:creationId xmlns:a16="http://schemas.microsoft.com/office/drawing/2014/main" id="{F8C6621C-65B5-8EC8-43A8-B3C65CC8A3D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38578" y="2566968"/>
            <a:ext cx="625548" cy="625548"/>
          </a:xfrm>
          <a:prstGeom prst="rect">
            <a:avLst/>
          </a:prstGeom>
        </p:spPr>
      </p:pic>
      <p:sp>
        <p:nvSpPr>
          <p:cNvPr id="26" name="TextBox 25">
            <a:extLst>
              <a:ext uri="{FF2B5EF4-FFF2-40B4-BE49-F238E27FC236}">
                <a16:creationId xmlns:a16="http://schemas.microsoft.com/office/drawing/2014/main" id="{805C9AE5-7A7E-2630-050B-6788C628EB40}"/>
              </a:ext>
            </a:extLst>
          </p:cNvPr>
          <p:cNvSpPr txBox="1"/>
          <p:nvPr/>
        </p:nvSpPr>
        <p:spPr>
          <a:xfrm>
            <a:off x="7104298" y="3456502"/>
            <a:ext cx="133209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Generate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a:t>
            </a:r>
          </a:p>
        </p:txBody>
      </p:sp>
      <p:pic>
        <p:nvPicPr>
          <p:cNvPr id="27" name="Graphic 26" descr="Badge 3 with solid fill">
            <a:extLst>
              <a:ext uri="{FF2B5EF4-FFF2-40B4-BE49-F238E27FC236}">
                <a16:creationId xmlns:a16="http://schemas.microsoft.com/office/drawing/2014/main" id="{F08BAD87-F3C1-83E9-FC4F-3CD769A13F5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70565" y="3474916"/>
            <a:ext cx="625548" cy="625548"/>
          </a:xfrm>
          <a:prstGeom prst="rect">
            <a:avLst/>
          </a:prstGeom>
        </p:spPr>
      </p:pic>
      <p:sp>
        <p:nvSpPr>
          <p:cNvPr id="28" name="TextBox 27">
            <a:extLst>
              <a:ext uri="{FF2B5EF4-FFF2-40B4-BE49-F238E27FC236}">
                <a16:creationId xmlns:a16="http://schemas.microsoft.com/office/drawing/2014/main" id="{98BEEEE9-69F8-9670-434F-4EDFDE3EA58D}"/>
              </a:ext>
            </a:extLst>
          </p:cNvPr>
          <p:cNvSpPr txBox="1"/>
          <p:nvPr/>
        </p:nvSpPr>
        <p:spPr>
          <a:xfrm>
            <a:off x="8126386" y="4916062"/>
            <a:ext cx="77200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Vector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Search</a:t>
            </a:r>
          </a:p>
        </p:txBody>
      </p:sp>
      <p:pic>
        <p:nvPicPr>
          <p:cNvPr id="29" name="Graphic 28" descr="Badge 4 with solid fill">
            <a:extLst>
              <a:ext uri="{FF2B5EF4-FFF2-40B4-BE49-F238E27FC236}">
                <a16:creationId xmlns:a16="http://schemas.microsoft.com/office/drawing/2014/main" id="{8ABCD424-8D5E-CA51-BB1D-70B04EE0268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392653" y="4934476"/>
            <a:ext cx="625548" cy="625548"/>
          </a:xfrm>
          <a:prstGeom prst="rect">
            <a:avLst/>
          </a:prstGeom>
        </p:spPr>
      </p:pic>
      <p:cxnSp>
        <p:nvCxnSpPr>
          <p:cNvPr id="31" name="Straight Arrow Connector 30">
            <a:extLst>
              <a:ext uri="{FF2B5EF4-FFF2-40B4-BE49-F238E27FC236}">
                <a16:creationId xmlns:a16="http://schemas.microsoft.com/office/drawing/2014/main" id="{8C26EBA5-FD02-8217-A7F0-6E0BEEB84129}"/>
              </a:ext>
            </a:extLst>
          </p:cNvPr>
          <p:cNvCxnSpPr>
            <a:cxnSpLocks/>
          </p:cNvCxnSpPr>
          <p:nvPr/>
        </p:nvCxnSpPr>
        <p:spPr>
          <a:xfrm>
            <a:off x="6877792" y="4643097"/>
            <a:ext cx="514860" cy="404469"/>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6CC7CFB-9EBE-AFB9-C74F-D6D3DFF2AD18}"/>
              </a:ext>
            </a:extLst>
          </p:cNvPr>
          <p:cNvCxnSpPr>
            <a:cxnSpLocks/>
          </p:cNvCxnSpPr>
          <p:nvPr/>
        </p:nvCxnSpPr>
        <p:spPr>
          <a:xfrm flipV="1">
            <a:off x="6225250" y="5247250"/>
            <a:ext cx="1167402" cy="76213"/>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298EC4D-2198-AE5F-CDDB-55FAB24E4D68}"/>
              </a:ext>
            </a:extLst>
          </p:cNvPr>
          <p:cNvCxnSpPr>
            <a:cxnSpLocks/>
          </p:cNvCxnSpPr>
          <p:nvPr/>
        </p:nvCxnSpPr>
        <p:spPr>
          <a:xfrm flipV="1">
            <a:off x="6440990" y="3255355"/>
            <a:ext cx="3014143" cy="9587"/>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651CE530-C015-68D2-8A4A-4C5760BDE867}"/>
              </a:ext>
            </a:extLst>
          </p:cNvPr>
          <p:cNvSpPr/>
          <p:nvPr/>
        </p:nvSpPr>
        <p:spPr bwMode="auto">
          <a:xfrm>
            <a:off x="4316013" y="1773229"/>
            <a:ext cx="4692625" cy="4363769"/>
          </a:xfrm>
          <a:prstGeom prst="rect">
            <a:avLst/>
          </a:prstGeom>
          <a:noFill/>
          <a:ln w="38100">
            <a:solidFill>
              <a:srgbClr val="0070C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53926B72-9E2E-B31C-4B8E-A1D9007658D2}"/>
              </a:ext>
            </a:extLst>
          </p:cNvPr>
          <p:cNvPicPr>
            <a:picLocks noChangeAspect="1"/>
          </p:cNvPicPr>
          <p:nvPr/>
        </p:nvPicPr>
        <p:blipFill>
          <a:blip r:embed="rId11"/>
          <a:stretch>
            <a:fillRect/>
          </a:stretch>
        </p:blipFill>
        <p:spPr>
          <a:xfrm>
            <a:off x="5563846" y="5281754"/>
            <a:ext cx="339930" cy="339930"/>
          </a:xfrm>
          <a:prstGeom prst="rect">
            <a:avLst/>
          </a:prstGeom>
        </p:spPr>
      </p:pic>
      <p:pic>
        <p:nvPicPr>
          <p:cNvPr id="43" name="Picture 42">
            <a:extLst>
              <a:ext uri="{FF2B5EF4-FFF2-40B4-BE49-F238E27FC236}">
                <a16:creationId xmlns:a16="http://schemas.microsoft.com/office/drawing/2014/main" id="{2D0DE407-0951-C900-107E-77248FBE8966}"/>
              </a:ext>
            </a:extLst>
          </p:cNvPr>
          <p:cNvPicPr>
            <a:picLocks noChangeAspect="1"/>
          </p:cNvPicPr>
          <p:nvPr/>
        </p:nvPicPr>
        <p:blipFill>
          <a:blip r:embed="rId11"/>
          <a:stretch>
            <a:fillRect/>
          </a:stretch>
        </p:blipFill>
        <p:spPr>
          <a:xfrm>
            <a:off x="5563846" y="5599599"/>
            <a:ext cx="339930" cy="339930"/>
          </a:xfrm>
          <a:prstGeom prst="rect">
            <a:avLst/>
          </a:prstGeom>
        </p:spPr>
      </p:pic>
      <p:sp>
        <p:nvSpPr>
          <p:cNvPr id="3" name="TextBox 2">
            <a:extLst>
              <a:ext uri="{FF2B5EF4-FFF2-40B4-BE49-F238E27FC236}">
                <a16:creationId xmlns:a16="http://schemas.microsoft.com/office/drawing/2014/main" id="{1B684224-CA24-CB87-8203-74FF69BFEBCC}"/>
              </a:ext>
            </a:extLst>
          </p:cNvPr>
          <p:cNvSpPr txBox="1"/>
          <p:nvPr/>
        </p:nvSpPr>
        <p:spPr>
          <a:xfrm>
            <a:off x="6131742" y="5753189"/>
            <a:ext cx="100348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Existing data</a:t>
            </a:r>
          </a:p>
        </p:txBody>
      </p:sp>
      <p:sp>
        <p:nvSpPr>
          <p:cNvPr id="12" name="TextBox 11">
            <a:extLst>
              <a:ext uri="{FF2B5EF4-FFF2-40B4-BE49-F238E27FC236}">
                <a16:creationId xmlns:a16="http://schemas.microsoft.com/office/drawing/2014/main" id="{D21AA6ED-41A4-2909-16D6-A85BBF16ADDE}"/>
              </a:ext>
            </a:extLst>
          </p:cNvPr>
          <p:cNvSpPr txBox="1"/>
          <p:nvPr/>
        </p:nvSpPr>
        <p:spPr>
          <a:xfrm>
            <a:off x="421591" y="5523342"/>
            <a:ext cx="315471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embedding with new rows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Update embedding for any change</a:t>
            </a:r>
          </a:p>
        </p:txBody>
      </p:sp>
    </p:spTree>
    <p:extLst>
      <p:ext uri="{BB962C8B-B14F-4D97-AF65-F5344CB8AC3E}">
        <p14:creationId xmlns:p14="http://schemas.microsoft.com/office/powerpoint/2010/main" val="748080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6" grpId="0"/>
      <p:bldP spid="28"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5622-4080-22CF-BE2E-25FBFDA9EA0E}"/>
              </a:ext>
            </a:extLst>
          </p:cNvPr>
          <p:cNvSpPr>
            <a:spLocks noGrp="1"/>
          </p:cNvSpPr>
          <p:nvPr>
            <p:ph type="title"/>
          </p:nvPr>
        </p:nvSpPr>
        <p:spPr/>
        <p:txBody>
          <a:bodyPr/>
          <a:lstStyle/>
          <a:p>
            <a:r>
              <a:rPr lang="en-US"/>
              <a:t>Schedule for the day</a:t>
            </a:r>
          </a:p>
        </p:txBody>
      </p:sp>
      <p:graphicFrame>
        <p:nvGraphicFramePr>
          <p:cNvPr id="6" name="Diagram 5">
            <a:extLst>
              <a:ext uri="{FF2B5EF4-FFF2-40B4-BE49-F238E27FC236}">
                <a16:creationId xmlns:a16="http://schemas.microsoft.com/office/drawing/2014/main" id="{680EE321-D2F1-1ADC-4947-537DC79A557C}"/>
              </a:ext>
            </a:extLst>
          </p:cNvPr>
          <p:cNvGraphicFramePr/>
          <p:nvPr>
            <p:extLst>
              <p:ext uri="{D42A27DB-BD31-4B8C-83A1-F6EECF244321}">
                <p14:modId xmlns:p14="http://schemas.microsoft.com/office/powerpoint/2010/main" val="3895340545"/>
              </p:ext>
            </p:extLst>
          </p:nvPr>
        </p:nvGraphicFramePr>
        <p:xfrm>
          <a:off x="387297" y="1588667"/>
          <a:ext cx="5490990" cy="4621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29247DB5-0E08-627F-761D-807429B4403C}"/>
              </a:ext>
            </a:extLst>
          </p:cNvPr>
          <p:cNvGraphicFramePr/>
          <p:nvPr>
            <p:extLst>
              <p:ext uri="{D42A27DB-BD31-4B8C-83A1-F6EECF244321}">
                <p14:modId xmlns:p14="http://schemas.microsoft.com/office/powerpoint/2010/main" val="1720659828"/>
              </p:ext>
            </p:extLst>
          </p:nvPr>
        </p:nvGraphicFramePr>
        <p:xfrm>
          <a:off x="6351799" y="1588667"/>
          <a:ext cx="5332325" cy="46212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106653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26AB156-3013-8B85-8BBE-BCAE2F949471}"/>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9B1BBCD5-3A4C-4412-3488-C992CC66BCCA}"/>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70535123-B0CC-2802-7741-B4125C930229}"/>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A78E66-76A9-9043-9AEC-899B392E0989}"/>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Why can SQL be great for AI apps?</a:t>
            </a:r>
          </a:p>
        </p:txBody>
      </p:sp>
      <p:sp>
        <p:nvSpPr>
          <p:cNvPr id="16" name="Rectangle: Top Corners Rounded 15">
            <a:extLst>
              <a:ext uri="{FF2B5EF4-FFF2-40B4-BE49-F238E27FC236}">
                <a16:creationId xmlns:a16="http://schemas.microsoft.com/office/drawing/2014/main" id="{5EFA4B7E-D5F7-EC1A-F5B2-B609DEBD479B}"/>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What are scenarios for 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and AI?</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60C3CEA7-B8C6-7891-B30D-C1E30F894DD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8E99C6EB-E3D0-75D7-56BA-AA11C8558C53}"/>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65611909-B622-6807-EEEF-C341C5DB5FDB}"/>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CB3925C-9CCB-B869-3122-E8576FFC8A14}"/>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Security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Familiarity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Scalability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Reliability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8F8465BC-793E-FA23-DDA9-D641D342FABA}"/>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15D6FBB-5A03-52F2-5F50-D748E1ED383B}"/>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Use AI</a:t>
            </a:r>
            <a:r>
              <a:rPr kumimoji="0" lang="en-US" sz="2000" b="0" i="0" u="none" strike="noStrike" kern="1200" cap="none" spc="0" normalizeH="0" noProof="0">
                <a:ln>
                  <a:noFill/>
                </a:ln>
                <a:solidFill>
                  <a:srgbClr val="000000"/>
                </a:solidFill>
                <a:effectLst/>
                <a:uLnTx/>
                <a:uFillTx/>
                <a:latin typeface="Segoe UI"/>
                <a:ea typeface="+mn-ea"/>
                <a:cs typeface="+mn-cs"/>
              </a:rPr>
              <a:t> services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Load models directly into your app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Ground to cloud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C, and 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You get to use Davide’s favorite models</a:t>
            </a:r>
          </a:p>
        </p:txBody>
      </p:sp>
    </p:spTree>
    <p:extLst>
      <p:ext uri="{BB962C8B-B14F-4D97-AF65-F5344CB8AC3E}">
        <p14:creationId xmlns:p14="http://schemas.microsoft.com/office/powerpoint/2010/main" val="3903193747"/>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3FC7285C-1148-BEDA-A571-DE1CED327783}"/>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FD9D2775-3FFB-2A6C-4BF1-1450CCB14A52}"/>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A29616B-C513-9523-1111-84EF8E9EABF7}"/>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E3D9A6AE-2B3D-8773-8B65-36CA9942D1B2}"/>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ea typeface="Segoe UI" pitchFamily="34" charset="0"/>
                <a:cs typeface="Segoe UI" pitchFamily="34" charset="0"/>
              </a:rPr>
              <a:t>Why use Azure AI Services and SQL?</a:t>
            </a: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50BE4532-CC77-B34E-4657-BBBEBB47681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How can</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you use T-SQL for a vector search?</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DB78F590-7EE1-2B2D-2AE2-1338321BB44D}"/>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4E4520B1-0747-8CBE-542F-5BBDF13848E4}"/>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24AE1BDF-DC5A-5302-4437-59AC80942A6B}"/>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8580689-C7A9-F6AC-2E7F-5665FA0726B3}"/>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Low code solution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Easily integrate with Azure OpenAI</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 T-SQL vector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Ultimate control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A0213CB2-B73E-D8A2-94B1-E88F1CD9289F}"/>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3B25048B-7129-DF46-6241-2E383EF7B586}"/>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an Azure AI Search Index</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frameworks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Use T-SQL for hybrid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Full-text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205437"/>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9C41-03A1-9A6C-B02A-0C60B19010D2}"/>
              </a:ext>
            </a:extLst>
          </p:cNvPr>
          <p:cNvSpPr>
            <a:spLocks noGrp="1"/>
          </p:cNvSpPr>
          <p:nvPr>
            <p:ph type="title"/>
          </p:nvPr>
        </p:nvSpPr>
        <p:spPr/>
        <p:txBody>
          <a:bodyPr/>
          <a:lstStyle/>
          <a:p>
            <a:r>
              <a:rPr lang="en-US"/>
              <a:t>Let’s start from a simple “Products” table</a:t>
            </a:r>
          </a:p>
        </p:txBody>
      </p:sp>
      <p:pic>
        <p:nvPicPr>
          <p:cNvPr id="5" name="Picture 4">
            <a:extLst>
              <a:ext uri="{FF2B5EF4-FFF2-40B4-BE49-F238E27FC236}">
                <a16:creationId xmlns:a16="http://schemas.microsoft.com/office/drawing/2014/main" id="{810B9854-B02D-7C67-5D40-D3521262C981}"/>
              </a:ext>
            </a:extLst>
          </p:cNvPr>
          <p:cNvPicPr>
            <a:picLocks noChangeAspect="1"/>
          </p:cNvPicPr>
          <p:nvPr/>
        </p:nvPicPr>
        <p:blipFill>
          <a:blip r:embed="rId2"/>
          <a:srcRect l="50438"/>
          <a:stretch/>
        </p:blipFill>
        <p:spPr>
          <a:xfrm>
            <a:off x="269630" y="1266092"/>
            <a:ext cx="11862080" cy="3739662"/>
          </a:xfrm>
          <a:prstGeom prst="rect">
            <a:avLst/>
          </a:prstGeom>
        </p:spPr>
      </p:pic>
      <p:sp>
        <p:nvSpPr>
          <p:cNvPr id="6" name="TextBox 5">
            <a:extLst>
              <a:ext uri="{FF2B5EF4-FFF2-40B4-BE49-F238E27FC236}">
                <a16:creationId xmlns:a16="http://schemas.microsoft.com/office/drawing/2014/main" id="{82A53228-4236-F60A-514C-7B697EEF452D}"/>
              </a:ext>
            </a:extLst>
          </p:cNvPr>
          <p:cNvSpPr txBox="1"/>
          <p:nvPr/>
        </p:nvSpPr>
        <p:spPr>
          <a:xfrm>
            <a:off x="3919436" y="5704797"/>
            <a:ext cx="4562467" cy="553998"/>
          </a:xfrm>
          <a:prstGeom prst="rect">
            <a:avLst/>
          </a:prstGeom>
          <a:noFill/>
        </p:spPr>
        <p:txBody>
          <a:bodyPr wrap="none" lIns="0" tIns="0" rIns="0" bIns="0" rtlCol="0">
            <a:spAutoFit/>
          </a:bodyPr>
          <a:lstStyle/>
          <a:p>
            <a:pPr algn="l"/>
            <a:r>
              <a:rPr lang="en-US" sz="3600"/>
              <a:t>How AI can help here?</a:t>
            </a:r>
          </a:p>
        </p:txBody>
      </p:sp>
    </p:spTree>
    <p:extLst>
      <p:ext uri="{BB962C8B-B14F-4D97-AF65-F5344CB8AC3E}">
        <p14:creationId xmlns:p14="http://schemas.microsoft.com/office/powerpoint/2010/main" val="213549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E172EE-AE3F-746E-B912-D11A9F902B45}"/>
              </a:ext>
            </a:extLst>
          </p:cNvPr>
          <p:cNvPicPr>
            <a:picLocks noChangeAspect="1"/>
          </p:cNvPicPr>
          <p:nvPr/>
        </p:nvPicPr>
        <p:blipFill>
          <a:blip r:embed="rId2"/>
          <a:stretch>
            <a:fillRect/>
          </a:stretch>
        </p:blipFill>
        <p:spPr>
          <a:xfrm>
            <a:off x="0" y="1703413"/>
            <a:ext cx="12192000" cy="4218819"/>
          </a:xfrm>
          <a:prstGeom prst="rect">
            <a:avLst/>
          </a:prstGeom>
        </p:spPr>
      </p:pic>
      <p:sp>
        <p:nvSpPr>
          <p:cNvPr id="2" name="Title 1">
            <a:extLst>
              <a:ext uri="{FF2B5EF4-FFF2-40B4-BE49-F238E27FC236}">
                <a16:creationId xmlns:a16="http://schemas.microsoft.com/office/drawing/2014/main" id="{67040CAF-745B-A70E-D5D1-3E1320EF693F}"/>
              </a:ext>
            </a:extLst>
          </p:cNvPr>
          <p:cNvSpPr>
            <a:spLocks noGrp="1"/>
          </p:cNvSpPr>
          <p:nvPr>
            <p:ph type="title"/>
          </p:nvPr>
        </p:nvSpPr>
        <p:spPr/>
        <p:txBody>
          <a:bodyPr/>
          <a:lstStyle/>
          <a:p>
            <a:r>
              <a:rPr lang="en-US"/>
              <a:t>RAG (Retrieval Augmented Generation) Pattern</a:t>
            </a:r>
          </a:p>
        </p:txBody>
      </p:sp>
      <p:sp>
        <p:nvSpPr>
          <p:cNvPr id="4" name="Rectangle: Rounded Corners 3">
            <a:extLst>
              <a:ext uri="{FF2B5EF4-FFF2-40B4-BE49-F238E27FC236}">
                <a16:creationId xmlns:a16="http://schemas.microsoft.com/office/drawing/2014/main" id="{E626ADF7-7B1C-6D12-425D-4D3E2457B29C}"/>
              </a:ext>
            </a:extLst>
          </p:cNvPr>
          <p:cNvSpPr/>
          <p:nvPr/>
        </p:nvSpPr>
        <p:spPr>
          <a:xfrm>
            <a:off x="2333625" y="4895850"/>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VECTORS</a:t>
            </a:r>
          </a:p>
        </p:txBody>
      </p:sp>
      <p:sp>
        <p:nvSpPr>
          <p:cNvPr id="5" name="Rectangle: Rounded Corners 4">
            <a:extLst>
              <a:ext uri="{FF2B5EF4-FFF2-40B4-BE49-F238E27FC236}">
                <a16:creationId xmlns:a16="http://schemas.microsoft.com/office/drawing/2014/main" id="{7F1E446B-E4C0-6F0D-B6C3-707FD164B5BB}"/>
              </a:ext>
            </a:extLst>
          </p:cNvPr>
          <p:cNvSpPr/>
          <p:nvPr/>
        </p:nvSpPr>
        <p:spPr>
          <a:xfrm>
            <a:off x="7524750" y="4895849"/>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MODELS</a:t>
            </a:r>
          </a:p>
        </p:txBody>
      </p:sp>
    </p:spTree>
    <p:extLst>
      <p:ext uri="{BB962C8B-B14F-4D97-AF65-F5344CB8AC3E}">
        <p14:creationId xmlns:p14="http://schemas.microsoft.com/office/powerpoint/2010/main" val="1791243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0908D29C-3F72-A2A2-EB96-8AA2CF32B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087229"/>
      </p:ext>
    </p:extLst>
  </p:cSld>
  <p:clrMapOvr>
    <a:masterClrMapping/>
  </p:clrMapOvr>
  <p:transition>
    <p:fade/>
  </p:transition>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C04C5-FB7C-3849-9DBA-D98D2D584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FEA6C-87EF-C986-E3A8-BFB05A50176F}"/>
              </a:ext>
            </a:extLst>
          </p:cNvPr>
          <p:cNvSpPr>
            <a:spLocks noGrp="1"/>
          </p:cNvSpPr>
          <p:nvPr>
            <p:ph type="title"/>
          </p:nvPr>
        </p:nvSpPr>
        <p:spPr>
          <a:xfrm>
            <a:off x="588263" y="585788"/>
            <a:ext cx="4159950" cy="5683249"/>
          </a:xfrm>
        </p:spPr>
        <p:txBody>
          <a:bodyPr wrap="square" anchor="ctr">
            <a:normAutofit/>
          </a:bodyPr>
          <a:lstStyle/>
          <a:p>
            <a:r>
              <a:rPr lang="en-US"/>
              <a:t>Demo</a:t>
            </a:r>
            <a:br>
              <a:rPr lang="en-US"/>
            </a:br>
            <a:br>
              <a:rPr lang="en-US"/>
            </a:br>
            <a:r>
              <a:rPr lang="en-US"/>
              <a:t>RAG Patterns with SQL</a:t>
            </a:r>
          </a:p>
        </p:txBody>
      </p:sp>
      <p:pic>
        <p:nvPicPr>
          <p:cNvPr id="5" name="Video 4" descr="3D Black Snakes">
            <a:extLst>
              <a:ext uri="{FF2B5EF4-FFF2-40B4-BE49-F238E27FC236}">
                <a16:creationId xmlns:a16="http://schemas.microsoft.com/office/drawing/2014/main" id="{927B0287-B7F2-9992-D08D-C1AB7379FD2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756" r="21833" b="-1"/>
          <a:stretch/>
        </p:blipFill>
        <p:spPr>
          <a:xfrm>
            <a:off x="5334000" y="10"/>
            <a:ext cx="6858000" cy="6857990"/>
          </a:xfrm>
          <a:prstGeom prst="rect">
            <a:avLst/>
          </a:prstGeom>
          <a:noFill/>
        </p:spPr>
      </p:pic>
    </p:spTree>
    <p:extLst>
      <p:ext uri="{BB962C8B-B14F-4D97-AF65-F5344CB8AC3E}">
        <p14:creationId xmlns:p14="http://schemas.microsoft.com/office/powerpoint/2010/main" val="194578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056E-B3A8-02B2-81B4-0882452A0F7F}"/>
              </a:ext>
            </a:extLst>
          </p:cNvPr>
          <p:cNvSpPr>
            <a:spLocks noGrp="1"/>
          </p:cNvSpPr>
          <p:nvPr>
            <p:ph type="title"/>
          </p:nvPr>
        </p:nvSpPr>
        <p:spPr/>
        <p:txBody>
          <a:bodyPr/>
          <a:lstStyle/>
          <a:p>
            <a:r>
              <a:rPr lang="en-US"/>
              <a:t>RAG - FAQ</a:t>
            </a:r>
          </a:p>
        </p:txBody>
      </p:sp>
      <p:sp>
        <p:nvSpPr>
          <p:cNvPr id="5" name="Content Placeholder 4">
            <a:extLst>
              <a:ext uri="{FF2B5EF4-FFF2-40B4-BE49-F238E27FC236}">
                <a16:creationId xmlns:a16="http://schemas.microsoft.com/office/drawing/2014/main" id="{16709987-5EFF-DAFB-767D-54D4A334D8E3}"/>
              </a:ext>
            </a:extLst>
          </p:cNvPr>
          <p:cNvSpPr>
            <a:spLocks noGrp="1"/>
          </p:cNvSpPr>
          <p:nvPr>
            <p:ph idx="1"/>
          </p:nvPr>
        </p:nvSpPr>
        <p:spPr/>
        <p:txBody>
          <a:bodyPr/>
          <a:lstStyle/>
          <a:p>
            <a:r>
              <a:rPr lang="en-US"/>
              <a:t>How do I generate embeddings?</a:t>
            </a:r>
          </a:p>
          <a:p>
            <a:r>
              <a:rPr lang="en-US"/>
              <a:t>How do I keep embeddings updated?</a:t>
            </a:r>
          </a:p>
          <a:p>
            <a:r>
              <a:rPr lang="en-US"/>
              <a:t>Which embedding model should I use?</a:t>
            </a:r>
          </a:p>
          <a:p>
            <a:r>
              <a:rPr lang="en-US"/>
              <a:t>Can I generate embeddings only on text?</a:t>
            </a:r>
          </a:p>
          <a:p>
            <a:r>
              <a:rPr lang="en-US"/>
              <a:t>Which distance metric should I use for better answers?</a:t>
            </a:r>
          </a:p>
          <a:p>
            <a:r>
              <a:rPr lang="en-US"/>
              <a:t>If I have a lot of data, will performance be good enough?</a:t>
            </a:r>
          </a:p>
        </p:txBody>
      </p:sp>
    </p:spTree>
    <p:extLst>
      <p:ext uri="{BB962C8B-B14F-4D97-AF65-F5344CB8AC3E}">
        <p14:creationId xmlns:p14="http://schemas.microsoft.com/office/powerpoint/2010/main" val="2494314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317422-F274-3DE4-AA14-6D65FED00D2D}"/>
              </a:ext>
            </a:extLst>
          </p:cNvPr>
          <p:cNvSpPr>
            <a:spLocks noGrp="1"/>
          </p:cNvSpPr>
          <p:nvPr>
            <p:ph type="title"/>
          </p:nvPr>
        </p:nvSpPr>
        <p:spPr/>
        <p:txBody>
          <a:bodyPr/>
          <a:lstStyle/>
          <a:p>
            <a:r>
              <a:rPr lang="en-US"/>
              <a:t>Lunch Break</a:t>
            </a:r>
          </a:p>
        </p:txBody>
      </p:sp>
    </p:spTree>
    <p:extLst>
      <p:ext uri="{BB962C8B-B14F-4D97-AF65-F5344CB8AC3E}">
        <p14:creationId xmlns:p14="http://schemas.microsoft.com/office/powerpoint/2010/main" val="369338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E2C2179-4C32-AB13-2159-26B3144B8D72}"/>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9B331324-D383-714D-72AC-8BC60C438E67}"/>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F74AAC4F-BFD9-ACC1-4A58-21CAD9F11F16}"/>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CBA00A0-6153-D21F-B7F8-35ABECB8E908}"/>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are the two steps to build a RAG pattern?</a:t>
            </a:r>
          </a:p>
        </p:txBody>
      </p:sp>
      <p:sp>
        <p:nvSpPr>
          <p:cNvPr id="16" name="Rectangle: Top Corners Rounded 15">
            <a:extLst>
              <a:ext uri="{FF2B5EF4-FFF2-40B4-BE49-F238E27FC236}">
                <a16:creationId xmlns:a16="http://schemas.microsoft.com/office/drawing/2014/main" id="{BBC5F23C-72D6-99FE-B5C4-D7FB486BA46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SQL features are needed to build a RAG pattern?</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FD0314E-0F8F-FDB8-E1BC-3167C97D17BF}"/>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618FFC31-205B-589D-3E52-0D877287F63B}"/>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E9F32556-EF0B-7335-BD35-F80C8D8BDCB8}"/>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674B8E8-D5ED-E3F8-C77E-B765D0FB4B6B}"/>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LLM training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Create a feature vector</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Prompt engineering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Vectorization of data</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C and D</a:t>
            </a:r>
          </a:p>
        </p:txBody>
      </p:sp>
      <p:sp>
        <p:nvSpPr>
          <p:cNvPr id="19" name="Rectangle: Rounded Corners 18">
            <a:extLst>
              <a:ext uri="{FF2B5EF4-FFF2-40B4-BE49-F238E27FC236}">
                <a16:creationId xmlns:a16="http://schemas.microsoft.com/office/drawing/2014/main" id="{6037FB7F-CD7F-F18A-6821-450A7C6FE0F0}"/>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A0A7175-FAED-BF36-CB4E-54A148D4A5C9}"/>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err="1">
                <a:ln>
                  <a:noFill/>
                </a:ln>
                <a:solidFill>
                  <a:srgbClr val="000000"/>
                </a:solidFill>
                <a:effectLst/>
                <a:uLnTx/>
                <a:uFillTx/>
                <a:latin typeface="Segoe UI"/>
                <a:ea typeface="+mn-ea"/>
                <a:cs typeface="+mn-cs"/>
              </a:rPr>
              <a:t>sp_invoke_external</a:t>
            </a:r>
            <a:r>
              <a:rPr kumimoji="0" lang="en-US" sz="2000" b="0" i="0" u="none" strike="noStrike" kern="1200" cap="none" spc="0" normalizeH="0" baseline="0" noProof="0">
                <a:ln>
                  <a:noFill/>
                </a:ln>
                <a:solidFill>
                  <a:srgbClr val="000000"/>
                </a:solidFill>
                <a:effectLst/>
                <a:uLnTx/>
                <a:uFillTx/>
                <a:latin typeface="Segoe UI"/>
                <a:ea typeface="+mn-ea"/>
                <a:cs typeface="+mn-cs"/>
              </a:rPr>
              <a:t>_</a:t>
            </a:r>
            <a:r>
              <a:rPr lang="en-US" b="0" err="1">
                <a:solidFill>
                  <a:srgbClr val="000000"/>
                </a:solidFill>
                <a:latin typeface="Segoe UI"/>
              </a:rPr>
              <a:t>rest_endpoint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 type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JSON type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572921"/>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62A-F32B-F433-63BF-19DBCF532403}"/>
              </a:ext>
            </a:extLst>
          </p:cNvPr>
          <p:cNvSpPr>
            <a:spLocks noGrp="1"/>
          </p:cNvSpPr>
          <p:nvPr>
            <p:ph type="title"/>
          </p:nvPr>
        </p:nvSpPr>
        <p:spPr>
          <a:xfrm>
            <a:off x="838200" y="347664"/>
            <a:ext cx="9842500" cy="1306475"/>
          </a:xfrm>
        </p:spPr>
        <p:txBody>
          <a:bodyPr vert="horz" lIns="91440" tIns="45720" rIns="91440" bIns="45720" rtlCol="0" anchor="ctr">
            <a:normAutofit/>
          </a:bodyPr>
          <a:lstStyle/>
          <a:p>
            <a:r>
              <a:rPr lang="en-US" sz="4800" kern="1200">
                <a:solidFill>
                  <a:schemeClr val="tx1"/>
                </a:solidFill>
                <a:latin typeface="+mj-lt"/>
                <a:ea typeface="+mj-ea"/>
                <a:cs typeface="+mj-cs"/>
              </a:rPr>
              <a:t>Azure AI Content Safety</a:t>
            </a:r>
            <a:br>
              <a:rPr lang="en-US" sz="4800" kern="1200">
                <a:solidFill>
                  <a:schemeClr val="tx1"/>
                </a:solidFill>
                <a:latin typeface="+mj-lt"/>
                <a:ea typeface="+mj-ea"/>
                <a:cs typeface="+mj-cs"/>
              </a:rPr>
            </a:br>
            <a:r>
              <a:rPr lang="en-US" sz="2000" kern="1200">
                <a:solidFill>
                  <a:schemeClr val="tx1"/>
                </a:solidFill>
                <a:latin typeface="+mj-lt"/>
                <a:ea typeface="+mj-ea"/>
                <a:cs typeface="+mj-cs"/>
                <a:hlinkClick r:id="rId2"/>
              </a:rPr>
              <a:t>https://learn.microsoft.com/en-us/azure/ai-services/content-safety/</a:t>
            </a:r>
            <a:r>
              <a:rPr lang="en-US" sz="2000" kern="1200">
                <a:solidFill>
                  <a:schemeClr val="tx1"/>
                </a:solidFill>
                <a:latin typeface="+mj-lt"/>
                <a:ea typeface="+mj-ea"/>
                <a:cs typeface="+mj-cs"/>
              </a:rPr>
              <a:t> </a:t>
            </a:r>
            <a:endParaRPr lang="en-US" sz="48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9BB01A9F-F3E1-BC4D-A3C4-1DB83261FFB5}"/>
              </a:ext>
            </a:extLst>
          </p:cNvPr>
          <p:cNvGraphicFramePr>
            <a:graphicFrameLocks noGrp="1"/>
          </p:cNvGraphicFramePr>
          <p:nvPr>
            <p:ph idx="1"/>
            <p:extLst>
              <p:ext uri="{D42A27DB-BD31-4B8C-83A1-F6EECF244321}">
                <p14:modId xmlns:p14="http://schemas.microsoft.com/office/powerpoint/2010/main" val="2608842827"/>
              </p:ext>
            </p:extLst>
          </p:nvPr>
        </p:nvGraphicFramePr>
        <p:xfrm>
          <a:off x="838200" y="1773229"/>
          <a:ext cx="9912517" cy="4528481"/>
        </p:xfrm>
        <a:graphic>
          <a:graphicData uri="http://schemas.openxmlformats.org/drawingml/2006/table">
            <a:tbl>
              <a:tblPr>
                <a:noFill/>
              </a:tblPr>
              <a:tblGrid>
                <a:gridCol w="4302263">
                  <a:extLst>
                    <a:ext uri="{9D8B030D-6E8A-4147-A177-3AD203B41FA5}">
                      <a16:colId xmlns:a16="http://schemas.microsoft.com/office/drawing/2014/main" val="779488195"/>
                    </a:ext>
                  </a:extLst>
                </a:gridCol>
                <a:gridCol w="5610254">
                  <a:extLst>
                    <a:ext uri="{9D8B030D-6E8A-4147-A177-3AD203B41FA5}">
                      <a16:colId xmlns:a16="http://schemas.microsoft.com/office/drawing/2014/main" val="241968876"/>
                    </a:ext>
                  </a:extLst>
                </a:gridCol>
              </a:tblGrid>
              <a:tr h="491250">
                <a:tc>
                  <a:txBody>
                    <a:bodyPr/>
                    <a:lstStyle/>
                    <a:p>
                      <a:r>
                        <a:rPr lang="en-US" sz="1800" b="1">
                          <a:solidFill>
                            <a:schemeClr val="tx1">
                              <a:lumMod val="75000"/>
                              <a:lumOff val="25000"/>
                            </a:schemeClr>
                          </a:solidFill>
                          <a:effectLst/>
                        </a:rPr>
                        <a:t>AI Content Safety Feature</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b="1">
                          <a:solidFill>
                            <a:schemeClr val="tx1">
                              <a:lumMod val="75000"/>
                              <a:lumOff val="25000"/>
                            </a:schemeClr>
                          </a:solidFill>
                          <a:effectLst/>
                        </a:rPr>
                        <a:t>Description</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35859066"/>
                  </a:ext>
                </a:extLst>
              </a:tr>
              <a:tr h="715369">
                <a:tc>
                  <a:txBody>
                    <a:bodyPr/>
                    <a:lstStyle/>
                    <a:p>
                      <a:r>
                        <a:rPr lang="en-US" sz="1500" b="1">
                          <a:solidFill>
                            <a:schemeClr val="tx1">
                              <a:lumMod val="75000"/>
                              <a:lumOff val="25000"/>
                            </a:schemeClr>
                          </a:solidFill>
                          <a:effectLst/>
                        </a:rPr>
                        <a:t>Analyze text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8448695"/>
                  </a:ext>
                </a:extLst>
              </a:tr>
              <a:tr h="715369">
                <a:tc>
                  <a:txBody>
                    <a:bodyPr/>
                    <a:lstStyle/>
                    <a:p>
                      <a:r>
                        <a:rPr lang="en-US" sz="1500">
                          <a:solidFill>
                            <a:schemeClr val="tx1">
                              <a:lumMod val="75000"/>
                              <a:lumOff val="25000"/>
                            </a:schemeClr>
                          </a:solidFill>
                          <a:effectLst/>
                        </a:rPr>
                        <a:t>Analyze image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Scans images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5882994"/>
                  </a:ext>
                </a:extLst>
              </a:tr>
              <a:tr h="715369">
                <a:tc>
                  <a:txBody>
                    <a:bodyPr/>
                    <a:lstStyle/>
                    <a:p>
                      <a:r>
                        <a:rPr lang="en-US" sz="1500" b="1">
                          <a:solidFill>
                            <a:schemeClr val="tx1">
                              <a:lumMod val="75000"/>
                              <a:lumOff val="25000"/>
                            </a:schemeClr>
                          </a:solidFill>
                          <a:effectLst/>
                        </a:rPr>
                        <a:t>Prompt Shields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the risk of a User input attack on a Large Language Model.</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7652562"/>
                  </a:ext>
                </a:extLst>
              </a:tr>
              <a:tr h="945562">
                <a:tc>
                  <a:txBody>
                    <a:bodyPr/>
                    <a:lstStyle/>
                    <a:p>
                      <a:r>
                        <a:rPr lang="en-US" sz="1500">
                          <a:solidFill>
                            <a:schemeClr val="tx1">
                              <a:lumMod val="75000"/>
                              <a:lumOff val="25000"/>
                            </a:schemeClr>
                          </a:solidFill>
                          <a:effectLst/>
                        </a:rPr>
                        <a:t>Groundedness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Detects whether the text responses of large language models (LLMs) are grounded in the source materials provided by the users.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92677783"/>
                  </a:ext>
                </a:extLst>
              </a:tr>
              <a:tr h="945562">
                <a:tc>
                  <a:txBody>
                    <a:bodyPr/>
                    <a:lstStyle/>
                    <a:p>
                      <a:r>
                        <a:rPr lang="en-US" sz="1500" b="1">
                          <a:solidFill>
                            <a:schemeClr val="tx1">
                              <a:lumMod val="75000"/>
                              <a:lumOff val="25000"/>
                            </a:schemeClr>
                          </a:solidFill>
                          <a:effectLst/>
                        </a:rPr>
                        <a:t>Protected material text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AI-generated text for known text content (for example, song lyrics, articles, recipes, selected web content).</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27220"/>
                  </a:ext>
                </a:extLst>
              </a:tr>
            </a:tbl>
          </a:graphicData>
        </a:graphic>
      </p:graphicFrame>
      <p:pic>
        <p:nvPicPr>
          <p:cNvPr id="4098" name="Picture 2" descr="A picture of the AI Language logo">
            <a:extLst>
              <a:ext uri="{FF2B5EF4-FFF2-40B4-BE49-F238E27FC236}">
                <a16:creationId xmlns:a16="http://schemas.microsoft.com/office/drawing/2014/main" id="{A2FF3D05-6EB1-491F-630A-AE80BA2E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76" y="228574"/>
            <a:ext cx="1258824" cy="125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5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Semibold"/>
                <a:ea typeface="+mn-ea"/>
                <a:cs typeface="+mn-cs"/>
              </a:rPr>
              <a:t>JSON and </a:t>
            </a:r>
            <a:r>
              <a:rPr kumimoji="0" lang="en-US" sz="2400" b="1" i="0" u="none" strike="noStrike" kern="1200" cap="none" spc="0" normalizeH="0" baseline="0" noProof="0" err="1">
                <a:ln>
                  <a:noFill/>
                </a:ln>
                <a:solidFill>
                  <a:srgbClr val="0078D4"/>
                </a:solidFill>
                <a:effectLst/>
                <a:uLnTx/>
                <a:uFillTx/>
                <a:latin typeface="Segoe UI Semibold"/>
                <a:ea typeface="+mn-ea"/>
                <a:cs typeface="+mn-cs"/>
              </a:rPr>
              <a:t>RegEx</a:t>
            </a: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Spatial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Graph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Columnstore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Memory-optimized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Ledger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Query Intelligence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REST API integrated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Data API Builder, GraphQL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Azure Functions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Hyperscale, Serverless,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Containers, DevOps, GitHub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7CC6-0B31-A9A2-513F-D9139A78D54E}"/>
              </a:ext>
            </a:extLst>
          </p:cNvPr>
          <p:cNvSpPr>
            <a:spLocks noGrp="1"/>
          </p:cNvSpPr>
          <p:nvPr>
            <p:ph type="title"/>
          </p:nvPr>
        </p:nvSpPr>
        <p:spPr>
          <a:xfrm>
            <a:off x="838200" y="347664"/>
            <a:ext cx="9759950" cy="1306475"/>
          </a:xfrm>
        </p:spPr>
        <p:txBody>
          <a:bodyPr vert="horz" lIns="91440" tIns="45720" rIns="91440" bIns="45720" rtlCol="0" anchor="ctr">
            <a:normAutofit/>
          </a:bodyPr>
          <a:lstStyle/>
          <a:p>
            <a:r>
              <a:rPr lang="en-US" sz="5200" kern="1200">
                <a:solidFill>
                  <a:schemeClr val="tx1"/>
                </a:solidFill>
                <a:latin typeface="+mj-lt"/>
                <a:ea typeface="+mj-ea"/>
                <a:cs typeface="+mj-cs"/>
              </a:rPr>
              <a:t>Azure AI Language</a:t>
            </a:r>
            <a:br>
              <a:rPr lang="en-US" sz="5200" kern="1200">
                <a:solidFill>
                  <a:schemeClr val="tx1"/>
                </a:solidFill>
                <a:latin typeface="+mj-lt"/>
                <a:ea typeface="+mj-ea"/>
                <a:cs typeface="+mj-cs"/>
              </a:rPr>
            </a:br>
            <a:r>
              <a:rPr lang="en-US" sz="2000" kern="1200">
                <a:solidFill>
                  <a:schemeClr val="tx1"/>
                </a:solidFill>
                <a:latin typeface="+mj-lt"/>
                <a:ea typeface="+mj-ea"/>
                <a:cs typeface="+mj-cs"/>
                <a:hlinkClick r:id="rId3"/>
              </a:rPr>
              <a:t>https://learn.microsoft.com/en-us/azure/ai-services/language-service/</a:t>
            </a:r>
            <a:r>
              <a:rPr lang="en-US" sz="2000" kern="1200">
                <a:solidFill>
                  <a:schemeClr val="tx1"/>
                </a:solidFill>
                <a:latin typeface="+mj-lt"/>
                <a:ea typeface="+mj-ea"/>
                <a:cs typeface="+mj-cs"/>
              </a:rPr>
              <a:t> </a:t>
            </a:r>
            <a:endParaRPr lang="en-US" sz="52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FC6A8AE5-DA24-E3AB-7E02-AEB05EB76074}"/>
              </a:ext>
            </a:extLst>
          </p:cNvPr>
          <p:cNvGraphicFramePr>
            <a:graphicFrameLocks noGrp="1"/>
          </p:cNvGraphicFramePr>
          <p:nvPr>
            <p:ph idx="1"/>
            <p:extLst>
              <p:ext uri="{D42A27DB-BD31-4B8C-83A1-F6EECF244321}">
                <p14:modId xmlns:p14="http://schemas.microsoft.com/office/powerpoint/2010/main" val="2216967106"/>
              </p:ext>
            </p:extLst>
          </p:nvPr>
        </p:nvGraphicFramePr>
        <p:xfrm>
          <a:off x="241852" y="1618844"/>
          <a:ext cx="11708295" cy="5239156"/>
        </p:xfrm>
        <a:graphic>
          <a:graphicData uri="http://schemas.openxmlformats.org/drawingml/2006/table">
            <a:tbl>
              <a:tblPr/>
              <a:tblGrid>
                <a:gridCol w="3720421">
                  <a:extLst>
                    <a:ext uri="{9D8B030D-6E8A-4147-A177-3AD203B41FA5}">
                      <a16:colId xmlns:a16="http://schemas.microsoft.com/office/drawing/2014/main" val="1302690552"/>
                    </a:ext>
                  </a:extLst>
                </a:gridCol>
                <a:gridCol w="7987874">
                  <a:extLst>
                    <a:ext uri="{9D8B030D-6E8A-4147-A177-3AD203B41FA5}">
                      <a16:colId xmlns:a16="http://schemas.microsoft.com/office/drawing/2014/main" val="267754438"/>
                    </a:ext>
                  </a:extLst>
                </a:gridCol>
              </a:tblGrid>
              <a:tr h="374081">
                <a:tc>
                  <a:txBody>
                    <a:bodyPr/>
                    <a:lstStyle/>
                    <a:p>
                      <a:r>
                        <a:rPr lang="en-US" sz="2400" b="1">
                          <a:effectLst/>
                        </a:rPr>
                        <a:t>AI Language Feature</a:t>
                      </a:r>
                    </a:p>
                  </a:txBody>
                  <a:tcPr marL="15221" marR="15221" marT="7025" marB="7025" anchor="ctr">
                    <a:lnL>
                      <a:noFill/>
                    </a:lnL>
                    <a:lnR>
                      <a:noFill/>
                    </a:lnR>
                    <a:lnT>
                      <a:noFill/>
                    </a:lnT>
                    <a:lnB>
                      <a:noFill/>
                    </a:lnB>
                    <a:solidFill>
                      <a:srgbClr val="FFFFFF"/>
                    </a:solidFill>
                  </a:tcPr>
                </a:tc>
                <a:tc>
                  <a:txBody>
                    <a:bodyPr/>
                    <a:lstStyle/>
                    <a:p>
                      <a:r>
                        <a:rPr lang="en-US" sz="2400" b="1">
                          <a:effectLst/>
                        </a:rPr>
                        <a:t>Description</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095009573"/>
                  </a:ext>
                </a:extLst>
              </a:tr>
              <a:tr h="767439">
                <a:tc>
                  <a:txBody>
                    <a:bodyPr/>
                    <a:lstStyle/>
                    <a:p>
                      <a:r>
                        <a:rPr lang="en-US" sz="1600" b="1">
                          <a:effectLst/>
                        </a:rPr>
                        <a:t>Personally identifying (PII) and health (PHI) information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PII detection is a preconfigured feature that identifies, categorizes, and redacts sensitive information in both unstructured text documents, and conversation transcripts. For example: phone numbers, email addresses, forms of identification,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4285328251"/>
                  </a:ext>
                </a:extLst>
              </a:tr>
              <a:tr h="767439">
                <a:tc>
                  <a:txBody>
                    <a:bodyPr/>
                    <a:lstStyle/>
                    <a:p>
                      <a:r>
                        <a:rPr lang="en-US" sz="1600" b="1">
                          <a:effectLst/>
                        </a:rPr>
                        <a:t>Language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Language detection is a preconfigured feature that can detect the language a document is written in and returns a language code for a wide range of languages, variants, dialects, and some regional/cultural languages.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651890201"/>
                  </a:ext>
                </a:extLst>
              </a:tr>
              <a:tr h="767439">
                <a:tc>
                  <a:txBody>
                    <a:bodyPr/>
                    <a:lstStyle/>
                    <a:p>
                      <a:r>
                        <a:rPr lang="en-US" sz="1600" b="1">
                          <a:effectLst/>
                        </a:rPr>
                        <a:t>Sentiment Analysis and opinion mining</a:t>
                      </a:r>
                    </a:p>
                  </a:txBody>
                  <a:tcPr marL="15221" marR="15221" marT="7025" marB="7025" anchor="ctr">
                    <a:lnL>
                      <a:noFill/>
                    </a:lnL>
                    <a:lnR>
                      <a:noFill/>
                    </a:lnR>
                    <a:lnT>
                      <a:noFill/>
                    </a:lnT>
                    <a:lnB>
                      <a:noFill/>
                    </a:lnB>
                    <a:solidFill>
                      <a:srgbClr val="FFFFFF"/>
                    </a:solidFill>
                  </a:tcPr>
                </a:tc>
                <a:tc>
                  <a:txBody>
                    <a:bodyPr/>
                    <a:lstStyle/>
                    <a:p>
                      <a:r>
                        <a:rPr lang="en-US" sz="1600" b="1">
                          <a:effectLst/>
                        </a:rPr>
                        <a:t>Sentiment analysis and opinion mining are preconfigured features that help you find out what people think of your brand or topic by mining text for clues about positive or negative sentiment and can associate them with specific aspects of the text.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734344952"/>
                  </a:ext>
                </a:extLst>
              </a:tr>
              <a:tr h="1017757">
                <a:tc>
                  <a:txBody>
                    <a:bodyPr/>
                    <a:lstStyle/>
                    <a:p>
                      <a:r>
                        <a:rPr lang="en-US" sz="1600" b="1">
                          <a:effectLst/>
                        </a:rPr>
                        <a:t>Summarization</a:t>
                      </a:r>
                    </a:p>
                  </a:txBody>
                  <a:tcPr marL="15221" marR="15221" marT="7025" marB="7025" anchor="ctr">
                    <a:lnL>
                      <a:noFill/>
                    </a:lnL>
                    <a:lnR>
                      <a:noFill/>
                    </a:lnR>
                    <a:lnT>
                      <a:noFill/>
                    </a:lnT>
                    <a:lnB>
                      <a:noFill/>
                    </a:lnB>
                    <a:solidFill>
                      <a:srgbClr val="FFFFFF"/>
                    </a:solidFill>
                  </a:tcPr>
                </a:tc>
                <a:tc>
                  <a:txBody>
                    <a:bodyPr/>
                    <a:lstStyle/>
                    <a:p>
                      <a:r>
                        <a:rPr lang="en-US" sz="1600" b="1">
                          <a:effectLst/>
                        </a:rPr>
                        <a:t>Summarization is a preconfigured feature that uses extractive text summarization to produce a summary of documents and conversation transcriptions. It extracts sentences that collectively represent the most important or relevant information within the original content.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387438899"/>
                  </a:ext>
                </a:extLst>
              </a:tr>
              <a:tr h="547665">
                <a:tc>
                  <a:txBody>
                    <a:bodyPr/>
                    <a:lstStyle/>
                    <a:p>
                      <a:r>
                        <a:rPr lang="en-US" sz="1600">
                          <a:effectLst/>
                        </a:rPr>
                        <a:t>Key phrase extraction</a:t>
                      </a:r>
                    </a:p>
                  </a:txBody>
                  <a:tcPr marL="15221" marR="15221" marT="7025" marB="7025" anchor="ctr">
                    <a:lnL>
                      <a:noFill/>
                    </a:lnL>
                    <a:lnR>
                      <a:noFill/>
                    </a:lnR>
                    <a:lnT>
                      <a:noFill/>
                    </a:lnT>
                    <a:lnB>
                      <a:noFill/>
                    </a:lnB>
                    <a:solidFill>
                      <a:srgbClr val="FFFFFF"/>
                    </a:solidFill>
                  </a:tcPr>
                </a:tc>
                <a:tc>
                  <a:txBody>
                    <a:bodyPr/>
                    <a:lstStyle/>
                    <a:p>
                      <a:r>
                        <a:rPr lang="en-US" sz="1600">
                          <a:effectLst/>
                        </a:rPr>
                        <a:t>Key phrase extraction is a preconfigured feature that evaluates and returns the main concepts in unstructured text and returns them as a list.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804842238"/>
                  </a:ext>
                </a:extLst>
              </a:tr>
              <a:tr h="547665">
                <a:tc>
                  <a:txBody>
                    <a:bodyPr/>
                    <a:lstStyle/>
                    <a:p>
                      <a:r>
                        <a:rPr lang="en-US" sz="1600" b="1">
                          <a:effectLst/>
                        </a:rPr>
                        <a:t>Entity linking</a:t>
                      </a:r>
                    </a:p>
                  </a:txBody>
                  <a:tcPr marL="15221" marR="15221" marT="7025" marB="7025" anchor="ctr">
                    <a:lnL>
                      <a:noFill/>
                    </a:lnL>
                    <a:lnR>
                      <a:noFill/>
                    </a:lnR>
                    <a:lnT>
                      <a:noFill/>
                    </a:lnT>
                    <a:lnB>
                      <a:noFill/>
                    </a:lnB>
                    <a:solidFill>
                      <a:srgbClr val="FFFFFF"/>
                    </a:solidFill>
                  </a:tcPr>
                </a:tc>
                <a:tc>
                  <a:txBody>
                    <a:bodyPr/>
                    <a:lstStyle/>
                    <a:p>
                      <a:r>
                        <a:rPr lang="en-US" sz="1600" b="1">
                          <a:effectLst/>
                        </a:rPr>
                        <a:t>Entity linking is a preconfigured feature that disambiguates the identity of entities (words or phrases) found in unstructured text and returns links to Wikipedia.</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241851218"/>
                  </a:ext>
                </a:extLst>
              </a:tr>
            </a:tbl>
          </a:graphicData>
        </a:graphic>
      </p:graphicFrame>
      <p:pic>
        <p:nvPicPr>
          <p:cNvPr id="2050" name="Picture 2" descr="A picture of the AI Language logo">
            <a:extLst>
              <a:ext uri="{FF2B5EF4-FFF2-40B4-BE49-F238E27FC236}">
                <a16:creationId xmlns:a16="http://schemas.microsoft.com/office/drawing/2014/main" id="{0100EC81-8264-30D2-A9CA-1541346B4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16" y="347664"/>
            <a:ext cx="2374733" cy="101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9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9FA90-D2B8-3359-54B1-E5AE0FE81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E923E-4945-7509-58C0-06A9AAA4972C}"/>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500"/>
              <a:t>Demo</a:t>
            </a:r>
            <a:br>
              <a:rPr lang="en-US" sz="2500"/>
            </a:br>
            <a:br>
              <a:rPr lang="en-US" sz="2500"/>
            </a:br>
            <a:r>
              <a:rPr lang="en-US" sz="2500"/>
              <a:t>AI and Content Moderation</a:t>
            </a:r>
          </a:p>
        </p:txBody>
      </p:sp>
      <p:pic>
        <p:nvPicPr>
          <p:cNvPr id="7" name="Picture 6" descr="3D abstract blue and gold cube illustration">
            <a:extLst>
              <a:ext uri="{FF2B5EF4-FFF2-40B4-BE49-F238E27FC236}">
                <a16:creationId xmlns:a16="http://schemas.microsoft.com/office/drawing/2014/main" id="{4C6F1DEE-1916-CB77-C8D2-BD44114E8EEC}"/>
              </a:ext>
            </a:extLst>
          </p:cNvPr>
          <p:cNvPicPr>
            <a:picLocks noChangeAspect="1"/>
          </p:cNvPicPr>
          <p:nvPr/>
        </p:nvPicPr>
        <p:blipFill>
          <a:blip r:embed="rId2"/>
          <a:srcRect l="11565" r="28435"/>
          <a:stretch/>
        </p:blipFill>
        <p:spPr>
          <a:xfrm>
            <a:off x="5334000" y="10"/>
            <a:ext cx="6858000" cy="6857990"/>
          </a:xfrm>
          <a:prstGeom prst="rect">
            <a:avLst/>
          </a:prstGeom>
          <a:noFill/>
        </p:spPr>
      </p:pic>
    </p:spTree>
    <p:extLst>
      <p:ext uri="{BB962C8B-B14F-4D97-AF65-F5344CB8AC3E}">
        <p14:creationId xmlns:p14="http://schemas.microsoft.com/office/powerpoint/2010/main" val="59035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63EB98D-DEE6-0BEB-273D-A10D2DB0E26A}"/>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747A3C4F-D42E-B00B-36F0-E714F0C3D60B}"/>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3476BA16-1468-3974-791E-79A08E67F946}"/>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6760D06-6FC9-DE0A-92CA-EF7376CA6171}"/>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type of features can content safety support?</a:t>
            </a:r>
          </a:p>
        </p:txBody>
      </p:sp>
      <p:sp>
        <p:nvSpPr>
          <p:cNvPr id="16" name="Rectangle: Top Corners Rounded 15">
            <a:extLst>
              <a:ext uri="{FF2B5EF4-FFF2-40B4-BE49-F238E27FC236}">
                <a16:creationId xmlns:a16="http://schemas.microsoft.com/office/drawing/2014/main" id="{FE7A8F77-3656-AC15-F7B0-1FC75BC304E6}"/>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attributes make up a content safety score?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EFCF99E5-C2B3-71E0-59AA-037B23610A47}"/>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6C4FB9B0-A555-F549-2E0B-39124CA52955}"/>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42961493-F9CD-5D90-7482-B5411C3DCD01}"/>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6FE9806-761A-A9BF-7899-596EAB2F3B43}"/>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Prompt shields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Analyze text and data</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err="1">
                <a:solidFill>
                  <a:srgbClr val="000000"/>
                </a:solidFill>
                <a:latin typeface="Segoe UI"/>
              </a:rPr>
              <a:t>Groundedness</a:t>
            </a:r>
            <a:r>
              <a:rPr lang="en-US" sz="2000">
                <a:solidFill>
                  <a:srgbClr val="000000"/>
                </a:solidFill>
                <a:latin typeface="Segoe UI"/>
              </a:rPr>
              <a:t> detection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PII detection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a:t>
            </a:r>
            <a:r>
              <a:rPr lang="en-US" sz="2000" err="1">
                <a:solidFill>
                  <a:srgbClr val="000000"/>
                </a:solidFill>
                <a:latin typeface="Segoe UI"/>
              </a:rPr>
              <a:t>ll</a:t>
            </a:r>
            <a:r>
              <a:rPr lang="en-US" sz="2000">
                <a:solidFill>
                  <a:srgbClr val="000000"/>
                </a:solidFill>
                <a:latin typeface="Segoe UI"/>
              </a:rPr>
              <a:t>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E40E94D0-C77B-A573-30BE-41F7656F5CEC}"/>
              </a:ext>
              <a:ext uri="{C183D7F6-B498-43B3-948B-1728B52AA6E4}">
                <adec:decorative xmlns:adec="http://schemas.microsoft.com/office/drawing/2017/decorative" val="1"/>
              </a:ext>
            </a:extLst>
          </p:cNvPr>
          <p:cNvSpPr/>
          <p:nvPr/>
        </p:nvSpPr>
        <p:spPr bwMode="auto">
          <a:xfrm>
            <a:off x="6142874" y="41795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4847A-CBCF-9A30-2215-C58CED87AD63}"/>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Hate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Self-harm</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Pick Bob’s favorite sports team</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Violence</a:t>
            </a:r>
          </a:p>
        </p:txBody>
      </p:sp>
    </p:spTree>
    <p:extLst>
      <p:ext uri="{BB962C8B-B14F-4D97-AF65-F5344CB8AC3E}">
        <p14:creationId xmlns:p14="http://schemas.microsoft.com/office/powerpoint/2010/main" val="2072784406"/>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9" descr="Background color wipe animation effect">
            <a:extLst>
              <a:ext uri="{FF2B5EF4-FFF2-40B4-BE49-F238E27FC236}">
                <a16:creationId xmlns:a16="http://schemas.microsoft.com/office/drawing/2014/main" id="{CE5BCB89-9EA1-9A73-A370-83BFED03F10A}"/>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 name="Rectangle: Rounded Corners 8">
            <a:extLst>
              <a:ext uri="{FF2B5EF4-FFF2-40B4-BE49-F238E27FC236}">
                <a16:creationId xmlns:a16="http://schemas.microsoft.com/office/drawing/2014/main" id="{180C4A6C-CD1E-3AE3-0B91-A3037CE5E00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5" name="Rectangle: Rounded Corners 2">
            <a:extLst>
              <a:ext uri="{FF2B5EF4-FFF2-40B4-BE49-F238E27FC236}">
                <a16:creationId xmlns:a16="http://schemas.microsoft.com/office/drawing/2014/main" id="{0942EC12-41F2-1CFF-8AFD-279CAD280CC5}"/>
              </a:ext>
              <a:ext uri="{C183D7F6-B498-43B3-948B-1728B52AA6E4}">
                <adec:decorative xmlns:adec="http://schemas.microsoft.com/office/drawing/2017/decorative" val="0"/>
              </a:ext>
            </a:extLst>
          </p:cNvPr>
          <p:cNvSpPr/>
          <p:nvPr/>
        </p:nvSpPr>
        <p:spPr bwMode="auto">
          <a:xfrm>
            <a:off x="2470150" y="451755"/>
            <a:ext cx="7251700" cy="1558052"/>
          </a:xfrm>
          <a:prstGeom prst="roundRect">
            <a:avLst>
              <a:gd name="adj" fmla="val 50000"/>
            </a:avLst>
          </a:prstGeom>
          <a:gradFill flip="none" rotWithShape="1">
            <a:gsLst>
              <a:gs pos="20000">
                <a:srgbClr val="C03BC4"/>
              </a:gs>
              <a:gs pos="80000">
                <a:srgbClr val="0078D4"/>
              </a:gs>
            </a:gsLst>
            <a:path path="circle">
              <a:fillToRect l="100000" t="100000"/>
            </a:path>
            <a:tileRect r="-100000" b="-100000"/>
          </a:gradFill>
          <a:ln w="63897" cap="flat">
            <a:noFill/>
            <a:prstDash val="solid"/>
            <a:miter/>
          </a:ln>
          <a:effectLst>
            <a:outerShdw blurRad="127000" dist="63500" dir="2700000" algn="tl" rotWithShape="0">
              <a:prstClr val="black">
                <a:alpha val="33000"/>
              </a:prst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a:ea typeface="+mn-ea"/>
                <a:cs typeface="Segoe UI"/>
              </a:rPr>
              <a:t>Azure SQL connector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Vector Store</a:t>
            </a:r>
          </a:p>
        </p:txBody>
      </p:sp>
      <p:grpSp>
        <p:nvGrpSpPr>
          <p:cNvPr id="11" name="Group 10">
            <a:extLst>
              <a:ext uri="{FF2B5EF4-FFF2-40B4-BE49-F238E27FC236}">
                <a16:creationId xmlns:a16="http://schemas.microsoft.com/office/drawing/2014/main" id="{974773C3-7558-63A2-1702-7B335C66348F}"/>
              </a:ext>
            </a:extLst>
          </p:cNvPr>
          <p:cNvGrpSpPr/>
          <p:nvPr/>
        </p:nvGrpSpPr>
        <p:grpSpPr>
          <a:xfrm>
            <a:off x="1595958" y="3709613"/>
            <a:ext cx="4500042" cy="1138581"/>
            <a:chOff x="1527175" y="3760164"/>
            <a:chExt cx="4216869" cy="1066935"/>
          </a:xfrm>
        </p:grpSpPr>
        <p:pic>
          <p:nvPicPr>
            <p:cNvPr id="1026" name="Picture 2">
              <a:extLst>
                <a:ext uri="{FF2B5EF4-FFF2-40B4-BE49-F238E27FC236}">
                  <a16:creationId xmlns:a16="http://schemas.microsoft.com/office/drawing/2014/main" id="{A98BC8F4-2E9F-D486-9E88-FD37AC6ADAE6}"/>
                </a:ext>
              </a:extLst>
            </p:cNvPr>
            <p:cNvPicPr>
              <a:picLocks noChangeAspect="1" noChangeArrowheads="1"/>
            </p:cNvPicPr>
            <p:nvPr/>
          </p:nvPicPr>
          <p:blipFill>
            <a:blip r:embed="rId3"/>
            <a:srcRect/>
            <a:stretch/>
          </p:blipFill>
          <p:spPr bwMode="auto">
            <a:xfrm>
              <a:off x="1527175" y="3908327"/>
              <a:ext cx="3736039" cy="7706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6BA6C0D-46A9-2BCF-DB81-24EB2A84B52C}"/>
                </a:ext>
              </a:extLst>
            </p:cNvPr>
            <p:cNvCxnSpPr>
              <a:cxnSpLocks/>
            </p:cNvCxnSpPr>
            <p:nvPr/>
          </p:nvCxnSpPr>
          <p:spPr>
            <a:xfrm>
              <a:off x="5744044" y="3760164"/>
              <a:ext cx="0" cy="1066935"/>
            </a:xfrm>
            <a:prstGeom prst="line">
              <a:avLst/>
            </a:prstGeom>
            <a:ln w="19050" cap="rnd">
              <a:gradFill>
                <a:gsLst>
                  <a:gs pos="100000">
                    <a:srgbClr val="C03BC4">
                      <a:alpha val="0"/>
                    </a:srgbClr>
                  </a:gs>
                  <a:gs pos="15000">
                    <a:schemeClr val="accent3"/>
                  </a:gs>
                  <a:gs pos="85000">
                    <a:srgbClr val="C03BC4"/>
                  </a:gs>
                  <a:gs pos="0">
                    <a:srgbClr val="0078D4">
                      <a:alpha val="0"/>
                    </a:srgbClr>
                  </a:gs>
                </a:gsLst>
                <a:lin ang="5400000" scaled="1"/>
              </a:gradFill>
            </a:ln>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AA0DBC57-3D9C-5902-53DE-2597D0CB9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20" y="3867725"/>
            <a:ext cx="808398" cy="80839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1ACA7C28-B865-40F3-C15F-F83F435D3EED}"/>
              </a:ext>
            </a:extLst>
          </p:cNvPr>
          <p:cNvSpPr>
            <a:spLocks noGrp="1"/>
          </p:cNvSpPr>
          <p:nvPr>
            <p:ph type="title"/>
          </p:nvPr>
        </p:nvSpPr>
        <p:spPr>
          <a:xfrm>
            <a:off x="7576564" y="3994924"/>
            <a:ext cx="3876119" cy="695157"/>
          </a:xfrm>
        </p:spPr>
        <p:txBody>
          <a:bodyPr/>
          <a:lstStyle/>
          <a:p>
            <a:r>
              <a:rPr lang="en-US"/>
              <a:t>Semantic Kernel</a:t>
            </a:r>
          </a:p>
        </p:txBody>
      </p:sp>
      <p:pic>
        <p:nvPicPr>
          <p:cNvPr id="8" name="Picture 7">
            <a:extLst>
              <a:ext uri="{FF2B5EF4-FFF2-40B4-BE49-F238E27FC236}">
                <a16:creationId xmlns:a16="http://schemas.microsoft.com/office/drawing/2014/main" id="{0ACBF37E-A228-3AD9-8062-D8A6DAE99278}"/>
              </a:ext>
            </a:extLst>
          </p:cNvPr>
          <p:cNvPicPr>
            <a:picLocks noChangeAspect="1"/>
          </p:cNvPicPr>
          <p:nvPr/>
        </p:nvPicPr>
        <p:blipFill>
          <a:blip r:embed="rId5"/>
          <a:stretch>
            <a:fillRect/>
          </a:stretch>
        </p:blipFill>
        <p:spPr>
          <a:xfrm>
            <a:off x="4265409" y="5351843"/>
            <a:ext cx="4440489" cy="562879"/>
          </a:xfrm>
          <a:prstGeom prst="rect">
            <a:avLst/>
          </a:prstGeom>
        </p:spPr>
      </p:pic>
    </p:spTree>
    <p:extLst>
      <p:ext uri="{BB962C8B-B14F-4D97-AF65-F5344CB8AC3E}">
        <p14:creationId xmlns:p14="http://schemas.microsoft.com/office/powerpoint/2010/main" val="143520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0"/>
                                        <p:tgtEl>
                                          <p:spTgt spid="6"/>
                                        </p:tgtEl>
                                      </p:cBhvr>
                                    </p:animEffect>
                                  </p:childTnLst>
                                </p:cTn>
                              </p:par>
                              <p:par>
                                <p:cTn id="8" presetID="22" presetClass="exit" presetSubtype="1" fill="hold" grpId="1" nodeType="withEffect">
                                  <p:stCondLst>
                                    <p:cond delay="2500"/>
                                  </p:stCondLst>
                                  <p:childTnLst>
                                    <p:animEffect transition="out" filter="wipe(up)">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0924-7F3C-D44D-7508-4BE4FC2218CD}"/>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LangChain</a:t>
            </a:r>
            <a:br>
              <a:rPr lang="en-US" b="0" kern="1200" cap="none" spc="-50" baseline="0">
                <a:ln w="3175">
                  <a:noFill/>
                </a:ln>
                <a:effectLst/>
                <a:latin typeface="+mj-lt"/>
                <a:ea typeface="+mn-ea"/>
                <a:cs typeface="Segoe UI" pitchFamily="34" charset="0"/>
              </a:rPr>
            </a:br>
            <a:r>
              <a:rPr lang="en-US" sz="1800" b="1">
                <a:hlinkClick r:id="rId3">
                  <a:extLst>
                    <a:ext uri="{A12FA001-AC4F-418D-AE19-62706E023703}">
                      <ahyp:hlinkClr xmlns:ahyp="http://schemas.microsoft.com/office/drawing/2018/hyperlinkcolor" val="tx"/>
                    </a:ext>
                  </a:extLst>
                </a:hlinkClick>
              </a:rPr>
              <a:t>https://www.langchain.com/</a:t>
            </a:r>
            <a:r>
              <a:rPr lang="en-US" sz="1800" b="1"/>
              <a:t>  </a:t>
            </a:r>
            <a:br>
              <a:rPr lang="en-US" sz="1800" b="1"/>
            </a:br>
            <a:endParaRPr lang="en-US"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FF2EE69C-599D-D415-B408-F880AA0D2A93}"/>
              </a:ext>
            </a:extLst>
          </p:cNvPr>
          <p:cNvSpPr txBox="1"/>
          <p:nvPr/>
        </p:nvSpPr>
        <p:spPr>
          <a:xfrm>
            <a:off x="588263" y="2256058"/>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LangChain is an open-source framework designed to simplify the development of applications that integrate with large language models (LLMs). It provides tools and abstractions to manage the complexities of working with LLMs, such as prompt engineering, chaining multiple LLM calls, and integrating with external data sources. LangChain aims to make it easier for developers to build powerful, language-driven applications with minimal effort.</a:t>
            </a:r>
          </a:p>
        </p:txBody>
      </p:sp>
      <p:pic>
        <p:nvPicPr>
          <p:cNvPr id="3" name="Google Shape;1781;p106">
            <a:extLst>
              <a:ext uri="{FF2B5EF4-FFF2-40B4-BE49-F238E27FC236}">
                <a16:creationId xmlns:a16="http://schemas.microsoft.com/office/drawing/2014/main" id="{22F1594E-447E-132B-C470-9A378AA05390}"/>
              </a:ext>
            </a:extLst>
          </p:cNvPr>
          <p:cNvPicPr preferRelativeResize="0"/>
          <p:nvPr/>
        </p:nvPicPr>
        <p:blipFill rotWithShape="1">
          <a:blip r:embed="rId4"/>
          <a:srcRect t="1941"/>
          <a:stretch/>
        </p:blipFill>
        <p:spPr>
          <a:xfrm>
            <a:off x="6620997" y="1435100"/>
            <a:ext cx="4757082" cy="4833938"/>
          </a:xfrm>
          <a:prstGeom prst="rect">
            <a:avLst/>
          </a:prstGeom>
          <a:noFill/>
          <a:ln>
            <a:noFill/>
          </a:ln>
        </p:spPr>
      </p:pic>
    </p:spTree>
    <p:extLst>
      <p:ext uri="{BB962C8B-B14F-4D97-AF65-F5344CB8AC3E}">
        <p14:creationId xmlns:p14="http://schemas.microsoft.com/office/powerpoint/2010/main" val="40064076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5757-C92C-7B77-6FD7-0804DFE12348}"/>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Semantic Kernel</a:t>
            </a:r>
            <a:br>
              <a:rPr lang="en-US" b="0" kern="1200" cap="none" spc="-50" baseline="0">
                <a:ln w="3175">
                  <a:noFill/>
                </a:ln>
                <a:effectLst/>
                <a:latin typeface="+mj-lt"/>
                <a:ea typeface="+mn-ea"/>
                <a:cs typeface="Segoe UI" pitchFamily="34" charset="0"/>
              </a:rPr>
            </a:br>
            <a:r>
              <a:rPr lang="en-US" sz="2000" b="1">
                <a:hlinkClick r:id="rId2">
                  <a:extLst>
                    <a:ext uri="{A12FA001-AC4F-418D-AE19-62706E023703}">
                      <ahyp:hlinkClr xmlns:ahyp="http://schemas.microsoft.com/office/drawing/2018/hyperlinkcolor" val="tx"/>
                    </a:ext>
                  </a:extLst>
                </a:hlinkClick>
              </a:rPr>
              <a:t>https://github.com/microsoft/semantic-kernel</a:t>
            </a:r>
            <a:r>
              <a:rPr lang="en-US" sz="2000" b="1"/>
              <a:t> </a:t>
            </a:r>
            <a:br>
              <a:rPr lang="en-US" sz="2000" b="1"/>
            </a:br>
            <a:endParaRPr lang="en-US" b="0" kern="1200" cap="none" spc="-50" baseline="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66BEAE75-B095-0F74-4979-36D04AC27794}"/>
              </a:ext>
            </a:extLst>
          </p:cNvPr>
          <p:cNvSpPr txBox="1"/>
          <p:nvPr/>
        </p:nvSpPr>
        <p:spPr>
          <a:xfrm>
            <a:off x="600538" y="2024062"/>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Semantic Kernel is an open-source project by Microsoft that focuses on enabling developers to build AI applications using semantic search and natural language understanding. It provides a set of tools and libraries to create, train, and deploy AI models that can understand and generate human language. Semantic Kernel is designed to be highly extensible and integrates seamlessly with other Microsoft AI services, making it a versatile choice for building intelligent applications.</a:t>
            </a:r>
          </a:p>
        </p:txBody>
      </p:sp>
      <p:pic>
        <p:nvPicPr>
          <p:cNvPr id="6146" name="Picture 2" descr="Enterprise-ready">
            <a:extLst>
              <a:ext uri="{FF2B5EF4-FFF2-40B4-BE49-F238E27FC236}">
                <a16:creationId xmlns:a16="http://schemas.microsoft.com/office/drawing/2014/main" id="{84EEF1D3-CB1E-914E-12CB-8CDECEADE0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7614" y="1435100"/>
            <a:ext cx="5183848" cy="4833938"/>
          </a:xfrm>
          <a:prstGeom prst="rect">
            <a:avLst/>
          </a:prstGeom>
          <a:solidFill>
            <a:srgbClr val="FFFFFF"/>
          </a:solidFill>
        </p:spPr>
      </p:pic>
    </p:spTree>
    <p:extLst>
      <p:ext uri="{BB962C8B-B14F-4D97-AF65-F5344CB8AC3E}">
        <p14:creationId xmlns:p14="http://schemas.microsoft.com/office/powerpoint/2010/main" val="21385940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353AC02C-6F04-DFB8-0985-2E1F2B061BBA}"/>
              </a:ext>
            </a:extLst>
          </p:cNvPr>
          <p:cNvSpPr/>
          <p:nvPr/>
        </p:nvSpPr>
        <p:spPr bwMode="auto">
          <a:xfrm>
            <a:off x="6743843" y="3192689"/>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Retrieve the most semantically relevant data from your database</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use it to ground LLMs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specific scenarios.</a:t>
            </a:r>
          </a:p>
        </p:txBody>
      </p:sp>
      <p:sp>
        <p:nvSpPr>
          <p:cNvPr id="22" name="Rectangle: Rounded Corners 36">
            <a:extLst>
              <a:ext uri="{FF2B5EF4-FFF2-40B4-BE49-F238E27FC236}">
                <a16:creationId xmlns:a16="http://schemas.microsoft.com/office/drawing/2014/main" id="{B902B93A-C3BF-581B-B410-8D0006E5B800}"/>
              </a:ext>
            </a:extLst>
          </p:cNvPr>
          <p:cNvSpPr/>
          <p:nvPr/>
        </p:nvSpPr>
        <p:spPr bwMode="auto">
          <a:xfrm>
            <a:off x="1382704" y="3192689"/>
            <a:ext cx="4051697" cy="1874881"/>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Store vectors and data together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a:rPr>
              <a:t>for consistency and Search for most relevant data</a:t>
            </a:r>
          </a:p>
        </p:txBody>
      </p:sp>
      <p:sp>
        <p:nvSpPr>
          <p:cNvPr id="4" name="Freeform 152">
            <a:extLst>
              <a:ext uri="{FF2B5EF4-FFF2-40B4-BE49-F238E27FC236}">
                <a16:creationId xmlns:a16="http://schemas.microsoft.com/office/drawing/2014/main" id="{95B6DCFE-0060-7D06-8EB8-B21BC2440417}"/>
              </a:ext>
              <a:ext uri="{C183D7F6-B498-43B3-948B-1728B52AA6E4}">
                <adec:decorative xmlns:adec="http://schemas.microsoft.com/office/drawing/2017/decorative" val="1"/>
              </a:ext>
            </a:extLst>
          </p:cNvPr>
          <p:cNvSpPr/>
          <p:nvPr/>
        </p:nvSpPr>
        <p:spPr>
          <a:xfrm>
            <a:off x="3149623" y="1047782"/>
            <a:ext cx="2842339" cy="2054267"/>
          </a:xfrm>
          <a:custGeom>
            <a:avLst/>
            <a:gdLst>
              <a:gd name="connsiteX0" fmla="*/ 2411714 w 2424541"/>
              <a:gd name="connsiteY0" fmla="*/ 0 h 770768"/>
              <a:gd name="connsiteX1" fmla="*/ 2424541 w 2424541"/>
              <a:gd name="connsiteY1" fmla="*/ 0 h 770768"/>
              <a:gd name="connsiteX2" fmla="*/ 2424541 w 2424541"/>
              <a:gd name="connsiteY2" fmla="*/ 265165 h 770768"/>
              <a:gd name="connsiteX3" fmla="*/ 2330675 w 2424541"/>
              <a:gd name="connsiteY3" fmla="*/ 480993 h 770768"/>
              <a:gd name="connsiteX4" fmla="*/ 1687006 w 2424541"/>
              <a:gd name="connsiteY4" fmla="*/ 632622 h 770768"/>
              <a:gd name="connsiteX5" fmla="*/ 135951 w 2424541"/>
              <a:gd name="connsiteY5" fmla="*/ 632622 h 770768"/>
              <a:gd name="connsiteX6" fmla="*/ 12827 w 2424541"/>
              <a:gd name="connsiteY6" fmla="*/ 770768 h 770768"/>
              <a:gd name="connsiteX7" fmla="*/ 0 w 2424541"/>
              <a:gd name="connsiteY7" fmla="*/ 770768 h 770768"/>
              <a:gd name="connsiteX8" fmla="*/ 135319 w 2424541"/>
              <a:gd name="connsiteY8" fmla="*/ 618261 h 770768"/>
              <a:gd name="connsiteX9" fmla="*/ 1687006 w 2424541"/>
              <a:gd name="connsiteY9" fmla="*/ 618232 h 770768"/>
              <a:gd name="connsiteX10" fmla="*/ 2411714 w 2424541"/>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41" h="770768">
                <a:moveTo>
                  <a:pt x="2411714" y="0"/>
                </a:moveTo>
                <a:lnTo>
                  <a:pt x="2424541" y="0"/>
                </a:lnTo>
                <a:lnTo>
                  <a:pt x="2424541" y="265165"/>
                </a:lnTo>
                <a:cubicBezTo>
                  <a:pt x="2424541" y="305145"/>
                  <a:pt x="2424541" y="398774"/>
                  <a:pt x="2330675" y="480993"/>
                </a:cubicBezTo>
                <a:cubicBezTo>
                  <a:pt x="2215825" y="581594"/>
                  <a:pt x="1999259" y="632622"/>
                  <a:pt x="1687006" y="632622"/>
                </a:cubicBezTo>
                <a:lnTo>
                  <a:pt x="135951" y="632622"/>
                </a:lnTo>
                <a:cubicBezTo>
                  <a:pt x="131537" y="633154"/>
                  <a:pt x="12827" y="647962"/>
                  <a:pt x="12827" y="770768"/>
                </a:cubicBezTo>
                <a:lnTo>
                  <a:pt x="0" y="770768"/>
                </a:lnTo>
                <a:cubicBezTo>
                  <a:pt x="0" y="634852"/>
                  <a:pt x="133966" y="618419"/>
                  <a:pt x="135319" y="618261"/>
                </a:cubicBezTo>
                <a:lnTo>
                  <a:pt x="1687006" y="618232"/>
                </a:lnTo>
                <a:cubicBezTo>
                  <a:pt x="2167879" y="618232"/>
                  <a:pt x="2411714" y="499441"/>
                  <a:pt x="2411714"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153">
            <a:extLst>
              <a:ext uri="{FF2B5EF4-FFF2-40B4-BE49-F238E27FC236}">
                <a16:creationId xmlns:a16="http://schemas.microsoft.com/office/drawing/2014/main" id="{301A4895-11F9-8140-B9CD-EEFB02D0A21C}"/>
              </a:ext>
              <a:ext uri="{C183D7F6-B498-43B3-948B-1728B52AA6E4}">
                <adec:decorative xmlns:adec="http://schemas.microsoft.com/office/drawing/2017/decorative" val="1"/>
              </a:ext>
            </a:extLst>
          </p:cNvPr>
          <p:cNvSpPr/>
          <p:nvPr/>
        </p:nvSpPr>
        <p:spPr>
          <a:xfrm>
            <a:off x="6240326" y="1047782"/>
            <a:ext cx="2842325" cy="2054267"/>
          </a:xfrm>
          <a:custGeom>
            <a:avLst/>
            <a:gdLst>
              <a:gd name="connsiteX0" fmla="*/ 0 w 2424529"/>
              <a:gd name="connsiteY0" fmla="*/ 0 h 770768"/>
              <a:gd name="connsiteX1" fmla="*/ 12827 w 2424529"/>
              <a:gd name="connsiteY1" fmla="*/ 0 h 770768"/>
              <a:gd name="connsiteX2" fmla="*/ 12827 w 2424529"/>
              <a:gd name="connsiteY2" fmla="*/ 265165 h 770768"/>
              <a:gd name="connsiteX3" fmla="*/ 737522 w 2424529"/>
              <a:gd name="connsiteY3" fmla="*/ 618232 h 770768"/>
              <a:gd name="connsiteX4" fmla="*/ 2288565 w 2424529"/>
              <a:gd name="connsiteY4" fmla="*/ 618232 h 770768"/>
              <a:gd name="connsiteX5" fmla="*/ 2424529 w 2424529"/>
              <a:gd name="connsiteY5" fmla="*/ 770768 h 770768"/>
              <a:gd name="connsiteX6" fmla="*/ 2411702 w 2424529"/>
              <a:gd name="connsiteY6" fmla="*/ 770768 h 770768"/>
              <a:gd name="connsiteX7" fmla="*/ 2287937 w 2424529"/>
              <a:gd name="connsiteY7" fmla="*/ 632579 h 770768"/>
              <a:gd name="connsiteX8" fmla="*/ 737522 w 2424529"/>
              <a:gd name="connsiteY8" fmla="*/ 632622 h 770768"/>
              <a:gd name="connsiteX9" fmla="*/ 93853 w 2424529"/>
              <a:gd name="connsiteY9" fmla="*/ 480993 h 770768"/>
              <a:gd name="connsiteX10" fmla="*/ 0 w 2424529"/>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29" h="770768">
                <a:moveTo>
                  <a:pt x="0" y="0"/>
                </a:moveTo>
                <a:lnTo>
                  <a:pt x="12827" y="0"/>
                </a:lnTo>
                <a:lnTo>
                  <a:pt x="12827" y="265165"/>
                </a:lnTo>
                <a:cubicBezTo>
                  <a:pt x="12827" y="499441"/>
                  <a:pt x="256649" y="618232"/>
                  <a:pt x="737522" y="618232"/>
                </a:cubicBezTo>
                <a:lnTo>
                  <a:pt x="2288565" y="618232"/>
                </a:lnTo>
                <a:cubicBezTo>
                  <a:pt x="2290554" y="618419"/>
                  <a:pt x="2424529" y="634852"/>
                  <a:pt x="2424529" y="770768"/>
                </a:cubicBezTo>
                <a:lnTo>
                  <a:pt x="2411702" y="770768"/>
                </a:lnTo>
                <a:cubicBezTo>
                  <a:pt x="2411702" y="647962"/>
                  <a:pt x="2292991" y="633154"/>
                  <a:pt x="2287937" y="632579"/>
                </a:cubicBezTo>
                <a:lnTo>
                  <a:pt x="737522" y="632622"/>
                </a:lnTo>
                <a:cubicBezTo>
                  <a:pt x="425269" y="632622"/>
                  <a:pt x="208703" y="581594"/>
                  <a:pt x="93853" y="480993"/>
                </a:cubicBezTo>
                <a:cubicBezTo>
                  <a:pt x="0" y="398771"/>
                  <a:pt x="0" y="305144"/>
                  <a:pt x="0"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B91C589B-FDDF-0E25-38ED-32D74EBAF85D}"/>
              </a:ext>
              <a:ext uri="{C183D7F6-B498-43B3-948B-1728B52AA6E4}">
                <adec:decorative xmlns:adec="http://schemas.microsoft.com/office/drawing/2017/decorative" val="1"/>
              </a:ext>
            </a:extLst>
          </p:cNvPr>
          <p:cNvCxnSpPr>
            <a:cxnSpLocks/>
          </p:cNvCxnSpPr>
          <p:nvPr/>
        </p:nvCxnSpPr>
        <p:spPr>
          <a:xfrm>
            <a:off x="5575568" y="863220"/>
            <a:ext cx="1062626" cy="0"/>
          </a:xfrm>
          <a:prstGeom prst="line">
            <a:avLst/>
          </a:prstGeom>
          <a:ln w="12700">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ounded Rectangle 51">
            <a:extLst>
              <a:ext uri="{FF2B5EF4-FFF2-40B4-BE49-F238E27FC236}">
                <a16:creationId xmlns:a16="http://schemas.microsoft.com/office/drawing/2014/main" id="{48B94431-2990-51E0-47A6-9ED0780C858C}"/>
              </a:ext>
            </a:extLst>
          </p:cNvPr>
          <p:cNvSpPr/>
          <p:nvPr/>
        </p:nvSpPr>
        <p:spPr bwMode="auto">
          <a:xfrm>
            <a:off x="7297507"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RAG Pattern</a:t>
            </a:r>
          </a:p>
        </p:txBody>
      </p:sp>
      <p:sp>
        <p:nvSpPr>
          <p:cNvPr id="46" name="Rounded Rectangle 51">
            <a:extLst>
              <a:ext uri="{FF2B5EF4-FFF2-40B4-BE49-F238E27FC236}">
                <a16:creationId xmlns:a16="http://schemas.microsoft.com/office/drawing/2014/main" id="{640D203B-3EB3-C2A6-1DC3-FEF11E577A50}"/>
              </a:ext>
            </a:extLst>
          </p:cNvPr>
          <p:cNvSpPr/>
          <p:nvPr/>
        </p:nvSpPr>
        <p:spPr bwMode="auto">
          <a:xfrm>
            <a:off x="1936368"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Semantic </a:t>
            </a:r>
            <a:r>
              <a:rPr lang="en-US" sz="2400">
                <a:gradFill>
                  <a:gsLst>
                    <a:gs pos="1399">
                      <a:srgbClr val="FFFFFF"/>
                    </a:gs>
                    <a:gs pos="17000">
                      <a:srgbClr val="FFFFFF"/>
                    </a:gs>
                  </a:gsLst>
                  <a:path path="circle">
                    <a:fillToRect l="100000" t="100000"/>
                  </a:path>
                </a:gradFill>
                <a:latin typeface="Segoe UI Semibold"/>
                <a:cs typeface="Segoe UI" panose="020B0502040204020203" pitchFamily="34" charset="0"/>
              </a:rPr>
              <a:t>S</a:t>
            </a:r>
            <a:r>
              <a:rPr kumimoji="0" lang="en-US" sz="2400" b="0" i="0" u="none" strike="noStrike" kern="1200" cap="none" spc="0" normalizeH="0" baseline="0" noProof="0" err="1">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earch</a:t>
            </a: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47" name="Rounded Rectangle 151">
            <a:extLst>
              <a:ext uri="{FF2B5EF4-FFF2-40B4-BE49-F238E27FC236}">
                <a16:creationId xmlns:a16="http://schemas.microsoft.com/office/drawing/2014/main" id="{E62D09E0-660C-7B1F-659C-CC3B4889EF08}"/>
              </a:ext>
              <a:ext uri="{C183D7F6-B498-43B3-948B-1728B52AA6E4}">
                <adec:decorative xmlns:adec="http://schemas.microsoft.com/office/drawing/2017/decorative" val="1"/>
              </a:ext>
            </a:extLst>
          </p:cNvPr>
          <p:cNvSpPr/>
          <p:nvPr/>
        </p:nvSpPr>
        <p:spPr bwMode="auto">
          <a:xfrm>
            <a:off x="3397988" y="1876656"/>
            <a:ext cx="5382269"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Building scalable AI applications</a:t>
            </a:r>
          </a:p>
        </p:txBody>
      </p:sp>
      <p:sp>
        <p:nvSpPr>
          <p:cNvPr id="14" name="Oval 13">
            <a:extLst>
              <a:ext uri="{FF2B5EF4-FFF2-40B4-BE49-F238E27FC236}">
                <a16:creationId xmlns:a16="http://schemas.microsoft.com/office/drawing/2014/main" id="{2E73E732-CB26-436C-DD23-CF3AA0BE76B7}"/>
              </a:ext>
              <a:ext uri="{C183D7F6-B498-43B3-948B-1728B52AA6E4}">
                <adec:decorative xmlns:adec="http://schemas.microsoft.com/office/drawing/2017/decorative" val="1"/>
              </a:ext>
            </a:extLst>
          </p:cNvPr>
          <p:cNvSpPr/>
          <p:nvPr/>
        </p:nvSpPr>
        <p:spPr bwMode="auto">
          <a:xfrm>
            <a:off x="5426613" y="189907"/>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502040204020203" pitchFamily="34" charset="0"/>
              <a:ea typeface="+mn-ea"/>
              <a:cs typeface="+mn-cs"/>
            </a:endParaRPr>
          </a:p>
        </p:txBody>
      </p:sp>
      <p:sp>
        <p:nvSpPr>
          <p:cNvPr id="16" name="Graphic 8">
            <a:extLst>
              <a:ext uri="{FF2B5EF4-FFF2-40B4-BE49-F238E27FC236}">
                <a16:creationId xmlns:a16="http://schemas.microsoft.com/office/drawing/2014/main" id="{C09C59E4-3651-A53C-6E17-2A01C0648CB8}"/>
              </a:ext>
            </a:extLst>
          </p:cNvPr>
          <p:cNvSpPr/>
          <p:nvPr/>
        </p:nvSpPr>
        <p:spPr>
          <a:xfrm>
            <a:off x="5826851" y="522859"/>
            <a:ext cx="538296" cy="672870"/>
          </a:xfrm>
          <a:custGeom>
            <a:avLst/>
            <a:gdLst>
              <a:gd name="connsiteX0" fmla="*/ 269148 w 538296"/>
              <a:gd name="connsiteY0" fmla="*/ 269148 h 672870"/>
              <a:gd name="connsiteX1" fmla="*/ 538296 w 538296"/>
              <a:gd name="connsiteY1" fmla="*/ 134574 h 672870"/>
              <a:gd name="connsiteX2" fmla="*/ 269148 w 538296"/>
              <a:gd name="connsiteY2" fmla="*/ 0 h 672870"/>
              <a:gd name="connsiteX3" fmla="*/ 0 w 538296"/>
              <a:gd name="connsiteY3" fmla="*/ 134574 h 672870"/>
              <a:gd name="connsiteX4" fmla="*/ 269148 w 538296"/>
              <a:gd name="connsiteY4" fmla="*/ 269148 h 672870"/>
              <a:gd name="connsiteX5" fmla="*/ 482044 w 538296"/>
              <a:gd name="connsiteY5" fmla="*/ 274867 h 672870"/>
              <a:gd name="connsiteX6" fmla="*/ 538296 w 538296"/>
              <a:gd name="connsiteY6" fmla="*/ 237288 h 672870"/>
              <a:gd name="connsiteX7" fmla="*/ 538296 w 538296"/>
              <a:gd name="connsiteY7" fmla="*/ 538296 h 672870"/>
              <a:gd name="connsiteX8" fmla="*/ 269148 w 538296"/>
              <a:gd name="connsiteY8" fmla="*/ 672870 h 672870"/>
              <a:gd name="connsiteX9" fmla="*/ 0 w 538296"/>
              <a:gd name="connsiteY9" fmla="*/ 538296 h 672870"/>
              <a:gd name="connsiteX10" fmla="*/ 0 w 538296"/>
              <a:gd name="connsiteY10" fmla="*/ 237288 h 672870"/>
              <a:gd name="connsiteX11" fmla="*/ 56252 w 538296"/>
              <a:gd name="connsiteY11" fmla="*/ 274867 h 672870"/>
              <a:gd name="connsiteX12" fmla="*/ 269148 w 538296"/>
              <a:gd name="connsiteY12" fmla="*/ 319613 h 672870"/>
              <a:gd name="connsiteX13" fmla="*/ 482044 w 538296"/>
              <a:gd name="connsiteY13" fmla="*/ 274867 h 6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296" h="672870">
                <a:moveTo>
                  <a:pt x="269148" y="269148"/>
                </a:moveTo>
                <a:cubicBezTo>
                  <a:pt x="417785" y="269148"/>
                  <a:pt x="538296" y="208926"/>
                  <a:pt x="538296" y="134574"/>
                </a:cubicBezTo>
                <a:cubicBezTo>
                  <a:pt x="538296" y="60222"/>
                  <a:pt x="417785" y="0"/>
                  <a:pt x="269148" y="0"/>
                </a:cubicBezTo>
                <a:cubicBezTo>
                  <a:pt x="120511" y="0"/>
                  <a:pt x="0" y="60222"/>
                  <a:pt x="0" y="134574"/>
                </a:cubicBezTo>
                <a:cubicBezTo>
                  <a:pt x="0" y="208926"/>
                  <a:pt x="120511" y="269148"/>
                  <a:pt x="269148" y="269148"/>
                </a:cubicBezTo>
                <a:close/>
                <a:moveTo>
                  <a:pt x="482044" y="274867"/>
                </a:moveTo>
                <a:cubicBezTo>
                  <a:pt x="502375" y="264884"/>
                  <a:pt x="521289" y="252247"/>
                  <a:pt x="538296" y="237288"/>
                </a:cubicBezTo>
                <a:lnTo>
                  <a:pt x="538296" y="538296"/>
                </a:lnTo>
                <a:cubicBezTo>
                  <a:pt x="538296" y="612648"/>
                  <a:pt x="417785" y="672870"/>
                  <a:pt x="269148" y="672870"/>
                </a:cubicBezTo>
                <a:cubicBezTo>
                  <a:pt x="120511" y="672870"/>
                  <a:pt x="0" y="612648"/>
                  <a:pt x="0" y="538296"/>
                </a:cubicBezTo>
                <a:lnTo>
                  <a:pt x="0" y="237288"/>
                </a:lnTo>
                <a:cubicBezTo>
                  <a:pt x="17006" y="252247"/>
                  <a:pt x="35922" y="264884"/>
                  <a:pt x="56252" y="274867"/>
                </a:cubicBezTo>
                <a:cubicBezTo>
                  <a:pt x="113379" y="303397"/>
                  <a:pt x="188673" y="319613"/>
                  <a:pt x="269148" y="319613"/>
                </a:cubicBezTo>
                <a:cubicBezTo>
                  <a:pt x="349623" y="319613"/>
                  <a:pt x="424917" y="303397"/>
                  <a:pt x="482044" y="274867"/>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9FD7832E-E2B4-8694-A041-8490A34E88C4}"/>
              </a:ext>
            </a:extLst>
          </p:cNvPr>
          <p:cNvSpPr/>
          <p:nvPr/>
        </p:nvSpPr>
        <p:spPr bwMode="auto">
          <a:xfrm>
            <a:off x="3966113" y="4872777"/>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rgbClr val="FFFFFF"/>
                </a:solidFill>
                <a:latin typeface="Segoe UI" panose="020B0502040204020203" pitchFamily="34" charset="0"/>
                <a:cs typeface="Segoe UI" panose="020B0502040204020203" pitchFamily="34" charset="0"/>
              </a:rPr>
              <a:t>Allow LLMs to query structured data and take advantage of rich metadata and query optimization</a:t>
            </a:r>
          </a:p>
        </p:txBody>
      </p:sp>
      <p:sp>
        <p:nvSpPr>
          <p:cNvPr id="7" name="Rounded Rectangle 51">
            <a:extLst>
              <a:ext uri="{FF2B5EF4-FFF2-40B4-BE49-F238E27FC236}">
                <a16:creationId xmlns:a16="http://schemas.microsoft.com/office/drawing/2014/main" id="{258ADFAD-0169-FB7E-5B30-3F1B779FF305}"/>
              </a:ext>
            </a:extLst>
          </p:cNvPr>
          <p:cNvSpPr/>
          <p:nvPr/>
        </p:nvSpPr>
        <p:spPr bwMode="auto">
          <a:xfrm>
            <a:off x="4519777" y="4598244"/>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Structured Queries</a:t>
            </a:r>
          </a:p>
        </p:txBody>
      </p:sp>
    </p:spTree>
    <p:extLst>
      <p:ext uri="{BB962C8B-B14F-4D97-AF65-F5344CB8AC3E}">
        <p14:creationId xmlns:p14="http://schemas.microsoft.com/office/powerpoint/2010/main" val="32433218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A8988-2454-5F66-785F-19787920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7EF7D-A9AA-93F4-B013-792F74DE418F}"/>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500"/>
              <a:t>Demo</a:t>
            </a:r>
            <a:br>
              <a:rPr lang="en-US" sz="2500"/>
            </a:br>
            <a:br>
              <a:rPr lang="en-US" sz="2500"/>
            </a:br>
            <a:r>
              <a:rPr lang="en-US" sz="2500" err="1"/>
              <a:t>GenAI</a:t>
            </a:r>
            <a:r>
              <a:rPr lang="en-US" sz="2500"/>
              <a:t> Frameworks</a:t>
            </a:r>
          </a:p>
        </p:txBody>
      </p:sp>
      <p:pic>
        <p:nvPicPr>
          <p:cNvPr id="4" name="Picture 3" descr="Three blank billboard frames">
            <a:extLst>
              <a:ext uri="{FF2B5EF4-FFF2-40B4-BE49-F238E27FC236}">
                <a16:creationId xmlns:a16="http://schemas.microsoft.com/office/drawing/2014/main" id="{E2B3BB91-9EE1-803D-4529-BDDF9B65ED85}"/>
              </a:ext>
            </a:extLst>
          </p:cNvPr>
          <p:cNvPicPr>
            <a:picLocks noChangeAspect="1"/>
          </p:cNvPicPr>
          <p:nvPr/>
        </p:nvPicPr>
        <p:blipFill>
          <a:blip r:embed="rId3"/>
          <a:srcRect l="16408" r="17092"/>
          <a:stretch/>
        </p:blipFill>
        <p:spPr>
          <a:xfrm>
            <a:off x="5334000" y="10"/>
            <a:ext cx="6858000" cy="6857990"/>
          </a:xfrm>
          <a:prstGeom prst="rect">
            <a:avLst/>
          </a:prstGeom>
          <a:noFill/>
        </p:spPr>
      </p:pic>
    </p:spTree>
    <p:extLst>
      <p:ext uri="{BB962C8B-B14F-4D97-AF65-F5344CB8AC3E}">
        <p14:creationId xmlns:p14="http://schemas.microsoft.com/office/powerpoint/2010/main" val="358124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804-8C78-61BC-35E8-CF6A883663FC}"/>
              </a:ext>
            </a:extLst>
          </p:cNvPr>
          <p:cNvSpPr>
            <a:spLocks noGrp="1"/>
          </p:cNvSpPr>
          <p:nvPr>
            <p:ph type="title"/>
          </p:nvPr>
        </p:nvSpPr>
        <p:spPr/>
        <p:txBody>
          <a:bodyPr/>
          <a:lstStyle/>
          <a:p>
            <a:r>
              <a:rPr lang="en-US"/>
              <a:t>The Age of Copilot</a:t>
            </a:r>
            <a:r>
              <a:rPr lang="en-US" i="1"/>
              <a:t>s</a:t>
            </a:r>
            <a:endParaRPr lang="en-US"/>
          </a:p>
        </p:txBody>
      </p:sp>
      <p:pic>
        <p:nvPicPr>
          <p:cNvPr id="4" name="Picture 2" descr="Microsoft 365 Copilot Logo, symbol, meaning, history, PNG, brand">
            <a:extLst>
              <a:ext uri="{FF2B5EF4-FFF2-40B4-BE49-F238E27FC236}">
                <a16:creationId xmlns:a16="http://schemas.microsoft.com/office/drawing/2014/main" id="{395C2E81-0D2D-DACF-1C08-5F05EA2C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84" y="274372"/>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1B691ECA-E2A5-1169-7CE6-68085DD4AA79}"/>
              </a:ext>
            </a:extLst>
          </p:cNvPr>
          <p:cNvSpPr>
            <a:spLocks noGrp="1"/>
          </p:cNvSpPr>
          <p:nvPr>
            <p:ph type="body" sz="quarter" idx="10"/>
          </p:nvPr>
        </p:nvSpPr>
        <p:spPr>
          <a:xfrm>
            <a:off x="567564" y="1080118"/>
            <a:ext cx="11018520" cy="430887"/>
          </a:xfrm>
        </p:spPr>
        <p:txBody>
          <a:bodyPr/>
          <a:lstStyle/>
          <a:p>
            <a:pPr marL="0" indent="0">
              <a:buNone/>
            </a:pPr>
            <a:r>
              <a:rPr lang="en-US" b="1" i="1">
                <a:solidFill>
                  <a:srgbClr val="0E1726"/>
                </a:solidFill>
                <a:effectLst/>
                <a:highlight>
                  <a:srgbClr val="F7F7F7"/>
                </a:highlight>
                <a:latin typeface="Segoe UI" panose="020B0502040204020203" pitchFamily="34" charset="0"/>
              </a:rPr>
              <a:t>AI for everything you do</a:t>
            </a:r>
          </a:p>
        </p:txBody>
      </p:sp>
      <p:sp>
        <p:nvSpPr>
          <p:cNvPr id="5" name="TextBox 4">
            <a:extLst>
              <a:ext uri="{FF2B5EF4-FFF2-40B4-BE49-F238E27FC236}">
                <a16:creationId xmlns:a16="http://schemas.microsoft.com/office/drawing/2014/main" id="{28E23234-1CD4-288C-1E46-7BEEC6DDDA75}"/>
              </a:ext>
            </a:extLst>
          </p:cNvPr>
          <p:cNvSpPr txBox="1"/>
          <p:nvPr/>
        </p:nvSpPr>
        <p:spPr>
          <a:xfrm>
            <a:off x="514982" y="1805262"/>
            <a:ext cx="11991794"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Leveraging Large Language Models (LLMs)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for natural language understanding and response generation</a:t>
            </a:r>
            <a:r>
              <a:rPr kumimoji="0" lang="en-US" sz="2000" b="0" i="0" u="none" strike="noStrike" kern="1200" cap="none" spc="0" normalizeH="0" baseline="0" noProof="0">
                <a:ln>
                  <a:noFill/>
                </a:ln>
                <a:solidFill>
                  <a:srgbClr val="000000"/>
                </a:solidFill>
                <a:effectLst/>
                <a:uLnTx/>
                <a:uFillTx/>
                <a:latin typeface="Segoe UI"/>
                <a:ea typeface="+mn-ea"/>
                <a:cs typeface="+mn-cs"/>
              </a:rPr>
              <a:t>.</a:t>
            </a:r>
          </a:p>
        </p:txBody>
      </p:sp>
      <p:pic>
        <p:nvPicPr>
          <p:cNvPr id="7" name="Picture 2" descr="Microsoft 365 Copilot Logo, symbol, meaning, history, PNG, brand">
            <a:extLst>
              <a:ext uri="{FF2B5EF4-FFF2-40B4-BE49-F238E27FC236}">
                <a16:creationId xmlns:a16="http://schemas.microsoft.com/office/drawing/2014/main" id="{81848442-FAB2-2597-89AA-EA60D46CD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69" y="3121848"/>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A15930-3E1A-F5D1-41EC-38002F1DBF82}"/>
              </a:ext>
            </a:extLst>
          </p:cNvPr>
          <p:cNvSpPr txBox="1"/>
          <p:nvPr/>
        </p:nvSpPr>
        <p:spPr>
          <a:xfrm>
            <a:off x="1481206" y="3311459"/>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a:t>
            </a:r>
          </a:p>
        </p:txBody>
      </p:sp>
      <p:pic>
        <p:nvPicPr>
          <p:cNvPr id="10" name="Graphic 9">
            <a:extLst>
              <a:ext uri="{FF2B5EF4-FFF2-40B4-BE49-F238E27FC236}">
                <a16:creationId xmlns:a16="http://schemas.microsoft.com/office/drawing/2014/main" id="{E6F6487B-8B0A-5F7C-A7C8-8A0573560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0545" y="3062204"/>
            <a:ext cx="856115" cy="856115"/>
          </a:xfrm>
          <a:prstGeom prst="rect">
            <a:avLst/>
          </a:prstGeom>
        </p:spPr>
      </p:pic>
      <p:pic>
        <p:nvPicPr>
          <p:cNvPr id="13" name="Picture 12">
            <a:extLst>
              <a:ext uri="{FF2B5EF4-FFF2-40B4-BE49-F238E27FC236}">
                <a16:creationId xmlns:a16="http://schemas.microsoft.com/office/drawing/2014/main" id="{D50A3D4C-4F62-A162-2A1B-3BDACFEA9D94}"/>
              </a:ext>
            </a:extLst>
          </p:cNvPr>
          <p:cNvPicPr>
            <a:picLocks noChangeAspect="1"/>
          </p:cNvPicPr>
          <p:nvPr/>
        </p:nvPicPr>
        <p:blipFill>
          <a:blip r:embed="rId6"/>
          <a:stretch>
            <a:fillRect/>
          </a:stretch>
        </p:blipFill>
        <p:spPr>
          <a:xfrm>
            <a:off x="586740" y="5233991"/>
            <a:ext cx="817764" cy="921159"/>
          </a:xfrm>
          <a:prstGeom prst="rect">
            <a:avLst/>
          </a:prstGeom>
        </p:spPr>
      </p:pic>
      <p:sp>
        <p:nvSpPr>
          <p:cNvPr id="14" name="TextBox 13">
            <a:extLst>
              <a:ext uri="{FF2B5EF4-FFF2-40B4-BE49-F238E27FC236}">
                <a16:creationId xmlns:a16="http://schemas.microsoft.com/office/drawing/2014/main" id="{604783E4-5BA0-0559-945E-BA3A84C6E1B6}"/>
              </a:ext>
            </a:extLst>
          </p:cNvPr>
          <p:cNvSpPr txBox="1"/>
          <p:nvPr/>
        </p:nvSpPr>
        <p:spPr>
          <a:xfrm>
            <a:off x="1481206" y="5525048"/>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Windows</a:t>
            </a:r>
          </a:p>
        </p:txBody>
      </p:sp>
      <p:sp>
        <p:nvSpPr>
          <p:cNvPr id="16" name="TextBox 15">
            <a:extLst>
              <a:ext uri="{FF2B5EF4-FFF2-40B4-BE49-F238E27FC236}">
                <a16:creationId xmlns:a16="http://schemas.microsoft.com/office/drawing/2014/main" id="{8E15E2CB-B1C2-8725-C741-597C07EEC865}"/>
              </a:ext>
            </a:extLst>
          </p:cNvPr>
          <p:cNvSpPr txBox="1"/>
          <p:nvPr/>
        </p:nvSpPr>
        <p:spPr>
          <a:xfrm>
            <a:off x="7839036" y="3311459"/>
            <a:ext cx="307875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Azure</a:t>
            </a:r>
          </a:p>
        </p:txBody>
      </p:sp>
      <p:pic>
        <p:nvPicPr>
          <p:cNvPr id="18" name="Picture 17">
            <a:extLst>
              <a:ext uri="{FF2B5EF4-FFF2-40B4-BE49-F238E27FC236}">
                <a16:creationId xmlns:a16="http://schemas.microsoft.com/office/drawing/2014/main" id="{9FC4ACB1-359C-9853-CE8E-DBDDC8848E7B}"/>
              </a:ext>
            </a:extLst>
          </p:cNvPr>
          <p:cNvPicPr>
            <a:picLocks noChangeAspect="1"/>
          </p:cNvPicPr>
          <p:nvPr/>
        </p:nvPicPr>
        <p:blipFill>
          <a:blip r:embed="rId7"/>
          <a:stretch>
            <a:fillRect/>
          </a:stretch>
        </p:blipFill>
        <p:spPr>
          <a:xfrm>
            <a:off x="586740" y="4135136"/>
            <a:ext cx="750072" cy="824446"/>
          </a:xfrm>
          <a:prstGeom prst="rect">
            <a:avLst/>
          </a:prstGeom>
        </p:spPr>
      </p:pic>
      <p:sp>
        <p:nvSpPr>
          <p:cNvPr id="19" name="TextBox 18">
            <a:extLst>
              <a:ext uri="{FF2B5EF4-FFF2-40B4-BE49-F238E27FC236}">
                <a16:creationId xmlns:a16="http://schemas.microsoft.com/office/drawing/2014/main" id="{2CE80B26-84B4-D101-92C9-919ADDB986B6}"/>
              </a:ext>
            </a:extLst>
          </p:cNvPr>
          <p:cNvSpPr txBox="1"/>
          <p:nvPr/>
        </p:nvSpPr>
        <p:spPr>
          <a:xfrm>
            <a:off x="1481206" y="4367758"/>
            <a:ext cx="399949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Microsoft 365</a:t>
            </a:r>
          </a:p>
        </p:txBody>
      </p:sp>
      <p:pic>
        <p:nvPicPr>
          <p:cNvPr id="22" name="Picture 21" descr="A white shield in a blue circle&#10;&#10;Description automatically generated">
            <a:extLst>
              <a:ext uri="{FF2B5EF4-FFF2-40B4-BE49-F238E27FC236}">
                <a16:creationId xmlns:a16="http://schemas.microsoft.com/office/drawing/2014/main" id="{C817C416-63DE-805F-7655-36FBE0783D2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6870545" y="4138477"/>
            <a:ext cx="817764" cy="817764"/>
          </a:xfrm>
          <a:prstGeom prst="rect">
            <a:avLst/>
          </a:prstGeom>
        </p:spPr>
      </p:pic>
      <p:sp>
        <p:nvSpPr>
          <p:cNvPr id="23" name="TextBox 22">
            <a:extLst>
              <a:ext uri="{FF2B5EF4-FFF2-40B4-BE49-F238E27FC236}">
                <a16:creationId xmlns:a16="http://schemas.microsoft.com/office/drawing/2014/main" id="{80A37981-B06A-F594-A775-3C196E58493A}"/>
              </a:ext>
            </a:extLst>
          </p:cNvPr>
          <p:cNvSpPr txBox="1"/>
          <p:nvPr/>
        </p:nvSpPr>
        <p:spPr>
          <a:xfrm>
            <a:off x="7839036" y="436775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Security</a:t>
            </a:r>
          </a:p>
        </p:txBody>
      </p:sp>
      <p:sp>
        <p:nvSpPr>
          <p:cNvPr id="3" name="TextBox 2">
            <a:extLst>
              <a:ext uri="{FF2B5EF4-FFF2-40B4-BE49-F238E27FC236}">
                <a16:creationId xmlns:a16="http://schemas.microsoft.com/office/drawing/2014/main" id="{4AEC470F-F553-E4A8-C289-7DF3469EA3EC}"/>
              </a:ext>
            </a:extLst>
          </p:cNvPr>
          <p:cNvSpPr txBox="1"/>
          <p:nvPr/>
        </p:nvSpPr>
        <p:spPr>
          <a:xfrm>
            <a:off x="8663897" y="457200"/>
            <a:ext cx="256848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aka.ms/msftcopilots</a:t>
            </a:r>
          </a:p>
        </p:txBody>
      </p:sp>
      <p:pic>
        <p:nvPicPr>
          <p:cNvPr id="8" name="Picture 7" descr="Icon&#10;&#10;Description automatically generated">
            <a:extLst>
              <a:ext uri="{FF2B5EF4-FFF2-40B4-BE49-F238E27FC236}">
                <a16:creationId xmlns:a16="http://schemas.microsoft.com/office/drawing/2014/main" id="{7D159312-B76D-3D44-CC53-D8E1F53AB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753" y="5332897"/>
            <a:ext cx="723347" cy="723347"/>
          </a:xfrm>
          <a:prstGeom prst="rect">
            <a:avLst/>
          </a:prstGeom>
        </p:spPr>
      </p:pic>
      <p:sp>
        <p:nvSpPr>
          <p:cNvPr id="12" name="TextBox 11">
            <a:extLst>
              <a:ext uri="{FF2B5EF4-FFF2-40B4-BE49-F238E27FC236}">
                <a16:creationId xmlns:a16="http://schemas.microsoft.com/office/drawing/2014/main" id="{DA20C04B-3326-7EAF-326B-E4AA507A2DAA}"/>
              </a:ext>
            </a:extLst>
          </p:cNvPr>
          <p:cNvSpPr txBox="1"/>
          <p:nvPr/>
        </p:nvSpPr>
        <p:spPr>
          <a:xfrm>
            <a:off x="7839036" y="552504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Fabric</a:t>
            </a:r>
          </a:p>
        </p:txBody>
      </p:sp>
    </p:spTree>
    <p:extLst>
      <p:ext uri="{BB962C8B-B14F-4D97-AF65-F5344CB8AC3E}">
        <p14:creationId xmlns:p14="http://schemas.microsoft.com/office/powerpoint/2010/main" val="269960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Tree>
    <p:extLst>
      <p:ext uri="{BB962C8B-B14F-4D97-AF65-F5344CB8AC3E}">
        <p14:creationId xmlns:p14="http://schemas.microsoft.com/office/powerpoint/2010/main" val="25091549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028C06-AEA0-3E70-E9FA-26BE7AFD818C}"/>
            </a:ext>
          </a:extLst>
        </p:cNvPr>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8B9656CE-6CCE-7364-6B67-A967FE428D3C}"/>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141B059B-4C7C-F89F-2A29-F18B3720DE8D}"/>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71DF420E-AB26-3D3E-59A2-91BB18068DE5}"/>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DEC36DA1-8C48-0EED-FF92-E2987D83513C}"/>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0223593A-940E-C8B7-70AE-5AF0859F971C}"/>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74D288AA-3C4D-D811-123E-7CCD110A565C}"/>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C314842A-34B7-CE7D-FA6D-4B24DC640602}"/>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4ECB1892-B640-74D2-C0E9-F249D5120F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9CCE64C-FD1E-5C00-8D79-D8AA4BCA0A2C}"/>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8B34B290-257F-215F-551C-0CC39B3F8D56}"/>
              </a:ext>
            </a:extLst>
          </p:cNvPr>
          <p:cNvSpPr>
            <a:spLocks noGrp="1"/>
          </p:cNvSpPr>
          <p:nvPr>
            <p:ph type="title"/>
          </p:nvPr>
        </p:nvSpPr>
        <p:spPr/>
        <p:txBody>
          <a:bodyPr/>
          <a:lstStyle/>
          <a:p>
            <a:r>
              <a:rPr lang="en-US">
                <a:solidFill>
                  <a:schemeClr val="accent5">
                    <a:lumMod val="75000"/>
                  </a:schemeClr>
                </a:solidFill>
              </a:rPr>
              <a:t>This is a new moment for AI</a:t>
            </a:r>
          </a:p>
        </p:txBody>
      </p:sp>
      <p:sp>
        <p:nvSpPr>
          <p:cNvPr id="13" name="Rectangle: Rounded Corners 56">
            <a:extLst>
              <a:ext uri="{FF2B5EF4-FFF2-40B4-BE49-F238E27FC236}">
                <a16:creationId xmlns:a16="http://schemas.microsoft.com/office/drawing/2014/main" id="{E5784DCF-B746-2FC9-72BF-AAA56377B01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EBE7B1DE-7338-1DC5-A708-7A50F2A2A5CE}"/>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the field of computer science that seeks to create intelligent machines that can replicate or exceed human intelligence</a:t>
            </a:r>
            <a:r>
              <a:rPr kumimoji="0" lang="en-US" sz="1200" b="0" i="0" u="none" strike="noStrike" kern="1200" cap="none" spc="0" normalizeH="0" baseline="0" noProof="0">
                <a:ln>
                  <a:noFill/>
                </a:ln>
                <a:solidFill>
                  <a:srgbClr val="FFFFFF"/>
                </a:solidFill>
                <a:effectLst/>
                <a:uLnTx/>
                <a:uFillTx/>
                <a:latin typeface="Segoe UI"/>
                <a:ea typeface="+mn-ea"/>
                <a:cs typeface="+mn-cs"/>
              </a:rPr>
              <a:t>.</a:t>
            </a:r>
          </a:p>
        </p:txBody>
      </p:sp>
      <p:sp>
        <p:nvSpPr>
          <p:cNvPr id="18" name="Text Placeholder 8">
            <a:extLst>
              <a:ext uri="{FF2B5EF4-FFF2-40B4-BE49-F238E27FC236}">
                <a16:creationId xmlns:a16="http://schemas.microsoft.com/office/drawing/2014/main" id="{B6295AF8-1B4C-060C-C055-D9219DF7441D}"/>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A9E905-F5EA-0750-D6A2-DC071B9CD462}"/>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44AD7E11-F365-E109-89E5-5657CBDE1EF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4C0145-766C-7F4E-050C-06BFE5D9674B}"/>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AE057E3D-A2DC-BA9E-0EC4-4D108C92556C}"/>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64904998-E121-0C1A-7E73-0A22CE74C6A3}"/>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1645C5E7-44C1-A652-80A4-990117B82ACC}"/>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381665590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Microsoft Copilot in Azure</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spTree>
    <p:extLst>
      <p:ext uri="{BB962C8B-B14F-4D97-AF65-F5344CB8AC3E}">
        <p14:creationId xmlns:p14="http://schemas.microsoft.com/office/powerpoint/2010/main" val="206837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CFF0-8F26-F6A8-F9E5-3878AF6B4FC8}"/>
              </a:ext>
            </a:extLst>
          </p:cNvPr>
          <p:cNvSpPr>
            <a:spLocks noGrp="1"/>
          </p:cNvSpPr>
          <p:nvPr>
            <p:ph type="title"/>
          </p:nvPr>
        </p:nvSpPr>
        <p:spPr>
          <a:xfrm>
            <a:off x="586740" y="299206"/>
            <a:ext cx="11018520" cy="553998"/>
          </a:xfrm>
        </p:spPr>
        <p:txBody>
          <a:bodyPr/>
          <a:lstStyle/>
          <a:p>
            <a:r>
              <a:rPr lang="en-US"/>
              <a:t>Our vision for SQL</a:t>
            </a:r>
          </a:p>
        </p:txBody>
      </p:sp>
      <p:pic>
        <p:nvPicPr>
          <p:cNvPr id="4" name="Picture 3" descr="A hand writing a word on a white board&#10;&#10;Description automatically generated">
            <a:extLst>
              <a:ext uri="{FF2B5EF4-FFF2-40B4-BE49-F238E27FC236}">
                <a16:creationId xmlns:a16="http://schemas.microsoft.com/office/drawing/2014/main" id="{4FBA2CA3-5271-1AA7-FF95-735240E96A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0579" y="1813035"/>
            <a:ext cx="1272540" cy="848360"/>
          </a:xfrm>
          <a:prstGeom prst="rect">
            <a:avLst/>
          </a:prstGeom>
        </p:spPr>
      </p:pic>
      <p:pic>
        <p:nvPicPr>
          <p:cNvPr id="5" name="Picture 4" descr="A hand writing on a white board&#10;&#10;Description automatically generated">
            <a:extLst>
              <a:ext uri="{FF2B5EF4-FFF2-40B4-BE49-F238E27FC236}">
                <a16:creationId xmlns:a16="http://schemas.microsoft.com/office/drawing/2014/main" id="{D4A4230A-B3ED-80D7-8CC7-2DA801AE9E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540385" y="1687796"/>
            <a:ext cx="1648259" cy="1098839"/>
          </a:xfrm>
          <a:prstGeom prst="rect">
            <a:avLst/>
          </a:prstGeom>
        </p:spPr>
      </p:pic>
      <p:pic>
        <p:nvPicPr>
          <p:cNvPr id="6" name="Picture 5" descr="A tablet with words on the screen&#10;&#10;Description automatically generated">
            <a:extLst>
              <a:ext uri="{FF2B5EF4-FFF2-40B4-BE49-F238E27FC236}">
                <a16:creationId xmlns:a16="http://schemas.microsoft.com/office/drawing/2014/main" id="{FD30B5C1-3389-3C98-331B-E4841CDC74F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368289" y="1752075"/>
            <a:ext cx="1455420" cy="970280"/>
          </a:xfrm>
          <a:prstGeom prst="rect">
            <a:avLst/>
          </a:prstGeom>
        </p:spPr>
      </p:pic>
      <p:sp>
        <p:nvSpPr>
          <p:cNvPr id="7" name="Rectangle: Rounded Corners 6">
            <a:extLst>
              <a:ext uri="{FF2B5EF4-FFF2-40B4-BE49-F238E27FC236}">
                <a16:creationId xmlns:a16="http://schemas.microsoft.com/office/drawing/2014/main" id="{0F364F70-B13B-F318-0B76-CC4D58708859}"/>
              </a:ext>
            </a:extLst>
          </p:cNvPr>
          <p:cNvSpPr/>
          <p:nvPr/>
        </p:nvSpPr>
        <p:spPr bwMode="auto">
          <a:xfrm>
            <a:off x="606478" y="3728565"/>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Performance</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Security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Availability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Disaster Recovery</a:t>
            </a:r>
          </a:p>
        </p:txBody>
      </p:sp>
      <p:sp>
        <p:nvSpPr>
          <p:cNvPr id="10" name="TextBox 9">
            <a:extLst>
              <a:ext uri="{FF2B5EF4-FFF2-40B4-BE49-F238E27FC236}">
                <a16:creationId xmlns:a16="http://schemas.microsoft.com/office/drawing/2014/main" id="{AD1C1819-9720-2F27-11D7-93F88BF17526}"/>
              </a:ext>
            </a:extLst>
          </p:cNvPr>
          <p:cNvSpPr txBox="1"/>
          <p:nvPr/>
        </p:nvSpPr>
        <p:spPr>
          <a:xfrm>
            <a:off x="756510" y="3275109"/>
            <a:ext cx="2240678" cy="307777"/>
          </a:xfrm>
          <a:prstGeom prst="rect">
            <a:avLst/>
          </a:prstGeom>
          <a:noFill/>
        </p:spPr>
        <p:txBody>
          <a:bodyPr wrap="none" lIns="0" tIns="0" rIns="0" bIns="0" rtlCol="0">
            <a:spAutoFit/>
          </a:bodyPr>
          <a:lstStyle/>
          <a:p>
            <a:pPr algn="l"/>
            <a:r>
              <a:rPr lang="en-US" sz="2000" b="1"/>
              <a:t>Improve efficiency</a:t>
            </a:r>
          </a:p>
        </p:txBody>
      </p:sp>
      <p:sp>
        <p:nvSpPr>
          <p:cNvPr id="12" name="TextBox 11">
            <a:extLst>
              <a:ext uri="{FF2B5EF4-FFF2-40B4-BE49-F238E27FC236}">
                <a16:creationId xmlns:a16="http://schemas.microsoft.com/office/drawing/2014/main" id="{95196BE5-D95F-B835-56C1-7B6D3D0EEBB5}"/>
              </a:ext>
            </a:extLst>
          </p:cNvPr>
          <p:cNvSpPr txBox="1"/>
          <p:nvPr/>
        </p:nvSpPr>
        <p:spPr>
          <a:xfrm>
            <a:off x="569886" y="813445"/>
            <a:ext cx="6765234" cy="461665"/>
          </a:xfrm>
          <a:prstGeom prst="rect">
            <a:avLst/>
          </a:prstGeom>
          <a:noFill/>
        </p:spPr>
        <p:txBody>
          <a:bodyPr wrap="square">
            <a:spAutoFit/>
          </a:bodyPr>
          <a:lstStyle/>
          <a:p>
            <a:r>
              <a:rPr lang="en-US" sz="2400"/>
              <a:t>Simplifying Database Management with AI</a:t>
            </a:r>
          </a:p>
        </p:txBody>
      </p:sp>
      <p:sp>
        <p:nvSpPr>
          <p:cNvPr id="13" name="Rectangle: Rounded Corners 12">
            <a:extLst>
              <a:ext uri="{FF2B5EF4-FFF2-40B4-BE49-F238E27FC236}">
                <a16:creationId xmlns:a16="http://schemas.microsoft.com/office/drawing/2014/main" id="{A0236155-6C6B-13BF-CF9E-454E82E37AA7}"/>
              </a:ext>
            </a:extLst>
          </p:cNvPr>
          <p:cNvSpPr/>
          <p:nvPr/>
        </p:nvSpPr>
        <p:spPr bwMode="auto">
          <a:xfrm>
            <a:off x="4825628"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Database schemas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Correct and performant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Enable data-driven applications</a:t>
            </a:r>
          </a:p>
        </p:txBody>
      </p:sp>
      <p:sp>
        <p:nvSpPr>
          <p:cNvPr id="14" name="Rectangle: Rounded Corners 13">
            <a:extLst>
              <a:ext uri="{FF2B5EF4-FFF2-40B4-BE49-F238E27FC236}">
                <a16:creationId xmlns:a16="http://schemas.microsoft.com/office/drawing/2014/main" id="{FBEECF7F-005B-86C9-9C7D-797463FCFA2E}"/>
              </a:ext>
            </a:extLst>
          </p:cNvPr>
          <p:cNvSpPr/>
          <p:nvPr/>
        </p:nvSpPr>
        <p:spPr bwMode="auto">
          <a:xfrm>
            <a:off x="9094143"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Manage </a:t>
            </a:r>
          </a:p>
          <a:p>
            <a:pPr algn="ctr" defTabSz="932472" fontAlgn="base">
              <a:spcBef>
                <a:spcPct val="0"/>
              </a:spcBef>
              <a:spcAft>
                <a:spcPct val="0"/>
              </a:spcAft>
            </a:pPr>
            <a:r>
              <a:rPr lang="en-US" sz="1800">
                <a:solidFill>
                  <a:schemeClr val="tx1"/>
                </a:solidFill>
                <a:latin typeface="Segoe UI"/>
                <a:cs typeface="Segoe UI" pitchFamily="34" charset="0"/>
              </a:rPr>
              <a:t>Databases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Navigate complexity of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Maximize use of Azure</a:t>
            </a:r>
          </a:p>
        </p:txBody>
      </p:sp>
      <p:sp>
        <p:nvSpPr>
          <p:cNvPr id="15" name="TextBox 14">
            <a:extLst>
              <a:ext uri="{FF2B5EF4-FFF2-40B4-BE49-F238E27FC236}">
                <a16:creationId xmlns:a16="http://schemas.microsoft.com/office/drawing/2014/main" id="{5B26A110-637D-9061-4924-AB1310852995}"/>
              </a:ext>
            </a:extLst>
          </p:cNvPr>
          <p:cNvSpPr txBox="1"/>
          <p:nvPr/>
        </p:nvSpPr>
        <p:spPr>
          <a:xfrm>
            <a:off x="4856877" y="3278497"/>
            <a:ext cx="2478243" cy="307777"/>
          </a:xfrm>
          <a:prstGeom prst="rect">
            <a:avLst/>
          </a:prstGeom>
          <a:noFill/>
        </p:spPr>
        <p:txBody>
          <a:bodyPr wrap="none" lIns="0" tIns="0" rIns="0" bIns="0" rtlCol="0">
            <a:spAutoFit/>
          </a:bodyPr>
          <a:lstStyle/>
          <a:p>
            <a:pPr algn="l"/>
            <a:r>
              <a:rPr lang="en-US" sz="2000" b="1"/>
              <a:t>Design and optimize</a:t>
            </a:r>
          </a:p>
        </p:txBody>
      </p:sp>
      <p:sp>
        <p:nvSpPr>
          <p:cNvPr id="16" name="TextBox 15">
            <a:extLst>
              <a:ext uri="{FF2B5EF4-FFF2-40B4-BE49-F238E27FC236}">
                <a16:creationId xmlns:a16="http://schemas.microsoft.com/office/drawing/2014/main" id="{CC692010-CE00-7499-3414-FF31DD8E6024}"/>
              </a:ext>
            </a:extLst>
          </p:cNvPr>
          <p:cNvSpPr txBox="1"/>
          <p:nvPr/>
        </p:nvSpPr>
        <p:spPr>
          <a:xfrm>
            <a:off x="9866621" y="3275109"/>
            <a:ext cx="995785" cy="307777"/>
          </a:xfrm>
          <a:prstGeom prst="rect">
            <a:avLst/>
          </a:prstGeom>
          <a:noFill/>
        </p:spPr>
        <p:txBody>
          <a:bodyPr wrap="none" lIns="0" tIns="0" rIns="0" bIns="0" rtlCol="0">
            <a:spAutoFit/>
          </a:bodyPr>
          <a:lstStyle/>
          <a:p>
            <a:pPr algn="ctr"/>
            <a:r>
              <a:rPr lang="en-US" sz="2000" b="1"/>
              <a:t>Simplify</a:t>
            </a:r>
          </a:p>
        </p:txBody>
      </p:sp>
    </p:spTree>
    <p:extLst>
      <p:ext uri="{BB962C8B-B14F-4D97-AF65-F5344CB8AC3E}">
        <p14:creationId xmlns:p14="http://schemas.microsoft.com/office/powerpoint/2010/main" val="80882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animBg="1"/>
      <p:bldP spid="14" grpId="0" animBg="1"/>
      <p:bldP spid="15"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987F-7B69-DF58-1458-548EF89830A8}"/>
              </a:ext>
            </a:extLst>
          </p:cNvPr>
          <p:cNvSpPr>
            <a:spLocks noGrp="1"/>
          </p:cNvSpPr>
          <p:nvPr>
            <p:ph type="title"/>
          </p:nvPr>
        </p:nvSpPr>
        <p:spPr>
          <a:xfrm>
            <a:off x="588263" y="457200"/>
            <a:ext cx="11018520" cy="553998"/>
          </a:xfrm>
        </p:spPr>
        <p:txBody>
          <a:bodyPr wrap="square" anchor="t">
            <a:normAutofit/>
          </a:bodyPr>
          <a:lstStyle/>
          <a:p>
            <a:r>
              <a:rPr lang="en-US"/>
              <a:t>Azure SQL Database Copilot portal experiences</a:t>
            </a:r>
            <a:endParaRPr lang="en-US" i="1"/>
          </a:p>
        </p:txBody>
      </p:sp>
      <p:graphicFrame>
        <p:nvGraphicFramePr>
          <p:cNvPr id="4" name="Diagram 3">
            <a:extLst>
              <a:ext uri="{FF2B5EF4-FFF2-40B4-BE49-F238E27FC236}">
                <a16:creationId xmlns:a16="http://schemas.microsoft.com/office/drawing/2014/main" id="{7706705C-0730-D24B-EF4B-D471DC4A776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50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4BF4-0E02-08D4-BB20-86D80744852B}"/>
              </a:ext>
            </a:extLst>
          </p:cNvPr>
          <p:cNvSpPr>
            <a:spLocks noGrp="1"/>
          </p:cNvSpPr>
          <p:nvPr>
            <p:ph type="title"/>
          </p:nvPr>
        </p:nvSpPr>
        <p:spPr>
          <a:xfrm>
            <a:off x="588263" y="457200"/>
            <a:ext cx="11018520" cy="553998"/>
          </a:xfrm>
        </p:spPr>
        <p:txBody>
          <a:bodyPr anchor="t">
            <a:normAutofit/>
          </a:bodyPr>
          <a:lstStyle/>
          <a:p>
            <a:r>
              <a:rPr lang="en-US"/>
              <a:t>Copilot principles</a:t>
            </a:r>
          </a:p>
        </p:txBody>
      </p:sp>
      <p:graphicFrame>
        <p:nvGraphicFramePr>
          <p:cNvPr id="5" name="Text Placeholder 2">
            <a:extLst>
              <a:ext uri="{FF2B5EF4-FFF2-40B4-BE49-F238E27FC236}">
                <a16:creationId xmlns:a16="http://schemas.microsoft.com/office/drawing/2014/main" id="{3FEFE95A-00D7-D007-4178-826F6FDB2D41}"/>
              </a:ext>
            </a:extLst>
          </p:cNvPr>
          <p:cNvGraphicFramePr/>
          <p:nvPr/>
        </p:nvGraphicFramePr>
        <p:xfrm>
          <a:off x="588263" y="1201698"/>
          <a:ext cx="1101852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64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A62D-D8A8-0BC5-B434-DD91251F5AD2}"/>
              </a:ext>
            </a:extLst>
          </p:cNvPr>
          <p:cNvSpPr>
            <a:spLocks noGrp="1"/>
          </p:cNvSpPr>
          <p:nvPr>
            <p:ph type="title"/>
          </p:nvPr>
        </p:nvSpPr>
        <p:spPr>
          <a:xfrm>
            <a:off x="588263" y="457200"/>
            <a:ext cx="11018520" cy="553998"/>
          </a:xfrm>
        </p:spPr>
        <p:txBody>
          <a:bodyPr wrap="square" anchor="ctr">
            <a:normAutofit/>
          </a:bodyPr>
          <a:lstStyle/>
          <a:p>
            <a:r>
              <a:rPr lang="en-US"/>
              <a:t>Microsoft Copilot in Azure</a:t>
            </a:r>
          </a:p>
        </p:txBody>
      </p:sp>
      <p:sp>
        <p:nvSpPr>
          <p:cNvPr id="3" name="Text Placeholder 2">
            <a:extLst>
              <a:ext uri="{FF2B5EF4-FFF2-40B4-BE49-F238E27FC236}">
                <a16:creationId xmlns:a16="http://schemas.microsoft.com/office/drawing/2014/main" id="{F17C2039-F218-9B47-7C7A-A1C39BD290CE}"/>
              </a:ext>
            </a:extLst>
          </p:cNvPr>
          <p:cNvSpPr>
            <a:spLocks noGrp="1"/>
          </p:cNvSpPr>
          <p:nvPr>
            <p:ph type="body" sz="quarter" idx="4294967295"/>
          </p:nvPr>
        </p:nvSpPr>
        <p:spPr>
          <a:xfrm>
            <a:off x="2008996" y="1394798"/>
            <a:ext cx="8174008" cy="4801314"/>
          </a:xfrm>
        </p:spPr>
        <p:txBody>
          <a:bodyPr/>
          <a:lstStyle/>
          <a:p>
            <a:pPr marL="0" indent="0">
              <a:buNone/>
            </a:pPr>
            <a:endParaRPr lang="en-US" sz="2400" b="1"/>
          </a:p>
          <a:p>
            <a:pPr marL="0" indent="0">
              <a:buNone/>
            </a:pPr>
            <a:r>
              <a:rPr lang="en-US" sz="2400" b="1"/>
              <a:t>AI-Powered Assistant</a:t>
            </a:r>
            <a:r>
              <a:rPr lang="en-US" sz="2400"/>
              <a:t>: Copilot for Azure is an AI companion that simplifies how you design, operate, optimize, and troubleshoot apps and infrastructure from cloud to edge. </a:t>
            </a:r>
          </a:p>
          <a:p>
            <a:pPr marL="0" indent="0">
              <a:buNone/>
            </a:pPr>
            <a:endParaRPr lang="en-US" sz="2400" b="1"/>
          </a:p>
          <a:p>
            <a:pPr marL="0" indent="0">
              <a:buNone/>
            </a:pPr>
            <a:r>
              <a:rPr lang="en-US" sz="2400" b="1"/>
              <a:t>Open Preview Access announced at BUILD</a:t>
            </a:r>
            <a:r>
              <a:rPr lang="en-US" sz="2400"/>
              <a:t>: Rolled out to all customers, with options to enable or disable for specific Azure tenants. </a:t>
            </a:r>
          </a:p>
          <a:p>
            <a:pPr marL="0" indent="0">
              <a:buNone/>
            </a:pPr>
            <a:endParaRPr lang="en-US" sz="2400" b="1"/>
          </a:p>
          <a:p>
            <a:pPr marL="0" indent="0">
              <a:buNone/>
            </a:pPr>
            <a:r>
              <a:rPr lang="en-US" sz="2400" b="1"/>
              <a:t>Enhanced Azure SQL Capabilities</a:t>
            </a:r>
            <a:r>
              <a:rPr lang="en-US" sz="2400"/>
              <a:t>: New features for Azure SQL Database to improve the management of SQL-dependent applications.</a:t>
            </a:r>
            <a:endParaRPr lang="en-US"/>
          </a:p>
        </p:txBody>
      </p:sp>
      <p:sp>
        <p:nvSpPr>
          <p:cNvPr id="5" name="Arrow: Right 4">
            <a:extLst>
              <a:ext uri="{FF2B5EF4-FFF2-40B4-BE49-F238E27FC236}">
                <a16:creationId xmlns:a16="http://schemas.microsoft.com/office/drawing/2014/main" id="{0DA3ACDE-B0A6-4E99-FB44-F227FE54A73E}"/>
              </a:ext>
            </a:extLst>
          </p:cNvPr>
          <p:cNvSpPr/>
          <p:nvPr/>
        </p:nvSpPr>
        <p:spPr bwMode="auto">
          <a:xfrm>
            <a:off x="215881" y="4674592"/>
            <a:ext cx="1630762" cy="16860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Today’s Focus</a:t>
            </a:r>
          </a:p>
        </p:txBody>
      </p:sp>
    </p:spTree>
    <p:extLst>
      <p:ext uri="{BB962C8B-B14F-4D97-AF65-F5344CB8AC3E}">
        <p14:creationId xmlns:p14="http://schemas.microsoft.com/office/powerpoint/2010/main" val="71437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57D-9FAC-8CFE-225B-AB36ACD30337}"/>
              </a:ext>
            </a:extLst>
          </p:cNvPr>
          <p:cNvSpPr>
            <a:spLocks noGrp="1"/>
          </p:cNvSpPr>
          <p:nvPr>
            <p:ph type="title"/>
          </p:nvPr>
        </p:nvSpPr>
        <p:spPr/>
        <p:txBody>
          <a:bodyPr/>
          <a:lstStyle/>
          <a:p>
            <a:r>
              <a:rPr lang="en-US"/>
              <a:t>Example prompts</a:t>
            </a:r>
          </a:p>
        </p:txBody>
      </p:sp>
      <p:graphicFrame>
        <p:nvGraphicFramePr>
          <p:cNvPr id="4" name="Content Placeholder 4">
            <a:extLst>
              <a:ext uri="{FF2B5EF4-FFF2-40B4-BE49-F238E27FC236}">
                <a16:creationId xmlns:a16="http://schemas.microsoft.com/office/drawing/2014/main" id="{67694E9A-7C53-A926-A0BF-7F9A0A60B434}"/>
              </a:ext>
            </a:extLst>
          </p:cNvPr>
          <p:cNvGraphicFramePr>
            <a:graphicFrameLocks/>
          </p:cNvGraphicFramePr>
          <p:nvPr/>
        </p:nvGraphicFramePr>
        <p:xfrm>
          <a:off x="323636" y="1196711"/>
          <a:ext cx="11635483" cy="4803395"/>
        </p:xfrm>
        <a:graphic>
          <a:graphicData uri="http://schemas.openxmlformats.org/drawingml/2006/table">
            <a:tbl>
              <a:tblPr firstRow="1" firstCol="1" bandRow="1">
                <a:tableStyleId>{1FECB4D8-DB02-4DC6-A0A2-4F2EBAE1DC90}</a:tableStyleId>
              </a:tblPr>
              <a:tblGrid>
                <a:gridCol w="5008724">
                  <a:extLst>
                    <a:ext uri="{9D8B030D-6E8A-4147-A177-3AD203B41FA5}">
                      <a16:colId xmlns:a16="http://schemas.microsoft.com/office/drawing/2014/main" val="462172814"/>
                    </a:ext>
                  </a:extLst>
                </a:gridCol>
                <a:gridCol w="6626759">
                  <a:extLst>
                    <a:ext uri="{9D8B030D-6E8A-4147-A177-3AD203B41FA5}">
                      <a16:colId xmlns:a16="http://schemas.microsoft.com/office/drawing/2014/main" val="1293135349"/>
                    </a:ext>
                  </a:extLst>
                </a:gridCol>
              </a:tblGrid>
              <a:tr h="568370">
                <a:tc>
                  <a:txBody>
                    <a:bodyPr/>
                    <a:lstStyle/>
                    <a:p>
                      <a:pPr algn="ctr" fontAlgn="base">
                        <a:spcAft>
                          <a:spcPts val="0"/>
                        </a:spcAft>
                      </a:pPr>
                      <a:endParaRPr lang="en-US" sz="1800" kern="0">
                        <a:effectLst/>
                      </a:endParaRPr>
                    </a:p>
                    <a:p>
                      <a:pPr algn="ctr" fontAlgn="base">
                        <a:spcAft>
                          <a:spcPts val="0"/>
                        </a:spcAft>
                      </a:pPr>
                      <a:r>
                        <a:rPr lang="en-US" sz="1800" kern="0">
                          <a:effectLst/>
                        </a:rPr>
                        <a:t>Topic  </a:t>
                      </a:r>
                      <a:endParaRPr lang="en-US" sz="1800">
                        <a:effectLst/>
                      </a:endParaRPr>
                    </a:p>
                  </a:txBody>
                  <a:tcPr marL="0" marR="0" marT="0" marB="0"/>
                </a:tc>
                <a:tc>
                  <a:txBody>
                    <a:bodyPr/>
                    <a:lstStyle/>
                    <a:p>
                      <a:pPr algn="ctr" fontAlgn="base">
                        <a:spcAft>
                          <a:spcPts val="0"/>
                        </a:spcAft>
                      </a:pPr>
                      <a:endParaRPr lang="en-US" sz="1800" kern="0">
                        <a:effectLst/>
                      </a:endParaRPr>
                    </a:p>
                    <a:p>
                      <a:pPr algn="ctr" fontAlgn="base">
                        <a:spcAft>
                          <a:spcPts val="0"/>
                        </a:spcAft>
                      </a:pPr>
                      <a:r>
                        <a:rPr lang="en-US" sz="1800" kern="0">
                          <a:effectLst/>
                        </a:rPr>
                        <a:t>Example Prompts </a:t>
                      </a:r>
                      <a:endParaRPr lang="en-US" sz="1800">
                        <a:effectLst/>
                      </a:endParaRPr>
                    </a:p>
                  </a:txBody>
                  <a:tcPr marL="0" marR="0" marT="0" marB="0"/>
                </a:tc>
                <a:extLst>
                  <a:ext uri="{0D108BD9-81ED-4DB2-BD59-A6C34878D82A}">
                    <a16:rowId xmlns:a16="http://schemas.microsoft.com/office/drawing/2014/main" val="1297285845"/>
                  </a:ext>
                </a:extLst>
              </a:tr>
              <a:tr h="302508">
                <a:tc>
                  <a:txBody>
                    <a:bodyPr/>
                    <a:lstStyle/>
                    <a:p>
                      <a:pPr fontAlgn="base">
                        <a:spcAft>
                          <a:spcPts val="0"/>
                        </a:spcAft>
                      </a:pPr>
                      <a:r>
                        <a:rPr lang="en-US" sz="1800">
                          <a:effectLst/>
                        </a:rPr>
                        <a:t>  Active User Connections</a:t>
                      </a:r>
                    </a:p>
                  </a:txBody>
                  <a:tcPr marL="0" marR="0" marT="0" marB="0"/>
                </a:tc>
                <a:tc>
                  <a:txBody>
                    <a:bodyPr/>
                    <a:lstStyle/>
                    <a:p>
                      <a:pPr fontAlgn="base">
                        <a:spcAft>
                          <a:spcPts val="0"/>
                        </a:spcAft>
                      </a:pPr>
                      <a:r>
                        <a:rPr lang="en-US" sz="1800">
                          <a:effectLst/>
                        </a:rPr>
                        <a:t>   Who are currently actively connected to the database?</a:t>
                      </a:r>
                    </a:p>
                  </a:txBody>
                  <a:tcPr marL="0" marR="0" marT="0" marB="0"/>
                </a:tc>
                <a:extLst>
                  <a:ext uri="{0D108BD9-81ED-4DB2-BD59-A6C34878D82A}">
                    <a16:rowId xmlns:a16="http://schemas.microsoft.com/office/drawing/2014/main" val="3075652387"/>
                  </a:ext>
                </a:extLst>
              </a:tr>
              <a:tr h="295062">
                <a:tc>
                  <a:txBody>
                    <a:bodyPr/>
                    <a:lstStyle/>
                    <a:p>
                      <a:pPr fontAlgn="base">
                        <a:spcAft>
                          <a:spcPts val="0"/>
                        </a:spcAft>
                      </a:pPr>
                      <a:r>
                        <a:rPr lang="en-US" sz="1800">
                          <a:effectLst/>
                        </a:rPr>
                        <a:t>  Blocking Session Analysis</a:t>
                      </a:r>
                    </a:p>
                  </a:txBody>
                  <a:tcPr marL="0" marR="0" marT="0" marB="0"/>
                </a:tc>
                <a:tc>
                  <a:txBody>
                    <a:bodyPr/>
                    <a:lstStyle/>
                    <a:p>
                      <a:pPr fontAlgn="base">
                        <a:spcAft>
                          <a:spcPts val="0"/>
                        </a:spcAft>
                      </a:pPr>
                      <a:r>
                        <a:rPr lang="en-US" sz="1800">
                          <a:effectLst/>
                        </a:rPr>
                        <a:t>   Check top blocking sessions.</a:t>
                      </a:r>
                    </a:p>
                  </a:txBody>
                  <a:tcPr marL="0" marR="0" marT="0" marB="0"/>
                </a:tc>
                <a:extLst>
                  <a:ext uri="{0D108BD9-81ED-4DB2-BD59-A6C34878D82A}">
                    <a16:rowId xmlns:a16="http://schemas.microsoft.com/office/drawing/2014/main" val="3252342773"/>
                  </a:ext>
                </a:extLst>
              </a:tr>
              <a:tr h="302508">
                <a:tc>
                  <a:txBody>
                    <a:bodyPr/>
                    <a:lstStyle/>
                    <a:p>
                      <a:pPr fontAlgn="base">
                        <a:spcAft>
                          <a:spcPts val="0"/>
                        </a:spcAft>
                      </a:pPr>
                      <a:r>
                        <a:rPr lang="en-US" sz="1800">
                          <a:effectLst/>
                        </a:rPr>
                        <a:t>  Database and Table Size</a:t>
                      </a:r>
                    </a:p>
                  </a:txBody>
                  <a:tcPr marL="0" marR="0" marT="0" marB="0"/>
                </a:tc>
                <a:tc>
                  <a:txBody>
                    <a:bodyPr/>
                    <a:lstStyle/>
                    <a:p>
                      <a:pPr fontAlgn="base">
                        <a:spcAft>
                          <a:spcPts val="0"/>
                        </a:spcAft>
                      </a:pPr>
                      <a:r>
                        <a:rPr lang="en-US" sz="1800">
                          <a:effectLst/>
                        </a:rPr>
                        <a:t>   What's the size of this database?</a:t>
                      </a:r>
                    </a:p>
                  </a:txBody>
                  <a:tcPr marL="0" marR="0" marT="0" marB="0"/>
                </a:tc>
                <a:extLst>
                  <a:ext uri="{0D108BD9-81ED-4DB2-BD59-A6C34878D82A}">
                    <a16:rowId xmlns:a16="http://schemas.microsoft.com/office/drawing/2014/main" val="2531345854"/>
                  </a:ext>
                </a:extLst>
              </a:tr>
              <a:tr h="302508">
                <a:tc>
                  <a:txBody>
                    <a:bodyPr/>
                    <a:lstStyle/>
                    <a:p>
                      <a:pPr fontAlgn="base">
                        <a:spcAft>
                          <a:spcPts val="0"/>
                        </a:spcAft>
                      </a:pPr>
                      <a:r>
                        <a:rPr lang="en-US" sz="1800">
                          <a:effectLst/>
                        </a:rPr>
                        <a:t>  Database Performance Analysis</a:t>
                      </a:r>
                    </a:p>
                  </a:txBody>
                  <a:tcPr marL="0" marR="0" marT="0" marB="0"/>
                </a:tc>
                <a:tc>
                  <a:txBody>
                    <a:bodyPr/>
                    <a:lstStyle/>
                    <a:p>
                      <a:pPr fontAlgn="base">
                        <a:spcAft>
                          <a:spcPts val="0"/>
                        </a:spcAft>
                      </a:pPr>
                      <a:r>
                        <a:rPr lang="en-US" sz="1800">
                          <a:effectLst/>
                        </a:rPr>
                        <a:t>   Why is my database slow? </a:t>
                      </a:r>
                    </a:p>
                  </a:txBody>
                  <a:tcPr marL="0" marR="0" marT="0" marB="0"/>
                </a:tc>
                <a:extLst>
                  <a:ext uri="{0D108BD9-81ED-4DB2-BD59-A6C34878D82A}">
                    <a16:rowId xmlns:a16="http://schemas.microsoft.com/office/drawing/2014/main" val="1402340073"/>
                  </a:ext>
                </a:extLst>
              </a:tr>
              <a:tr h="302508">
                <a:tc>
                  <a:txBody>
                    <a:bodyPr/>
                    <a:lstStyle/>
                    <a:p>
                      <a:pPr fontAlgn="base">
                        <a:spcAft>
                          <a:spcPts val="0"/>
                        </a:spcAft>
                      </a:pPr>
                      <a:r>
                        <a:rPr lang="en-US" sz="1800">
                          <a:effectLst/>
                        </a:rPr>
                        <a:t>  Deadlock Analysis</a:t>
                      </a:r>
                    </a:p>
                  </a:txBody>
                  <a:tcPr marL="0" marR="0" marT="0" marB="0"/>
                </a:tc>
                <a:tc>
                  <a:txBody>
                    <a:bodyPr/>
                    <a:lstStyle/>
                    <a:p>
                      <a:pPr fontAlgn="base">
                        <a:spcAft>
                          <a:spcPts val="0"/>
                        </a:spcAft>
                      </a:pPr>
                      <a:r>
                        <a:rPr lang="en-US" sz="1800">
                          <a:effectLst/>
                        </a:rPr>
                        <a:t>   Why am I getting deadlock errors? How can I fix it?</a:t>
                      </a:r>
                    </a:p>
                  </a:txBody>
                  <a:tcPr marL="0" marR="0" marT="0" marB="0"/>
                </a:tc>
                <a:extLst>
                  <a:ext uri="{0D108BD9-81ED-4DB2-BD59-A6C34878D82A}">
                    <a16:rowId xmlns:a16="http://schemas.microsoft.com/office/drawing/2014/main" val="1298030986"/>
                  </a:ext>
                </a:extLst>
              </a:tr>
              <a:tr h="302508">
                <a:tc>
                  <a:txBody>
                    <a:bodyPr/>
                    <a:lstStyle/>
                    <a:p>
                      <a:pPr fontAlgn="base">
                        <a:spcAft>
                          <a:spcPts val="0"/>
                        </a:spcAft>
                      </a:pPr>
                      <a:r>
                        <a:rPr lang="en-US" sz="1800">
                          <a:effectLst/>
                        </a:rPr>
                        <a:t>  Fragmented Index Analysis</a:t>
                      </a:r>
                    </a:p>
                  </a:txBody>
                  <a:tcPr marL="0" marR="0" marT="0" marB="0"/>
                </a:tc>
                <a:tc>
                  <a:txBody>
                    <a:bodyPr/>
                    <a:lstStyle/>
                    <a:p>
                      <a:pPr fontAlgn="base">
                        <a:spcAft>
                          <a:spcPts val="0"/>
                        </a:spcAft>
                      </a:pPr>
                      <a:r>
                        <a:rPr lang="en-US" sz="1800">
                          <a:effectLst/>
                        </a:rPr>
                        <a:t>   Help me find fragmented indexes.</a:t>
                      </a:r>
                    </a:p>
                  </a:txBody>
                  <a:tcPr marL="0" marR="0" marT="0" marB="0"/>
                </a:tc>
                <a:extLst>
                  <a:ext uri="{0D108BD9-81ED-4DB2-BD59-A6C34878D82A}">
                    <a16:rowId xmlns:a16="http://schemas.microsoft.com/office/drawing/2014/main" val="2067421448"/>
                  </a:ext>
                </a:extLst>
              </a:tr>
              <a:tr h="302508">
                <a:tc>
                  <a:txBody>
                    <a:bodyPr/>
                    <a:lstStyle/>
                    <a:p>
                      <a:pPr fontAlgn="base">
                        <a:spcAft>
                          <a:spcPts val="0"/>
                        </a:spcAft>
                      </a:pPr>
                      <a:r>
                        <a:rPr lang="en-US" sz="1800">
                          <a:effectLst/>
                        </a:rPr>
                        <a:t>  Index Recommendations</a:t>
                      </a:r>
                    </a:p>
                  </a:txBody>
                  <a:tcPr marL="0" marR="0" marT="0" marB="0"/>
                </a:tc>
                <a:tc>
                  <a:txBody>
                    <a:bodyPr/>
                    <a:lstStyle/>
                    <a:p>
                      <a:pPr fontAlgn="base">
                        <a:spcAft>
                          <a:spcPts val="0"/>
                        </a:spcAft>
                      </a:pPr>
                      <a:r>
                        <a:rPr lang="en-US" sz="1800">
                          <a:effectLst/>
                        </a:rPr>
                        <a:t>   Should I add an index on this table?</a:t>
                      </a:r>
                    </a:p>
                  </a:txBody>
                  <a:tcPr marL="0" marR="0" marT="0" marB="0"/>
                </a:tc>
                <a:extLst>
                  <a:ext uri="{0D108BD9-81ED-4DB2-BD59-A6C34878D82A}">
                    <a16:rowId xmlns:a16="http://schemas.microsoft.com/office/drawing/2014/main" val="731792663"/>
                  </a:ext>
                </a:extLst>
              </a:tr>
              <a:tr h="302508">
                <a:tc>
                  <a:txBody>
                    <a:bodyPr/>
                    <a:lstStyle/>
                    <a:p>
                      <a:pPr fontAlgn="base">
                        <a:spcAft>
                          <a:spcPts val="0"/>
                        </a:spcAft>
                      </a:pPr>
                      <a:r>
                        <a:rPr lang="en-US" sz="1800">
                          <a:effectLst/>
                        </a:rPr>
                        <a:t>  Missing Index Suggestions</a:t>
                      </a:r>
                    </a:p>
                  </a:txBody>
                  <a:tcPr marL="0" marR="0" marT="0" marB="0"/>
                </a:tc>
                <a:tc>
                  <a:txBody>
                    <a:bodyPr/>
                    <a:lstStyle/>
                    <a:p>
                      <a:pPr fontAlgn="base">
                        <a:spcAft>
                          <a:spcPts val="0"/>
                        </a:spcAft>
                      </a:pPr>
                      <a:r>
                        <a:rPr lang="en-US" sz="1800">
                          <a:effectLst/>
                        </a:rPr>
                        <a:t>   Missing index suggestion for improving query performance?</a:t>
                      </a:r>
                    </a:p>
                  </a:txBody>
                  <a:tcPr marL="0" marR="0" marT="0" marB="0"/>
                </a:tc>
                <a:extLst>
                  <a:ext uri="{0D108BD9-81ED-4DB2-BD59-A6C34878D82A}">
                    <a16:rowId xmlns:a16="http://schemas.microsoft.com/office/drawing/2014/main" val="4027548364"/>
                  </a:ext>
                </a:extLst>
              </a:tr>
              <a:tr h="303156">
                <a:tc>
                  <a:txBody>
                    <a:bodyPr/>
                    <a:lstStyle/>
                    <a:p>
                      <a:pPr fontAlgn="base">
                        <a:spcAft>
                          <a:spcPts val="0"/>
                        </a:spcAft>
                      </a:pPr>
                      <a:r>
                        <a:rPr lang="en-US" sz="1800">
                          <a:effectLst/>
                        </a:rPr>
                        <a:t>  Point-in-Time Restore Retention</a:t>
                      </a:r>
                    </a:p>
                  </a:txBody>
                  <a:tcPr marL="0" marR="0" marT="0" marB="0"/>
                </a:tc>
                <a:tc>
                  <a:txBody>
                    <a:bodyPr/>
                    <a:lstStyle/>
                    <a:p>
                      <a:pPr fontAlgn="base">
                        <a:spcAft>
                          <a:spcPts val="0"/>
                        </a:spcAft>
                      </a:pPr>
                      <a:r>
                        <a:rPr lang="en-US" sz="1800">
                          <a:effectLst/>
                        </a:rPr>
                        <a:t>   How far back in time can I go for a point-in-time restore?</a:t>
                      </a:r>
                    </a:p>
                  </a:txBody>
                  <a:tcPr marL="0" marR="0" marT="0" marB="0"/>
                </a:tc>
                <a:extLst>
                  <a:ext uri="{0D108BD9-81ED-4DB2-BD59-A6C34878D82A}">
                    <a16:rowId xmlns:a16="http://schemas.microsoft.com/office/drawing/2014/main" val="2371006857"/>
                  </a:ext>
                </a:extLst>
              </a:tr>
              <a:tr h="309219">
                <a:tc>
                  <a:txBody>
                    <a:bodyPr/>
                    <a:lstStyle/>
                    <a:p>
                      <a:pPr fontAlgn="base">
                        <a:spcAft>
                          <a:spcPts val="0"/>
                        </a:spcAft>
                      </a:pPr>
                      <a:r>
                        <a:rPr lang="en-US" sz="1800">
                          <a:effectLst/>
                        </a:rPr>
                        <a:t>  Query Store - Longest Running Queries</a:t>
                      </a:r>
                    </a:p>
                  </a:txBody>
                  <a:tcPr marL="0" marR="0" marT="0" marB="0"/>
                </a:tc>
                <a:tc>
                  <a:txBody>
                    <a:bodyPr/>
                    <a:lstStyle/>
                    <a:p>
                      <a:pPr fontAlgn="base">
                        <a:spcAft>
                          <a:spcPts val="0"/>
                        </a:spcAft>
                      </a:pPr>
                      <a:r>
                        <a:rPr lang="en-US" sz="1800">
                          <a:effectLst/>
                        </a:rPr>
                        <a:t>   What are the longest running queries in the past day?</a:t>
                      </a:r>
                    </a:p>
                  </a:txBody>
                  <a:tcPr marL="0" marR="0" marT="0" marB="0"/>
                </a:tc>
                <a:extLst>
                  <a:ext uri="{0D108BD9-81ED-4DB2-BD59-A6C34878D82A}">
                    <a16:rowId xmlns:a16="http://schemas.microsoft.com/office/drawing/2014/main" val="2233613441"/>
                  </a:ext>
                </a:extLst>
              </a:tr>
              <a:tr h="302508">
                <a:tc>
                  <a:txBody>
                    <a:bodyPr/>
                    <a:lstStyle/>
                    <a:p>
                      <a:pPr fontAlgn="base">
                        <a:spcAft>
                          <a:spcPts val="0"/>
                        </a:spcAft>
                      </a:pPr>
                      <a:r>
                        <a:rPr lang="en-US" sz="1800">
                          <a:effectLst/>
                        </a:rPr>
                        <a:t>  Query Store - Queries with Multiple Plans</a:t>
                      </a:r>
                    </a:p>
                  </a:txBody>
                  <a:tcPr marL="0" marR="0" marT="0" marB="0"/>
                </a:tc>
                <a:tc>
                  <a:txBody>
                    <a:bodyPr/>
                    <a:lstStyle/>
                    <a:p>
                      <a:pPr fontAlgn="base">
                        <a:spcAft>
                          <a:spcPts val="0"/>
                        </a:spcAft>
                      </a:pPr>
                      <a:r>
                        <a:rPr lang="en-US" sz="1800">
                          <a:effectLst/>
                        </a:rPr>
                        <a:t>   Queries that have had more than one execution plan.</a:t>
                      </a:r>
                    </a:p>
                  </a:txBody>
                  <a:tcPr marL="0" marR="0" marT="0" marB="0"/>
                </a:tc>
                <a:extLst>
                  <a:ext uri="{0D108BD9-81ED-4DB2-BD59-A6C34878D82A}">
                    <a16:rowId xmlns:a16="http://schemas.microsoft.com/office/drawing/2014/main" val="2078739956"/>
                  </a:ext>
                </a:extLst>
              </a:tr>
              <a:tr h="302508">
                <a:tc>
                  <a:txBody>
                    <a:bodyPr/>
                    <a:lstStyle/>
                    <a:p>
                      <a:pPr fontAlgn="base">
                        <a:spcAft>
                          <a:spcPts val="0"/>
                        </a:spcAft>
                      </a:pPr>
                      <a:r>
                        <a:rPr lang="en-US" sz="1800">
                          <a:effectLst/>
                        </a:rPr>
                        <a:t>  Related Documentation</a:t>
                      </a:r>
                    </a:p>
                  </a:txBody>
                  <a:tcPr marL="0" marR="0" marT="0" marB="0"/>
                </a:tc>
                <a:tc>
                  <a:txBody>
                    <a:bodyPr/>
                    <a:lstStyle/>
                    <a:p>
                      <a:pPr fontAlgn="base">
                        <a:spcAft>
                          <a:spcPts val="0"/>
                        </a:spcAft>
                      </a:pPr>
                      <a:r>
                        <a:rPr lang="en-US" sz="1800">
                          <a:effectLst/>
                        </a:rPr>
                        <a:t>   What does database compatibility level mean?</a:t>
                      </a:r>
                    </a:p>
                  </a:txBody>
                  <a:tcPr marL="0" marR="0" marT="0" marB="0"/>
                </a:tc>
                <a:extLst>
                  <a:ext uri="{0D108BD9-81ED-4DB2-BD59-A6C34878D82A}">
                    <a16:rowId xmlns:a16="http://schemas.microsoft.com/office/drawing/2014/main" val="2947544603"/>
                  </a:ext>
                </a:extLst>
              </a:tr>
              <a:tr h="302508">
                <a:tc>
                  <a:txBody>
                    <a:bodyPr/>
                    <a:lstStyle/>
                    <a:p>
                      <a:pPr fontAlgn="base">
                        <a:spcAft>
                          <a:spcPts val="0"/>
                        </a:spcAft>
                      </a:pPr>
                      <a:r>
                        <a:rPr lang="en-US" sz="1800">
                          <a:effectLst/>
                        </a:rPr>
                        <a:t>  Resource Usage Analysis</a:t>
                      </a:r>
                    </a:p>
                  </a:txBody>
                  <a:tcPr marL="0" marR="0" marT="0" marB="0"/>
                </a:tc>
                <a:tc>
                  <a:txBody>
                    <a:bodyPr/>
                    <a:lstStyle/>
                    <a:p>
                      <a:pPr fontAlgn="base">
                        <a:spcAft>
                          <a:spcPts val="0"/>
                        </a:spcAft>
                      </a:pPr>
                      <a:r>
                        <a:rPr lang="en-US" sz="1800">
                          <a:effectLst/>
                        </a:rPr>
                        <a:t>   Is the database hitting resource limits? Which limits?</a:t>
                      </a:r>
                    </a:p>
                  </a:txBody>
                  <a:tcPr marL="0" marR="0" marT="0" marB="0"/>
                </a:tc>
                <a:extLst>
                  <a:ext uri="{0D108BD9-81ED-4DB2-BD59-A6C34878D82A}">
                    <a16:rowId xmlns:a16="http://schemas.microsoft.com/office/drawing/2014/main" val="4275733782"/>
                  </a:ext>
                </a:extLst>
              </a:tr>
              <a:tr h="302508">
                <a:tc>
                  <a:txBody>
                    <a:bodyPr/>
                    <a:lstStyle/>
                    <a:p>
                      <a:pPr fontAlgn="base">
                        <a:spcAft>
                          <a:spcPts val="0"/>
                        </a:spcAft>
                      </a:pPr>
                      <a:r>
                        <a:rPr lang="en-US" sz="1800">
                          <a:effectLst/>
                        </a:rPr>
                        <a:t>  Wait Statistics Analysis</a:t>
                      </a:r>
                    </a:p>
                  </a:txBody>
                  <a:tcPr marL="0" marR="0" marT="0" marB="0"/>
                </a:tc>
                <a:tc>
                  <a:txBody>
                    <a:bodyPr/>
                    <a:lstStyle/>
                    <a:p>
                      <a:pPr fontAlgn="base">
                        <a:spcAft>
                          <a:spcPts val="0"/>
                        </a:spcAft>
                      </a:pPr>
                      <a:r>
                        <a:rPr lang="en-US" sz="1800">
                          <a:effectLst/>
                        </a:rPr>
                        <a:t>   What do the wait statistics look like for my database?</a:t>
                      </a:r>
                    </a:p>
                  </a:txBody>
                  <a:tcPr marL="0" marR="0" marT="0" marB="0"/>
                </a:tc>
                <a:extLst>
                  <a:ext uri="{0D108BD9-81ED-4DB2-BD59-A6C34878D82A}">
                    <a16:rowId xmlns:a16="http://schemas.microsoft.com/office/drawing/2014/main" val="1186525251"/>
                  </a:ext>
                </a:extLst>
              </a:tr>
            </a:tbl>
          </a:graphicData>
        </a:graphic>
      </p:graphicFrame>
      <p:sp>
        <p:nvSpPr>
          <p:cNvPr id="3" name="Double Wave 2">
            <a:extLst>
              <a:ext uri="{FF2B5EF4-FFF2-40B4-BE49-F238E27FC236}">
                <a16:creationId xmlns:a16="http://schemas.microsoft.com/office/drawing/2014/main" id="{AF3E496E-E1A4-D9A6-1719-5AD631B90FAA}"/>
              </a:ext>
            </a:extLst>
          </p:cNvPr>
          <p:cNvSpPr/>
          <p:nvPr/>
        </p:nvSpPr>
        <p:spPr bwMode="auto">
          <a:xfrm>
            <a:off x="7485435" y="132482"/>
            <a:ext cx="3993203" cy="878716"/>
          </a:xfrm>
          <a:prstGeom prst="doubleWav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rPr>
              <a:t>aka.ms/sqlcopilot</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 has 51 skill examples</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 name="Double Wave 4">
            <a:extLst>
              <a:ext uri="{FF2B5EF4-FFF2-40B4-BE49-F238E27FC236}">
                <a16:creationId xmlns:a16="http://schemas.microsoft.com/office/drawing/2014/main" id="{2C72A1D4-4634-3DCD-0D0E-A477A084A60E}"/>
              </a:ext>
            </a:extLst>
          </p:cNvPr>
          <p:cNvSpPr/>
          <p:nvPr/>
        </p:nvSpPr>
        <p:spPr bwMode="auto">
          <a:xfrm>
            <a:off x="1767155" y="6102848"/>
            <a:ext cx="8867291" cy="660253"/>
          </a:xfrm>
          <a:prstGeom prst="doubleWav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We have several skills in the roadmap (index tuning, best practices, and much more)</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3218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C97CB223-B73C-0B64-3D04-32B4F9BD3877}"/>
              </a:ext>
            </a:extLst>
          </p:cNvPr>
          <p:cNvGrpSpPr/>
          <p:nvPr/>
        </p:nvGrpSpPr>
        <p:grpSpPr>
          <a:xfrm>
            <a:off x="2386110" y="400745"/>
            <a:ext cx="9539166" cy="5991356"/>
            <a:chOff x="2129118" y="656188"/>
            <a:chExt cx="9326281" cy="6087512"/>
          </a:xfrm>
        </p:grpSpPr>
        <p:pic>
          <p:nvPicPr>
            <p:cNvPr id="160" name="Picture 159">
              <a:extLst>
                <a:ext uri="{FF2B5EF4-FFF2-40B4-BE49-F238E27FC236}">
                  <a16:creationId xmlns:a16="http://schemas.microsoft.com/office/drawing/2014/main" id="{42C4B98A-1CC4-C397-C4E8-19527795E438}"/>
                </a:ext>
              </a:extLst>
            </p:cNvPr>
            <p:cNvPicPr>
              <a:picLocks noChangeAspect="1"/>
            </p:cNvPicPr>
            <p:nvPr/>
          </p:nvPicPr>
          <p:blipFill>
            <a:blip r:embed="rId3"/>
            <a:stretch>
              <a:fillRect/>
            </a:stretch>
          </p:blipFill>
          <p:spPr>
            <a:xfrm>
              <a:off x="5876084" y="656188"/>
              <a:ext cx="1685925" cy="514350"/>
            </a:xfrm>
            <a:prstGeom prst="rect">
              <a:avLst/>
            </a:prstGeom>
            <a:ln w="34925">
              <a:headEnd type="none" w="lg" len="med"/>
              <a:tailEnd type="arrow"/>
            </a:ln>
          </p:spPr>
        </p:pic>
        <p:pic>
          <p:nvPicPr>
            <p:cNvPr id="161" name="Picture 160">
              <a:extLst>
                <a:ext uri="{FF2B5EF4-FFF2-40B4-BE49-F238E27FC236}">
                  <a16:creationId xmlns:a16="http://schemas.microsoft.com/office/drawing/2014/main" id="{FF7ADDA4-A4EE-B181-0A17-7DF5B3085E41}"/>
                </a:ext>
              </a:extLst>
            </p:cNvPr>
            <p:cNvPicPr>
              <a:picLocks noChangeAspect="1"/>
            </p:cNvPicPr>
            <p:nvPr/>
          </p:nvPicPr>
          <p:blipFill>
            <a:blip r:embed="rId4"/>
            <a:stretch>
              <a:fillRect/>
            </a:stretch>
          </p:blipFill>
          <p:spPr>
            <a:xfrm>
              <a:off x="2129118" y="975550"/>
              <a:ext cx="9326281" cy="5768150"/>
            </a:xfrm>
            <a:prstGeom prst="rect">
              <a:avLst/>
            </a:prstGeom>
            <a:ln w="34925">
              <a:headEnd type="none" w="lg" len="med"/>
              <a:tailEnd type="arrow"/>
            </a:ln>
          </p:spPr>
        </p:pic>
      </p:grpSp>
      <p:pic>
        <p:nvPicPr>
          <p:cNvPr id="12" name="Picture 11">
            <a:extLst>
              <a:ext uri="{FF2B5EF4-FFF2-40B4-BE49-F238E27FC236}">
                <a16:creationId xmlns:a16="http://schemas.microsoft.com/office/drawing/2014/main" id="{F190ED27-50CA-E430-6FFF-8DAE9E195A29}"/>
              </a:ext>
            </a:extLst>
          </p:cNvPr>
          <p:cNvPicPr>
            <a:picLocks noChangeAspect="1"/>
          </p:cNvPicPr>
          <p:nvPr/>
        </p:nvPicPr>
        <p:blipFill>
          <a:blip r:embed="rId5"/>
          <a:stretch>
            <a:fillRect/>
          </a:stretch>
        </p:blipFill>
        <p:spPr>
          <a:xfrm>
            <a:off x="5528877" y="1268951"/>
            <a:ext cx="6295705" cy="5055681"/>
          </a:xfrm>
          <a:prstGeom prst="rect">
            <a:avLst/>
          </a:prstGeom>
        </p:spPr>
      </p:pic>
      <p:sp>
        <p:nvSpPr>
          <p:cNvPr id="2" name="Title 1">
            <a:extLst>
              <a:ext uri="{FF2B5EF4-FFF2-40B4-BE49-F238E27FC236}">
                <a16:creationId xmlns:a16="http://schemas.microsoft.com/office/drawing/2014/main" id="{27CFD2BC-6893-1FDC-CC69-1DBE715B47CD}"/>
              </a:ext>
            </a:extLst>
          </p:cNvPr>
          <p:cNvSpPr>
            <a:spLocks noGrp="1"/>
          </p:cNvSpPr>
          <p:nvPr>
            <p:ph type="title"/>
          </p:nvPr>
        </p:nvSpPr>
        <p:spPr>
          <a:xfrm>
            <a:off x="0" y="15764"/>
            <a:ext cx="11018520" cy="553998"/>
          </a:xfrm>
        </p:spPr>
        <p:txBody>
          <a:bodyPr/>
          <a:lstStyle/>
          <a:p>
            <a:r>
              <a:rPr lang="en-US">
                <a:solidFill>
                  <a:schemeClr val="bg1"/>
                </a:solidFill>
              </a:rPr>
              <a:t>      Data flow</a:t>
            </a:r>
          </a:p>
        </p:txBody>
      </p:sp>
      <p:pic>
        <p:nvPicPr>
          <p:cNvPr id="4" name="Picture 3">
            <a:extLst>
              <a:ext uri="{FF2B5EF4-FFF2-40B4-BE49-F238E27FC236}">
                <a16:creationId xmlns:a16="http://schemas.microsoft.com/office/drawing/2014/main" id="{C95D0513-E5EC-E576-194B-D2500FB6C5D5}"/>
              </a:ext>
            </a:extLst>
          </p:cNvPr>
          <p:cNvPicPr>
            <a:picLocks noChangeAspect="1"/>
          </p:cNvPicPr>
          <p:nvPr/>
        </p:nvPicPr>
        <p:blipFill>
          <a:blip r:embed="rId6"/>
          <a:stretch>
            <a:fillRect/>
          </a:stretch>
        </p:blipFill>
        <p:spPr>
          <a:xfrm>
            <a:off x="3017921" y="1013049"/>
            <a:ext cx="669518" cy="722521"/>
          </a:xfrm>
          <a:prstGeom prst="rect">
            <a:avLst/>
          </a:prstGeom>
        </p:spPr>
      </p:pic>
      <p:pic>
        <p:nvPicPr>
          <p:cNvPr id="6" name="Picture 5">
            <a:extLst>
              <a:ext uri="{FF2B5EF4-FFF2-40B4-BE49-F238E27FC236}">
                <a16:creationId xmlns:a16="http://schemas.microsoft.com/office/drawing/2014/main" id="{5FFC3894-F62F-0374-ADAE-CA62FD49D75C}"/>
              </a:ext>
            </a:extLst>
          </p:cNvPr>
          <p:cNvPicPr>
            <a:picLocks noChangeAspect="1"/>
          </p:cNvPicPr>
          <p:nvPr/>
        </p:nvPicPr>
        <p:blipFill>
          <a:blip r:embed="rId7"/>
          <a:stretch>
            <a:fillRect/>
          </a:stretch>
        </p:blipFill>
        <p:spPr>
          <a:xfrm>
            <a:off x="4052120" y="2356098"/>
            <a:ext cx="742049" cy="884321"/>
          </a:xfrm>
          <a:prstGeom prst="rect">
            <a:avLst/>
          </a:prstGeom>
        </p:spPr>
      </p:pic>
      <p:pic>
        <p:nvPicPr>
          <p:cNvPr id="11" name="Picture 10">
            <a:extLst>
              <a:ext uri="{FF2B5EF4-FFF2-40B4-BE49-F238E27FC236}">
                <a16:creationId xmlns:a16="http://schemas.microsoft.com/office/drawing/2014/main" id="{C38A82F2-F0B8-8F81-1F1C-D4C00D0E84F9}"/>
              </a:ext>
            </a:extLst>
          </p:cNvPr>
          <p:cNvPicPr>
            <a:picLocks noChangeAspect="1"/>
          </p:cNvPicPr>
          <p:nvPr/>
        </p:nvPicPr>
        <p:blipFill>
          <a:blip r:embed="rId8"/>
          <a:stretch>
            <a:fillRect/>
          </a:stretch>
        </p:blipFill>
        <p:spPr>
          <a:xfrm>
            <a:off x="4947011" y="788546"/>
            <a:ext cx="928955" cy="848055"/>
          </a:xfrm>
          <a:prstGeom prst="rect">
            <a:avLst/>
          </a:prstGeom>
        </p:spPr>
      </p:pic>
      <p:pic>
        <p:nvPicPr>
          <p:cNvPr id="24" name="Picture 23">
            <a:extLst>
              <a:ext uri="{FF2B5EF4-FFF2-40B4-BE49-F238E27FC236}">
                <a16:creationId xmlns:a16="http://schemas.microsoft.com/office/drawing/2014/main" id="{90E1C6AB-7B17-E9E4-8E05-2BA78723B58C}"/>
              </a:ext>
            </a:extLst>
          </p:cNvPr>
          <p:cNvPicPr>
            <a:picLocks noChangeAspect="1"/>
          </p:cNvPicPr>
          <p:nvPr/>
        </p:nvPicPr>
        <p:blipFill>
          <a:blip r:embed="rId9"/>
          <a:stretch>
            <a:fillRect/>
          </a:stretch>
        </p:blipFill>
        <p:spPr>
          <a:xfrm>
            <a:off x="8391575" y="4996613"/>
            <a:ext cx="786682" cy="1113072"/>
          </a:xfrm>
          <a:prstGeom prst="rect">
            <a:avLst/>
          </a:prstGeom>
        </p:spPr>
      </p:pic>
      <p:pic>
        <p:nvPicPr>
          <p:cNvPr id="5" name="Picture 4">
            <a:extLst>
              <a:ext uri="{FF2B5EF4-FFF2-40B4-BE49-F238E27FC236}">
                <a16:creationId xmlns:a16="http://schemas.microsoft.com/office/drawing/2014/main" id="{1C1C9784-F7D5-777E-34EC-EB156AF83AC5}"/>
              </a:ext>
            </a:extLst>
          </p:cNvPr>
          <p:cNvPicPr>
            <a:picLocks noChangeAspect="1"/>
          </p:cNvPicPr>
          <p:nvPr/>
        </p:nvPicPr>
        <p:blipFill>
          <a:blip r:embed="rId10"/>
          <a:stretch>
            <a:fillRect/>
          </a:stretch>
        </p:blipFill>
        <p:spPr>
          <a:xfrm>
            <a:off x="4007121" y="4936321"/>
            <a:ext cx="809000" cy="795052"/>
          </a:xfrm>
          <a:prstGeom prst="rect">
            <a:avLst/>
          </a:prstGeom>
        </p:spPr>
      </p:pic>
      <p:pic>
        <p:nvPicPr>
          <p:cNvPr id="8" name="Graphic 7" descr="User with solid fill">
            <a:extLst>
              <a:ext uri="{FF2B5EF4-FFF2-40B4-BE49-F238E27FC236}">
                <a16:creationId xmlns:a16="http://schemas.microsoft.com/office/drawing/2014/main" id="{AE7F7B73-51BE-B657-D673-DB6012075E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7046" y="804939"/>
            <a:ext cx="803421" cy="803421"/>
          </a:xfrm>
          <a:prstGeom prst="rect">
            <a:avLst/>
          </a:prstGeom>
        </p:spPr>
      </p:pic>
      <p:grpSp>
        <p:nvGrpSpPr>
          <p:cNvPr id="109" name="Group 108">
            <a:extLst>
              <a:ext uri="{FF2B5EF4-FFF2-40B4-BE49-F238E27FC236}">
                <a16:creationId xmlns:a16="http://schemas.microsoft.com/office/drawing/2014/main" id="{3F1FA88E-8088-48A1-86F5-C131B5FAA237}"/>
              </a:ext>
            </a:extLst>
          </p:cNvPr>
          <p:cNvGrpSpPr/>
          <p:nvPr/>
        </p:nvGrpSpPr>
        <p:grpSpPr>
          <a:xfrm>
            <a:off x="2172629" y="1013049"/>
            <a:ext cx="806824" cy="288256"/>
            <a:chOff x="1699903" y="1091286"/>
            <a:chExt cx="806824" cy="288256"/>
          </a:xfrm>
        </p:grpSpPr>
        <p:cxnSp>
          <p:nvCxnSpPr>
            <p:cNvPr id="10" name="Straight Arrow Connector 9">
              <a:extLst>
                <a:ext uri="{FF2B5EF4-FFF2-40B4-BE49-F238E27FC236}">
                  <a16:creationId xmlns:a16="http://schemas.microsoft.com/office/drawing/2014/main" id="{8470D045-EA66-53EA-F29E-5C8F0CD606A2}"/>
                </a:ext>
              </a:extLst>
            </p:cNvPr>
            <p:cNvCxnSpPr>
              <a:cxnSpLocks/>
            </p:cNvCxnSpPr>
            <p:nvPr/>
          </p:nvCxnSpPr>
          <p:spPr>
            <a:xfrm>
              <a:off x="1699903" y="1379542"/>
              <a:ext cx="806824" cy="0"/>
            </a:xfrm>
            <a:prstGeom prst="straightConnector1">
              <a:avLst/>
            </a:prstGeom>
            <a:ln w="34925">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5" name="Picture 104">
              <a:extLst>
                <a:ext uri="{FF2B5EF4-FFF2-40B4-BE49-F238E27FC236}">
                  <a16:creationId xmlns:a16="http://schemas.microsoft.com/office/drawing/2014/main" id="{57C7EE6F-4BB8-9AF0-D502-859A83DC2C8F}"/>
                </a:ext>
              </a:extLst>
            </p:cNvPr>
            <p:cNvPicPr>
              <a:picLocks noChangeAspect="1"/>
            </p:cNvPicPr>
            <p:nvPr/>
          </p:nvPicPr>
          <p:blipFill>
            <a:blip r:embed="rId13"/>
            <a:stretch>
              <a:fillRect/>
            </a:stretch>
          </p:blipFill>
          <p:spPr>
            <a:xfrm>
              <a:off x="2124204" y="1091286"/>
              <a:ext cx="184150" cy="231775"/>
            </a:xfrm>
            <a:prstGeom prst="rect">
              <a:avLst/>
            </a:prstGeom>
          </p:spPr>
        </p:pic>
      </p:grpSp>
      <p:grpSp>
        <p:nvGrpSpPr>
          <p:cNvPr id="185" name="Group 184">
            <a:extLst>
              <a:ext uri="{FF2B5EF4-FFF2-40B4-BE49-F238E27FC236}">
                <a16:creationId xmlns:a16="http://schemas.microsoft.com/office/drawing/2014/main" id="{F999FEEA-D64D-51E5-2E2C-04E3F929412E}"/>
              </a:ext>
            </a:extLst>
          </p:cNvPr>
          <p:cNvGrpSpPr/>
          <p:nvPr/>
        </p:nvGrpSpPr>
        <p:grpSpPr>
          <a:xfrm>
            <a:off x="3794229" y="1436588"/>
            <a:ext cx="408994" cy="904142"/>
            <a:chOff x="3794229" y="1436588"/>
            <a:chExt cx="408994" cy="904142"/>
          </a:xfrm>
        </p:grpSpPr>
        <p:cxnSp>
          <p:nvCxnSpPr>
            <p:cNvPr id="82" name="Straight Connector 81">
              <a:extLst>
                <a:ext uri="{FF2B5EF4-FFF2-40B4-BE49-F238E27FC236}">
                  <a16:creationId xmlns:a16="http://schemas.microsoft.com/office/drawing/2014/main" id="{E305BBC9-D015-639D-BFB7-4CC4B4A14912}"/>
                </a:ext>
              </a:extLst>
            </p:cNvPr>
            <p:cNvCxnSpPr>
              <a:cxnSpLocks/>
            </p:cNvCxnSpPr>
            <p:nvPr/>
          </p:nvCxnSpPr>
          <p:spPr>
            <a:xfrm flipH="1" flipV="1">
              <a:off x="3794229" y="1436588"/>
              <a:ext cx="223728" cy="448"/>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grpSp>
          <p:nvGrpSpPr>
            <p:cNvPr id="179" name="Group 178">
              <a:extLst>
                <a:ext uri="{FF2B5EF4-FFF2-40B4-BE49-F238E27FC236}">
                  <a16:creationId xmlns:a16="http://schemas.microsoft.com/office/drawing/2014/main" id="{166BC519-6FA1-FCC1-B36C-17C3A2CBD106}"/>
                </a:ext>
              </a:extLst>
            </p:cNvPr>
            <p:cNvGrpSpPr/>
            <p:nvPr/>
          </p:nvGrpSpPr>
          <p:grpSpPr>
            <a:xfrm>
              <a:off x="3832692" y="1437376"/>
              <a:ext cx="370531" cy="903354"/>
              <a:chOff x="3832692" y="1437376"/>
              <a:chExt cx="370531" cy="903354"/>
            </a:xfrm>
          </p:grpSpPr>
          <p:sp>
            <p:nvSpPr>
              <p:cNvPr id="84" name="Arc 83">
                <a:extLst>
                  <a:ext uri="{FF2B5EF4-FFF2-40B4-BE49-F238E27FC236}">
                    <a16:creationId xmlns:a16="http://schemas.microsoft.com/office/drawing/2014/main" id="{07782605-96A1-484B-5548-74C73F9E5FF5}"/>
                  </a:ext>
                </a:extLst>
              </p:cNvPr>
              <p:cNvSpPr/>
              <p:nvPr/>
            </p:nvSpPr>
            <p:spPr>
              <a:xfrm>
                <a:off x="3832692" y="1437376"/>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49B4BFD6-7F8D-0D66-92FA-705DCAB1AB57}"/>
                  </a:ext>
                </a:extLst>
              </p:cNvPr>
              <p:cNvGrpSpPr/>
              <p:nvPr/>
            </p:nvGrpSpPr>
            <p:grpSpPr>
              <a:xfrm>
                <a:off x="3937566" y="1643963"/>
                <a:ext cx="265657" cy="696767"/>
                <a:chOff x="3937566" y="1643963"/>
                <a:chExt cx="265657" cy="696767"/>
              </a:xfrm>
            </p:grpSpPr>
            <p:cxnSp>
              <p:nvCxnSpPr>
                <p:cNvPr id="86" name="Straight Connector 85">
                  <a:extLst>
                    <a:ext uri="{FF2B5EF4-FFF2-40B4-BE49-F238E27FC236}">
                      <a16:creationId xmlns:a16="http://schemas.microsoft.com/office/drawing/2014/main" id="{CDB17B05-B561-96FA-F889-E77E8A1F6CEE}"/>
                    </a:ext>
                  </a:extLst>
                </p:cNvPr>
                <p:cNvCxnSpPr>
                  <a:cxnSpLocks/>
                </p:cNvCxnSpPr>
                <p:nvPr/>
              </p:nvCxnSpPr>
              <p:spPr>
                <a:xfrm>
                  <a:off x="4203223" y="1643963"/>
                  <a:ext cx="0" cy="696767"/>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6" name="Picture 105">
                  <a:extLst>
                    <a:ext uri="{FF2B5EF4-FFF2-40B4-BE49-F238E27FC236}">
                      <a16:creationId xmlns:a16="http://schemas.microsoft.com/office/drawing/2014/main" id="{3F6014DE-D2DD-D432-1F6B-CC481849E3AE}"/>
                    </a:ext>
                  </a:extLst>
                </p:cNvPr>
                <p:cNvPicPr>
                  <a:picLocks noChangeAspect="1"/>
                </p:cNvPicPr>
                <p:nvPr/>
              </p:nvPicPr>
              <p:blipFill>
                <a:blip r:embed="rId13"/>
                <a:stretch>
                  <a:fillRect/>
                </a:stretch>
              </p:blipFill>
              <p:spPr>
                <a:xfrm>
                  <a:off x="3937566" y="1874083"/>
                  <a:ext cx="184150" cy="231775"/>
                </a:xfrm>
                <a:prstGeom prst="rect">
                  <a:avLst/>
                </a:prstGeom>
              </p:spPr>
            </p:pic>
          </p:grpSp>
        </p:grpSp>
      </p:grpSp>
      <p:grpSp>
        <p:nvGrpSpPr>
          <p:cNvPr id="111" name="Group 110">
            <a:extLst>
              <a:ext uri="{FF2B5EF4-FFF2-40B4-BE49-F238E27FC236}">
                <a16:creationId xmlns:a16="http://schemas.microsoft.com/office/drawing/2014/main" id="{972B9E29-9D43-62F4-6829-B74B43716878}"/>
              </a:ext>
            </a:extLst>
          </p:cNvPr>
          <p:cNvGrpSpPr/>
          <p:nvPr/>
        </p:nvGrpSpPr>
        <p:grpSpPr>
          <a:xfrm>
            <a:off x="4914676" y="2675538"/>
            <a:ext cx="1621110" cy="854087"/>
            <a:chOff x="4588091" y="2827096"/>
            <a:chExt cx="1621110" cy="854087"/>
          </a:xfrm>
        </p:grpSpPr>
        <p:grpSp>
          <p:nvGrpSpPr>
            <p:cNvPr id="96" name="Group 95">
              <a:extLst>
                <a:ext uri="{FF2B5EF4-FFF2-40B4-BE49-F238E27FC236}">
                  <a16:creationId xmlns:a16="http://schemas.microsoft.com/office/drawing/2014/main" id="{03259CC7-4C29-8DBF-1F55-96C014321513}"/>
                </a:ext>
              </a:extLst>
            </p:cNvPr>
            <p:cNvGrpSpPr/>
            <p:nvPr/>
          </p:nvGrpSpPr>
          <p:grpSpPr>
            <a:xfrm>
              <a:off x="4588091" y="2827096"/>
              <a:ext cx="1621110" cy="854087"/>
              <a:chOff x="4551092" y="2857142"/>
              <a:chExt cx="1621110" cy="854087"/>
            </a:xfrm>
          </p:grpSpPr>
          <p:cxnSp>
            <p:nvCxnSpPr>
              <p:cNvPr id="90" name="Straight Connector 89">
                <a:extLst>
                  <a:ext uri="{FF2B5EF4-FFF2-40B4-BE49-F238E27FC236}">
                    <a16:creationId xmlns:a16="http://schemas.microsoft.com/office/drawing/2014/main" id="{AA418D08-EF1E-F07C-C086-3AF3BA806444}"/>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92" name="Arc 91">
                <a:extLst>
                  <a:ext uri="{FF2B5EF4-FFF2-40B4-BE49-F238E27FC236}">
                    <a16:creationId xmlns:a16="http://schemas.microsoft.com/office/drawing/2014/main" id="{B8BEE53C-23B1-9384-50D5-5B38052D713D}"/>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CDEA5BD3-55F7-B66F-E59E-282BDE012DDE}"/>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07" name="Picture 106">
              <a:extLst>
                <a:ext uri="{FF2B5EF4-FFF2-40B4-BE49-F238E27FC236}">
                  <a16:creationId xmlns:a16="http://schemas.microsoft.com/office/drawing/2014/main" id="{37187D5F-BCC1-9FC1-1395-950E193B6D4A}"/>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14" name="Group 113">
            <a:extLst>
              <a:ext uri="{FF2B5EF4-FFF2-40B4-BE49-F238E27FC236}">
                <a16:creationId xmlns:a16="http://schemas.microsoft.com/office/drawing/2014/main" id="{D8263684-3F11-A1CF-409B-93075891B59B}"/>
              </a:ext>
            </a:extLst>
          </p:cNvPr>
          <p:cNvGrpSpPr/>
          <p:nvPr/>
        </p:nvGrpSpPr>
        <p:grpSpPr>
          <a:xfrm>
            <a:off x="6941434" y="2529434"/>
            <a:ext cx="1035369" cy="938435"/>
            <a:chOff x="6494497" y="2532234"/>
            <a:chExt cx="1035369" cy="938435"/>
          </a:xfrm>
        </p:grpSpPr>
        <p:cxnSp>
          <p:nvCxnSpPr>
            <p:cNvPr id="100" name="Straight Connector 99">
              <a:extLst>
                <a:ext uri="{FF2B5EF4-FFF2-40B4-BE49-F238E27FC236}">
                  <a16:creationId xmlns:a16="http://schemas.microsoft.com/office/drawing/2014/main" id="{3714DFD4-344F-A42D-2B65-B6D25F2CC414}"/>
                </a:ext>
              </a:extLst>
            </p:cNvPr>
            <p:cNvCxnSpPr>
              <a:cxnSpLocks/>
            </p:cNvCxnSpPr>
            <p:nvPr/>
          </p:nvCxnSpPr>
          <p:spPr>
            <a:xfrm>
              <a:off x="6494497" y="3029250"/>
              <a:ext cx="0" cy="441419"/>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02" name="Arc 101">
              <a:extLst>
                <a:ext uri="{FF2B5EF4-FFF2-40B4-BE49-F238E27FC236}">
                  <a16:creationId xmlns:a16="http://schemas.microsoft.com/office/drawing/2014/main" id="{D0AA37D6-8FCA-638F-189C-2C622F3983CB}"/>
                </a:ext>
              </a:extLst>
            </p:cNvPr>
            <p:cNvSpPr/>
            <p:nvPr/>
          </p:nvSpPr>
          <p:spPr>
            <a:xfrm rot="16200000">
              <a:off x="6531604" y="2808908"/>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A8C07504-7D13-50B7-DA07-E9776EE76519}"/>
                </a:ext>
              </a:extLst>
            </p:cNvPr>
            <p:cNvCxnSpPr/>
            <p:nvPr/>
          </p:nvCxnSpPr>
          <p:spPr>
            <a:xfrm flipH="1">
              <a:off x="6716869" y="2843984"/>
              <a:ext cx="812997"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08" name="Picture 107">
              <a:extLst>
                <a:ext uri="{FF2B5EF4-FFF2-40B4-BE49-F238E27FC236}">
                  <a16:creationId xmlns:a16="http://schemas.microsoft.com/office/drawing/2014/main" id="{67B7C304-70F6-74FA-7A23-4682B3B2B607}"/>
                </a:ext>
              </a:extLst>
            </p:cNvPr>
            <p:cNvPicPr>
              <a:picLocks noChangeAspect="1"/>
            </p:cNvPicPr>
            <p:nvPr/>
          </p:nvPicPr>
          <p:blipFill>
            <a:blip r:embed="rId13"/>
            <a:stretch>
              <a:fillRect/>
            </a:stretch>
          </p:blipFill>
          <p:spPr>
            <a:xfrm>
              <a:off x="7031292" y="2532234"/>
              <a:ext cx="184150" cy="231775"/>
            </a:xfrm>
            <a:prstGeom prst="rect">
              <a:avLst/>
            </a:prstGeom>
          </p:spPr>
        </p:pic>
      </p:grpSp>
      <p:grpSp>
        <p:nvGrpSpPr>
          <p:cNvPr id="158" name="Group 157">
            <a:extLst>
              <a:ext uri="{FF2B5EF4-FFF2-40B4-BE49-F238E27FC236}">
                <a16:creationId xmlns:a16="http://schemas.microsoft.com/office/drawing/2014/main" id="{BE0FB591-95C4-35AE-E6BD-1F90046005D0}"/>
              </a:ext>
            </a:extLst>
          </p:cNvPr>
          <p:cNvGrpSpPr/>
          <p:nvPr/>
        </p:nvGrpSpPr>
        <p:grpSpPr>
          <a:xfrm>
            <a:off x="4065600" y="4038598"/>
            <a:ext cx="2087573" cy="807132"/>
            <a:chOff x="3739015" y="4190156"/>
            <a:chExt cx="2087573" cy="807132"/>
          </a:xfrm>
        </p:grpSpPr>
        <p:cxnSp>
          <p:nvCxnSpPr>
            <p:cNvPr id="123" name="Straight Connector 122">
              <a:extLst>
                <a:ext uri="{FF2B5EF4-FFF2-40B4-BE49-F238E27FC236}">
                  <a16:creationId xmlns:a16="http://schemas.microsoft.com/office/drawing/2014/main" id="{55C76575-325C-3BA1-E317-9457781F511F}"/>
                </a:ext>
              </a:extLst>
            </p:cNvPr>
            <p:cNvCxnSpPr>
              <a:cxnSpLocks/>
            </p:cNvCxnSpPr>
            <p:nvPr/>
          </p:nvCxnSpPr>
          <p:spPr>
            <a:xfrm flipV="1">
              <a:off x="4077077" y="4424582"/>
              <a:ext cx="6409" cy="57270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21" name="Straight Connector 120">
              <a:extLst>
                <a:ext uri="{FF2B5EF4-FFF2-40B4-BE49-F238E27FC236}">
                  <a16:creationId xmlns:a16="http://schemas.microsoft.com/office/drawing/2014/main" id="{3F432A8B-A5E8-68E6-B3C4-21AF87109377}"/>
                </a:ext>
              </a:extLst>
            </p:cNvPr>
            <p:cNvCxnSpPr>
              <a:cxnSpLocks/>
            </p:cNvCxnSpPr>
            <p:nvPr/>
          </p:nvCxnSpPr>
          <p:spPr>
            <a:xfrm flipV="1">
              <a:off x="4268752" y="4190156"/>
              <a:ext cx="1557836" cy="12053"/>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22" name="Arc 121">
              <a:extLst>
                <a:ext uri="{FF2B5EF4-FFF2-40B4-BE49-F238E27FC236}">
                  <a16:creationId xmlns:a16="http://schemas.microsoft.com/office/drawing/2014/main" id="{D8F96BB9-E57C-FCA4-E776-4FED9488BD9D}"/>
                </a:ext>
              </a:extLst>
            </p:cNvPr>
            <p:cNvSpPr/>
            <p:nvPr/>
          </p:nvSpPr>
          <p:spPr>
            <a:xfrm rot="10800000" flipV="1">
              <a:off x="4083487" y="4204240"/>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24" name="Picture 123">
              <a:extLst>
                <a:ext uri="{FF2B5EF4-FFF2-40B4-BE49-F238E27FC236}">
                  <a16:creationId xmlns:a16="http://schemas.microsoft.com/office/drawing/2014/main" id="{15279EF0-AC6B-0BAC-4484-6782AC46F6BE}"/>
                </a:ext>
              </a:extLst>
            </p:cNvPr>
            <p:cNvPicPr>
              <a:picLocks noChangeAspect="1"/>
            </p:cNvPicPr>
            <p:nvPr/>
          </p:nvPicPr>
          <p:blipFill>
            <a:blip r:embed="rId13"/>
            <a:stretch>
              <a:fillRect/>
            </a:stretch>
          </p:blipFill>
          <p:spPr>
            <a:xfrm rot="10800000" flipV="1">
              <a:off x="3739015" y="4529037"/>
              <a:ext cx="184150" cy="231775"/>
            </a:xfrm>
            <a:prstGeom prst="rect">
              <a:avLst/>
            </a:prstGeom>
          </p:spPr>
        </p:pic>
      </p:grpSp>
      <p:grpSp>
        <p:nvGrpSpPr>
          <p:cNvPr id="128" name="Group 127">
            <a:extLst>
              <a:ext uri="{FF2B5EF4-FFF2-40B4-BE49-F238E27FC236}">
                <a16:creationId xmlns:a16="http://schemas.microsoft.com/office/drawing/2014/main" id="{84CEF6AE-C085-C546-3193-436B098A77D1}"/>
              </a:ext>
            </a:extLst>
          </p:cNvPr>
          <p:cNvGrpSpPr/>
          <p:nvPr/>
        </p:nvGrpSpPr>
        <p:grpSpPr>
          <a:xfrm>
            <a:off x="7163806" y="4081897"/>
            <a:ext cx="1621110" cy="854087"/>
            <a:chOff x="4588091" y="2827096"/>
            <a:chExt cx="1621110" cy="854087"/>
          </a:xfrm>
        </p:grpSpPr>
        <p:grpSp>
          <p:nvGrpSpPr>
            <p:cNvPr id="129" name="Group 128">
              <a:extLst>
                <a:ext uri="{FF2B5EF4-FFF2-40B4-BE49-F238E27FC236}">
                  <a16:creationId xmlns:a16="http://schemas.microsoft.com/office/drawing/2014/main" id="{9AA29435-381C-2F19-93A1-0D2E80C03767}"/>
                </a:ext>
              </a:extLst>
            </p:cNvPr>
            <p:cNvGrpSpPr/>
            <p:nvPr/>
          </p:nvGrpSpPr>
          <p:grpSpPr>
            <a:xfrm>
              <a:off x="4588091" y="2827096"/>
              <a:ext cx="1621110" cy="854087"/>
              <a:chOff x="4551092" y="2857142"/>
              <a:chExt cx="1621110" cy="854087"/>
            </a:xfrm>
          </p:grpSpPr>
          <p:cxnSp>
            <p:nvCxnSpPr>
              <p:cNvPr id="131" name="Straight Connector 130">
                <a:extLst>
                  <a:ext uri="{FF2B5EF4-FFF2-40B4-BE49-F238E27FC236}">
                    <a16:creationId xmlns:a16="http://schemas.microsoft.com/office/drawing/2014/main" id="{5403CADA-A538-6291-C25C-440C66B42737}"/>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32" name="Arc 131">
                <a:extLst>
                  <a:ext uri="{FF2B5EF4-FFF2-40B4-BE49-F238E27FC236}">
                    <a16:creationId xmlns:a16="http://schemas.microsoft.com/office/drawing/2014/main" id="{EB842C89-2C4E-2C7B-64A7-C8901088B4B0}"/>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4472ECDD-090B-0687-D61E-642B641F0CAA}"/>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30" name="Picture 129">
              <a:extLst>
                <a:ext uri="{FF2B5EF4-FFF2-40B4-BE49-F238E27FC236}">
                  <a16:creationId xmlns:a16="http://schemas.microsoft.com/office/drawing/2014/main" id="{9E922A58-14D4-D6EA-E5FA-5A2EE1B27102}"/>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47" name="Group 146">
            <a:extLst>
              <a:ext uri="{FF2B5EF4-FFF2-40B4-BE49-F238E27FC236}">
                <a16:creationId xmlns:a16="http://schemas.microsoft.com/office/drawing/2014/main" id="{8C2AE383-2AC6-C4C9-E49C-B273AC41345D}"/>
              </a:ext>
            </a:extLst>
          </p:cNvPr>
          <p:cNvGrpSpPr/>
          <p:nvPr/>
        </p:nvGrpSpPr>
        <p:grpSpPr>
          <a:xfrm>
            <a:off x="4876930" y="2025812"/>
            <a:ext cx="1877156" cy="1370611"/>
            <a:chOff x="4550345" y="2177370"/>
            <a:chExt cx="1877156" cy="1370611"/>
          </a:xfrm>
        </p:grpSpPr>
        <p:cxnSp>
          <p:nvCxnSpPr>
            <p:cNvPr id="140" name="Straight Connector 139">
              <a:extLst>
                <a:ext uri="{FF2B5EF4-FFF2-40B4-BE49-F238E27FC236}">
                  <a16:creationId xmlns:a16="http://schemas.microsoft.com/office/drawing/2014/main" id="{A3FE7AD6-A788-88A4-EBD9-2ADB12ACDBE7}"/>
                </a:ext>
              </a:extLst>
            </p:cNvPr>
            <p:cNvCxnSpPr>
              <a:cxnSpLocks/>
            </p:cNvCxnSpPr>
            <p:nvPr/>
          </p:nvCxnSpPr>
          <p:spPr>
            <a:xfrm flipV="1">
              <a:off x="4550345" y="2507309"/>
              <a:ext cx="1658857" cy="636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A69E369B-D007-1168-0B3D-FB219087251A}"/>
                </a:ext>
              </a:extLst>
            </p:cNvPr>
            <p:cNvCxnSpPr>
              <a:cxnSpLocks/>
            </p:cNvCxnSpPr>
            <p:nvPr/>
          </p:nvCxnSpPr>
          <p:spPr>
            <a:xfrm>
              <a:off x="6411707" y="2675819"/>
              <a:ext cx="15794" cy="87216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43" name="Arc 142">
              <a:extLst>
                <a:ext uri="{FF2B5EF4-FFF2-40B4-BE49-F238E27FC236}">
                  <a16:creationId xmlns:a16="http://schemas.microsoft.com/office/drawing/2014/main" id="{8A640DC2-96DB-C86C-E172-67AC15419529}"/>
                </a:ext>
              </a:extLst>
            </p:cNvPr>
            <p:cNvSpPr/>
            <p:nvPr/>
          </p:nvSpPr>
          <p:spPr>
            <a:xfrm rot="16200000" flipV="1">
              <a:off x="6007810" y="24725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44" name="Picture 143">
              <a:extLst>
                <a:ext uri="{FF2B5EF4-FFF2-40B4-BE49-F238E27FC236}">
                  <a16:creationId xmlns:a16="http://schemas.microsoft.com/office/drawing/2014/main" id="{E6046550-1CEB-DDD3-466F-8AC1524DE613}"/>
                </a:ext>
              </a:extLst>
            </p:cNvPr>
            <p:cNvPicPr>
              <a:picLocks noChangeAspect="1"/>
            </p:cNvPicPr>
            <p:nvPr/>
          </p:nvPicPr>
          <p:blipFill>
            <a:blip r:embed="rId13"/>
            <a:stretch>
              <a:fillRect/>
            </a:stretch>
          </p:blipFill>
          <p:spPr>
            <a:xfrm rot="10800000" flipV="1">
              <a:off x="4815098" y="2177370"/>
              <a:ext cx="184150" cy="231775"/>
            </a:xfrm>
            <a:prstGeom prst="rect">
              <a:avLst/>
            </a:prstGeom>
          </p:spPr>
        </p:pic>
      </p:grpSp>
      <p:grpSp>
        <p:nvGrpSpPr>
          <p:cNvPr id="157" name="Group 156">
            <a:extLst>
              <a:ext uri="{FF2B5EF4-FFF2-40B4-BE49-F238E27FC236}">
                <a16:creationId xmlns:a16="http://schemas.microsoft.com/office/drawing/2014/main" id="{57DA2560-9F06-78A5-EC31-3DB8EF08B9F7}"/>
              </a:ext>
            </a:extLst>
          </p:cNvPr>
          <p:cNvGrpSpPr/>
          <p:nvPr/>
        </p:nvGrpSpPr>
        <p:grpSpPr>
          <a:xfrm>
            <a:off x="4568255" y="985704"/>
            <a:ext cx="503802" cy="1307540"/>
            <a:chOff x="4206937" y="1101606"/>
            <a:chExt cx="503802" cy="1307540"/>
          </a:xfrm>
        </p:grpSpPr>
        <p:sp>
          <p:nvSpPr>
            <p:cNvPr id="150" name="Arc 149">
              <a:extLst>
                <a:ext uri="{FF2B5EF4-FFF2-40B4-BE49-F238E27FC236}">
                  <a16:creationId xmlns:a16="http://schemas.microsoft.com/office/drawing/2014/main" id="{64DFEE3D-A7EC-F29D-95E1-2FBD4460518E}"/>
                </a:ext>
              </a:extLst>
            </p:cNvPr>
            <p:cNvSpPr/>
            <p:nvPr/>
          </p:nvSpPr>
          <p:spPr>
            <a:xfrm rot="16200000">
              <a:off x="4242014" y="13782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CE8CC80C-587D-A4E0-20A7-5A3F04C9C470}"/>
                </a:ext>
              </a:extLst>
            </p:cNvPr>
            <p:cNvGrpSpPr/>
            <p:nvPr/>
          </p:nvGrpSpPr>
          <p:grpSpPr>
            <a:xfrm>
              <a:off x="4206937" y="1101606"/>
              <a:ext cx="503802" cy="1307540"/>
              <a:chOff x="4206937" y="1101606"/>
              <a:chExt cx="503802" cy="1307540"/>
            </a:xfrm>
          </p:grpSpPr>
          <p:cxnSp>
            <p:nvCxnSpPr>
              <p:cNvPr id="149" name="Straight Connector 148">
                <a:extLst>
                  <a:ext uri="{FF2B5EF4-FFF2-40B4-BE49-F238E27FC236}">
                    <a16:creationId xmlns:a16="http://schemas.microsoft.com/office/drawing/2014/main" id="{E0A9D47F-56B0-BDF4-0CB2-8171890AB4E9}"/>
                  </a:ext>
                </a:extLst>
              </p:cNvPr>
              <p:cNvCxnSpPr>
                <a:cxnSpLocks/>
              </p:cNvCxnSpPr>
              <p:nvPr/>
            </p:nvCxnSpPr>
            <p:spPr>
              <a:xfrm>
                <a:off x="4206937" y="1570824"/>
                <a:ext cx="0" cy="83832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51" name="Straight Connector 150">
                <a:extLst>
                  <a:ext uri="{FF2B5EF4-FFF2-40B4-BE49-F238E27FC236}">
                    <a16:creationId xmlns:a16="http://schemas.microsoft.com/office/drawing/2014/main" id="{379CADAB-6975-A1C4-A75B-7BE87951EA5F}"/>
                  </a:ext>
                </a:extLst>
              </p:cNvPr>
              <p:cNvCxnSpPr>
                <a:cxnSpLocks/>
              </p:cNvCxnSpPr>
              <p:nvPr/>
            </p:nvCxnSpPr>
            <p:spPr>
              <a:xfrm flipH="1">
                <a:off x="4396315" y="1413356"/>
                <a:ext cx="314424"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52" name="Picture 151">
                <a:extLst>
                  <a:ext uri="{FF2B5EF4-FFF2-40B4-BE49-F238E27FC236}">
                    <a16:creationId xmlns:a16="http://schemas.microsoft.com/office/drawing/2014/main" id="{2E6CAF65-FDB6-5C46-8765-111D310B3CDA}"/>
                  </a:ext>
                </a:extLst>
              </p:cNvPr>
              <p:cNvPicPr>
                <a:picLocks noChangeAspect="1"/>
              </p:cNvPicPr>
              <p:nvPr/>
            </p:nvPicPr>
            <p:blipFill>
              <a:blip r:embed="rId13"/>
              <a:stretch>
                <a:fillRect/>
              </a:stretch>
            </p:blipFill>
            <p:spPr>
              <a:xfrm>
                <a:off x="4212165" y="1101606"/>
                <a:ext cx="184150" cy="231775"/>
              </a:xfrm>
              <a:prstGeom prst="rect">
                <a:avLst/>
              </a:prstGeom>
            </p:spPr>
          </p:pic>
        </p:grpSp>
      </p:grpSp>
      <p:pic>
        <p:nvPicPr>
          <p:cNvPr id="163" name="Picture 162">
            <a:extLst>
              <a:ext uri="{FF2B5EF4-FFF2-40B4-BE49-F238E27FC236}">
                <a16:creationId xmlns:a16="http://schemas.microsoft.com/office/drawing/2014/main" id="{7654D89D-30D3-D065-F362-A0C1BAADFEBE}"/>
              </a:ext>
            </a:extLst>
          </p:cNvPr>
          <p:cNvPicPr>
            <a:picLocks noChangeAspect="1"/>
          </p:cNvPicPr>
          <p:nvPr/>
        </p:nvPicPr>
        <p:blipFill>
          <a:blip r:embed="rId14"/>
          <a:stretch>
            <a:fillRect/>
          </a:stretch>
        </p:blipFill>
        <p:spPr>
          <a:xfrm>
            <a:off x="8911196" y="4506830"/>
            <a:ext cx="175825" cy="232543"/>
          </a:xfrm>
          <a:prstGeom prst="rect">
            <a:avLst/>
          </a:prstGeom>
        </p:spPr>
      </p:pic>
      <p:pic>
        <p:nvPicPr>
          <p:cNvPr id="166" name="Picture 165">
            <a:extLst>
              <a:ext uri="{FF2B5EF4-FFF2-40B4-BE49-F238E27FC236}">
                <a16:creationId xmlns:a16="http://schemas.microsoft.com/office/drawing/2014/main" id="{DF98CF94-23D1-C09F-8336-291683B47ECF}"/>
              </a:ext>
            </a:extLst>
          </p:cNvPr>
          <p:cNvPicPr>
            <a:picLocks noChangeAspect="1"/>
          </p:cNvPicPr>
          <p:nvPr/>
        </p:nvPicPr>
        <p:blipFill>
          <a:blip r:embed="rId15"/>
          <a:stretch>
            <a:fillRect/>
          </a:stretch>
        </p:blipFill>
        <p:spPr>
          <a:xfrm>
            <a:off x="4224715" y="6367239"/>
            <a:ext cx="5861956" cy="541698"/>
          </a:xfrm>
          <a:prstGeom prst="rect">
            <a:avLst/>
          </a:prstGeom>
        </p:spPr>
      </p:pic>
      <p:grpSp>
        <p:nvGrpSpPr>
          <p:cNvPr id="184" name="Group 183">
            <a:extLst>
              <a:ext uri="{FF2B5EF4-FFF2-40B4-BE49-F238E27FC236}">
                <a16:creationId xmlns:a16="http://schemas.microsoft.com/office/drawing/2014/main" id="{6974CD4A-C8A3-52BD-94D5-454BC840D030}"/>
              </a:ext>
            </a:extLst>
          </p:cNvPr>
          <p:cNvGrpSpPr/>
          <p:nvPr/>
        </p:nvGrpSpPr>
        <p:grpSpPr>
          <a:xfrm>
            <a:off x="3733765" y="948083"/>
            <a:ext cx="658464" cy="1350418"/>
            <a:chOff x="3780354" y="942826"/>
            <a:chExt cx="658464" cy="1350418"/>
          </a:xfrm>
        </p:grpSpPr>
        <p:sp>
          <p:nvSpPr>
            <p:cNvPr id="171" name="Arc 170">
              <a:extLst>
                <a:ext uri="{FF2B5EF4-FFF2-40B4-BE49-F238E27FC236}">
                  <a16:creationId xmlns:a16="http://schemas.microsoft.com/office/drawing/2014/main" id="{A0A7A113-0040-C25D-C811-A0AE37BCF2E4}"/>
                </a:ext>
              </a:extLst>
            </p:cNvPr>
            <p:cNvSpPr/>
            <p:nvPr/>
          </p:nvSpPr>
          <p:spPr>
            <a:xfrm rot="5400000" flipH="1">
              <a:off x="4016330" y="1176275"/>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104DE307-CCE2-A31E-2871-7882AD13DBAA}"/>
                </a:ext>
              </a:extLst>
            </p:cNvPr>
            <p:cNvCxnSpPr>
              <a:cxnSpLocks/>
            </p:cNvCxnSpPr>
            <p:nvPr/>
          </p:nvCxnSpPr>
          <p:spPr>
            <a:xfrm>
              <a:off x="4421938" y="1368820"/>
              <a:ext cx="16880" cy="924424"/>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74" name="Straight Connector 173">
              <a:extLst>
                <a:ext uri="{FF2B5EF4-FFF2-40B4-BE49-F238E27FC236}">
                  <a16:creationId xmlns:a16="http://schemas.microsoft.com/office/drawing/2014/main" id="{0560D39F-B5F3-E8E0-64FF-81B659FE6146}"/>
                </a:ext>
              </a:extLst>
            </p:cNvPr>
            <p:cNvCxnSpPr>
              <a:cxnSpLocks/>
              <a:endCxn id="171" idx="2"/>
            </p:cNvCxnSpPr>
            <p:nvPr/>
          </p:nvCxnSpPr>
          <p:spPr>
            <a:xfrm flipV="1">
              <a:off x="3780354" y="1211599"/>
              <a:ext cx="409859" cy="588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75" name="Picture 174">
              <a:extLst>
                <a:ext uri="{FF2B5EF4-FFF2-40B4-BE49-F238E27FC236}">
                  <a16:creationId xmlns:a16="http://schemas.microsoft.com/office/drawing/2014/main" id="{45C72D01-AC4F-3A26-5EB9-8BDFE5435E63}"/>
                </a:ext>
              </a:extLst>
            </p:cNvPr>
            <p:cNvPicPr>
              <a:picLocks noChangeAspect="1"/>
            </p:cNvPicPr>
            <p:nvPr/>
          </p:nvPicPr>
          <p:blipFill>
            <a:blip r:embed="rId13"/>
            <a:stretch>
              <a:fillRect/>
            </a:stretch>
          </p:blipFill>
          <p:spPr>
            <a:xfrm flipH="1">
              <a:off x="3981253" y="942826"/>
              <a:ext cx="184150" cy="231775"/>
            </a:xfrm>
            <a:prstGeom prst="rect">
              <a:avLst/>
            </a:prstGeom>
          </p:spPr>
        </p:pic>
      </p:grpSp>
      <p:sp>
        <p:nvSpPr>
          <p:cNvPr id="198" name="Rectangle: Rounded Corners 197">
            <a:extLst>
              <a:ext uri="{FF2B5EF4-FFF2-40B4-BE49-F238E27FC236}">
                <a16:creationId xmlns:a16="http://schemas.microsoft.com/office/drawing/2014/main" id="{A2F48216-6931-F169-EEDE-118B0DB8FAA8}"/>
              </a:ext>
            </a:extLst>
          </p:cNvPr>
          <p:cNvSpPr/>
          <p:nvPr/>
        </p:nvSpPr>
        <p:spPr bwMode="auto">
          <a:xfrm>
            <a:off x="228946" y="276472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sends question to Copilot through Azure Portal</a:t>
            </a:r>
          </a:p>
        </p:txBody>
      </p:sp>
      <p:sp>
        <p:nvSpPr>
          <p:cNvPr id="199" name="Rectangle: Rounded Corners 198">
            <a:extLst>
              <a:ext uri="{FF2B5EF4-FFF2-40B4-BE49-F238E27FC236}">
                <a16:creationId xmlns:a16="http://schemas.microsoft.com/office/drawing/2014/main" id="{DD42F700-37E5-B2DD-36DE-5A6FF48D2322}"/>
              </a:ext>
            </a:extLst>
          </p:cNvPr>
          <p:cNvSpPr/>
          <p:nvPr/>
        </p:nvSpPr>
        <p:spPr bwMode="auto">
          <a:xfrm>
            <a:off x="212084" y="275610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orchestrator identifies SQL skill as best match for prompt and sends request along</a:t>
            </a:r>
          </a:p>
        </p:txBody>
      </p:sp>
      <p:sp>
        <p:nvSpPr>
          <p:cNvPr id="200" name="Rectangle: Rounded Corners 199">
            <a:extLst>
              <a:ext uri="{FF2B5EF4-FFF2-40B4-BE49-F238E27FC236}">
                <a16:creationId xmlns:a16="http://schemas.microsoft.com/office/drawing/2014/main" id="{D79C994F-873A-BB9B-5C2A-375B8CAA693F}"/>
              </a:ext>
            </a:extLst>
          </p:cNvPr>
          <p:cNvSpPr/>
          <p:nvPr/>
        </p:nvSpPr>
        <p:spPr bwMode="auto">
          <a:xfrm>
            <a:off x="184408" y="2772151"/>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prompt to LLM to identify intent</a:t>
            </a:r>
          </a:p>
        </p:txBody>
      </p:sp>
      <p:sp>
        <p:nvSpPr>
          <p:cNvPr id="201" name="Rectangle: Rounded Corners 200">
            <a:extLst>
              <a:ext uri="{FF2B5EF4-FFF2-40B4-BE49-F238E27FC236}">
                <a16:creationId xmlns:a16="http://schemas.microsoft.com/office/drawing/2014/main" id="{2F4BD65C-BD51-55B1-6E68-0B128FEA203B}"/>
              </a:ext>
            </a:extLst>
          </p:cNvPr>
          <p:cNvSpPr/>
          <p:nvPr/>
        </p:nvSpPr>
        <p:spPr bwMode="auto">
          <a:xfrm>
            <a:off x="177082" y="2778667"/>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leverages data from internal support systems to help answer the question</a:t>
            </a:r>
          </a:p>
        </p:txBody>
      </p:sp>
      <p:sp>
        <p:nvSpPr>
          <p:cNvPr id="204" name="Rectangle: Rounded Corners 203">
            <a:extLst>
              <a:ext uri="{FF2B5EF4-FFF2-40B4-BE49-F238E27FC236}">
                <a16:creationId xmlns:a16="http://schemas.microsoft.com/office/drawing/2014/main" id="{0F77C93E-B79C-A721-D249-DA079E8C097A}"/>
              </a:ext>
            </a:extLst>
          </p:cNvPr>
          <p:cNvSpPr/>
          <p:nvPr/>
        </p:nvSpPr>
        <p:spPr bwMode="auto">
          <a:xfrm>
            <a:off x="195222" y="2759366"/>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leverages DMV’s and Query Store from customer’s SQL database</a:t>
            </a:r>
          </a:p>
        </p:txBody>
      </p:sp>
      <p:sp>
        <p:nvSpPr>
          <p:cNvPr id="205" name="Rectangle: Rounded Corners 204">
            <a:extLst>
              <a:ext uri="{FF2B5EF4-FFF2-40B4-BE49-F238E27FC236}">
                <a16:creationId xmlns:a16="http://schemas.microsoft.com/office/drawing/2014/main" id="{95E79D95-20D8-57B8-9ED4-BC6F40E81C97}"/>
              </a:ext>
            </a:extLst>
          </p:cNvPr>
          <p:cNvSpPr/>
          <p:nvPr/>
        </p:nvSpPr>
        <p:spPr bwMode="auto">
          <a:xfrm>
            <a:off x="235355" y="2736255"/>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stores *only* telemetry needed to assess system health</a:t>
            </a:r>
          </a:p>
        </p:txBody>
      </p:sp>
      <p:sp>
        <p:nvSpPr>
          <p:cNvPr id="206" name="Rectangle: Rounded Corners 205">
            <a:extLst>
              <a:ext uri="{FF2B5EF4-FFF2-40B4-BE49-F238E27FC236}">
                <a16:creationId xmlns:a16="http://schemas.microsoft.com/office/drawing/2014/main" id="{78FCB61C-4EBA-B32C-6610-9839A9E2B915}"/>
              </a:ext>
            </a:extLst>
          </p:cNvPr>
          <p:cNvSpPr/>
          <p:nvPr/>
        </p:nvSpPr>
        <p:spPr bwMode="auto">
          <a:xfrm>
            <a:off x="198798" y="273089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Prompts and answers are NOT stored at any point</a:t>
            </a:r>
          </a:p>
        </p:txBody>
      </p:sp>
      <p:sp>
        <p:nvSpPr>
          <p:cNvPr id="207" name="Rectangle: Rounded Corners 206">
            <a:extLst>
              <a:ext uri="{FF2B5EF4-FFF2-40B4-BE49-F238E27FC236}">
                <a16:creationId xmlns:a16="http://schemas.microsoft.com/office/drawing/2014/main" id="{DF953116-62DD-661F-72C1-868FB6E9E536}"/>
              </a:ext>
            </a:extLst>
          </p:cNvPr>
          <p:cNvSpPr/>
          <p:nvPr/>
        </p:nvSpPr>
        <p:spPr bwMode="auto">
          <a:xfrm>
            <a:off x="221620" y="274851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results to Azure Copilot for final result assembly</a:t>
            </a:r>
          </a:p>
        </p:txBody>
      </p:sp>
      <p:sp>
        <p:nvSpPr>
          <p:cNvPr id="208" name="Rectangle: Rounded Corners 207">
            <a:extLst>
              <a:ext uri="{FF2B5EF4-FFF2-40B4-BE49-F238E27FC236}">
                <a16:creationId xmlns:a16="http://schemas.microsoft.com/office/drawing/2014/main" id="{5AFD2F91-D2F2-DB99-3C36-9D5ACA9FA452}"/>
              </a:ext>
            </a:extLst>
          </p:cNvPr>
          <p:cNvSpPr/>
          <p:nvPr/>
        </p:nvSpPr>
        <p:spPr bwMode="auto">
          <a:xfrm>
            <a:off x="192900" y="2737414"/>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Results are evaluated for security and safety before presented to customer</a:t>
            </a:r>
          </a:p>
        </p:txBody>
      </p:sp>
      <p:pic>
        <p:nvPicPr>
          <p:cNvPr id="7" name="Picture 6">
            <a:extLst>
              <a:ext uri="{FF2B5EF4-FFF2-40B4-BE49-F238E27FC236}">
                <a16:creationId xmlns:a16="http://schemas.microsoft.com/office/drawing/2014/main" id="{CA63D725-D81A-2F80-5EF5-F852D7DA9846}"/>
              </a:ext>
            </a:extLst>
          </p:cNvPr>
          <p:cNvPicPr>
            <a:picLocks noChangeAspect="1"/>
          </p:cNvPicPr>
          <p:nvPr/>
        </p:nvPicPr>
        <p:blipFill>
          <a:blip r:embed="rId16"/>
          <a:stretch>
            <a:fillRect/>
          </a:stretch>
        </p:blipFill>
        <p:spPr>
          <a:xfrm>
            <a:off x="6243321" y="3522225"/>
            <a:ext cx="844550" cy="1006475"/>
          </a:xfrm>
          <a:prstGeom prst="rect">
            <a:avLst/>
          </a:prstGeom>
        </p:spPr>
      </p:pic>
      <p:pic>
        <p:nvPicPr>
          <p:cNvPr id="3" name="Picture 2">
            <a:extLst>
              <a:ext uri="{FF2B5EF4-FFF2-40B4-BE49-F238E27FC236}">
                <a16:creationId xmlns:a16="http://schemas.microsoft.com/office/drawing/2014/main" id="{F2AB6E56-A5F7-FDC8-7191-A34561955896}"/>
              </a:ext>
            </a:extLst>
          </p:cNvPr>
          <p:cNvPicPr>
            <a:picLocks noChangeAspect="1"/>
          </p:cNvPicPr>
          <p:nvPr/>
        </p:nvPicPr>
        <p:blipFill>
          <a:blip r:embed="rId17"/>
          <a:stretch>
            <a:fillRect/>
          </a:stretch>
        </p:blipFill>
        <p:spPr>
          <a:xfrm>
            <a:off x="7353269" y="1646867"/>
            <a:ext cx="1861233" cy="2321002"/>
          </a:xfrm>
          <a:prstGeom prst="rect">
            <a:avLst/>
          </a:prstGeom>
        </p:spPr>
      </p:pic>
      <p:pic>
        <p:nvPicPr>
          <p:cNvPr id="9" name="Picture 8">
            <a:extLst>
              <a:ext uri="{FF2B5EF4-FFF2-40B4-BE49-F238E27FC236}">
                <a16:creationId xmlns:a16="http://schemas.microsoft.com/office/drawing/2014/main" id="{0E493EC7-0C01-10D2-B2A3-7A90538B4C46}"/>
              </a:ext>
            </a:extLst>
          </p:cNvPr>
          <p:cNvPicPr>
            <a:picLocks noChangeAspect="1"/>
          </p:cNvPicPr>
          <p:nvPr/>
        </p:nvPicPr>
        <p:blipFill>
          <a:blip r:embed="rId18"/>
          <a:stretch>
            <a:fillRect/>
          </a:stretch>
        </p:blipFill>
        <p:spPr>
          <a:xfrm>
            <a:off x="9238603" y="2474466"/>
            <a:ext cx="1526791" cy="1986803"/>
          </a:xfrm>
          <a:prstGeom prst="rect">
            <a:avLst/>
          </a:prstGeom>
        </p:spPr>
      </p:pic>
    </p:spTree>
    <p:extLst>
      <p:ext uri="{BB962C8B-B14F-4D97-AF65-F5344CB8AC3E}">
        <p14:creationId xmlns:p14="http://schemas.microsoft.com/office/powerpoint/2010/main" val="2812816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fade">
                                      <p:cBhvr>
                                        <p:cTn id="21" dur="500"/>
                                        <p:tgtEl>
                                          <p:spTgt spid="1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animEffect transition="in" filter="fade">
                                      <p:cBhvr>
                                        <p:cTn id="29" dur="500"/>
                                        <p:tgtEl>
                                          <p:spTgt spid="20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animEffect transition="in" filter="fade">
                                      <p:cBhvr>
                                        <p:cTn id="45" dur="500"/>
                                        <p:tgtEl>
                                          <p:spTgt spid="20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500"/>
                                        <p:tgtEl>
                                          <p:spTgt spid="2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7"/>
                                        </p:tgtEl>
                                        <p:attrNameLst>
                                          <p:attrName>style.visibility</p:attrName>
                                        </p:attrNameLst>
                                      </p:cBhvr>
                                      <p:to>
                                        <p:strVal val="visible"/>
                                      </p:to>
                                    </p:set>
                                    <p:animEffect transition="in" filter="fade">
                                      <p:cBhvr>
                                        <p:cTn id="66" dur="500"/>
                                        <p:tgtEl>
                                          <p:spTgt spid="20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fade">
                                      <p:cBhvr>
                                        <p:cTn id="71" dur="500"/>
                                        <p:tgtEl>
                                          <p:spTgt spid="1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1" grpId="0" animBg="1"/>
      <p:bldP spid="204" grpId="0" animBg="1"/>
      <p:bldP spid="205" grpId="0" animBg="1"/>
      <p:bldP spid="206" grpId="0" animBg="1"/>
      <p:bldP spid="207" grpId="0" animBg="1"/>
      <p:bldP spid="20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6581" y="1306008"/>
            <a:ext cx="11018838" cy="5392245"/>
          </a:xfrm>
        </p:spPr>
        <p:txBody>
          <a:bodyPr/>
          <a:lstStyle/>
          <a:p>
            <a:pPr marL="0" indent="0">
              <a:buNone/>
            </a:pPr>
            <a:r>
              <a:rPr lang="en-US" sz="2200" b="1"/>
              <a:t>Context matters</a:t>
            </a:r>
            <a:r>
              <a:rPr lang="en-US" sz="2200"/>
              <a:t>. Copilot Azure SQL prompts are most effective when asked within the specific database blade context.</a:t>
            </a:r>
          </a:p>
          <a:p>
            <a:pPr lvl="1"/>
            <a:r>
              <a:rPr lang="en-US" sz="2200"/>
              <a:t>Note: Recently we changed the experience to still help with general Q&amp;A outside of a specific database blade.</a:t>
            </a:r>
          </a:p>
          <a:p>
            <a:pPr marL="0" indent="0">
              <a:buNone/>
            </a:pPr>
            <a:endParaRPr lang="en-US" sz="2200" b="1"/>
          </a:p>
          <a:p>
            <a:pPr marL="0" indent="0">
              <a:buNone/>
            </a:pPr>
            <a:r>
              <a:rPr lang="en-US" sz="2200" b="1"/>
              <a:t>Speed varies based on the task</a:t>
            </a:r>
            <a:r>
              <a:rPr lang="en-US" sz="2200"/>
              <a:t>. Some prompts, like database fragmentation checks, may take longer.</a:t>
            </a:r>
          </a:p>
          <a:p>
            <a:pPr marL="0" indent="0">
              <a:buNone/>
            </a:pPr>
            <a:endParaRPr lang="en-US" sz="2200" b="1"/>
          </a:p>
          <a:p>
            <a:pPr marL="0" indent="0">
              <a:buNone/>
            </a:pPr>
            <a:r>
              <a:rPr lang="en-US" sz="2200" b="1"/>
              <a:t>No database configuration changes</a:t>
            </a:r>
            <a:r>
              <a:rPr lang="en-US" sz="2200"/>
              <a:t>. For Azure SQL Database questions, Copilot provides information and instructions but won't make configuration changes. </a:t>
            </a:r>
          </a:p>
          <a:p>
            <a:pPr marL="0" indent="0">
              <a:buNone/>
            </a:pPr>
            <a:endParaRPr lang="en-US" sz="2200" b="1"/>
          </a:p>
          <a:p>
            <a:pPr marL="0" indent="0">
              <a:buNone/>
            </a:pPr>
            <a:r>
              <a:rPr lang="en-US" sz="2200" b="1"/>
              <a:t>Use where you need help</a:t>
            </a:r>
            <a:r>
              <a:rPr lang="en-US" sz="2200"/>
              <a:t>. Copilot doesn’t replace other methods.  If you have a preferred efficient way to do something, you should keep doing it…</a:t>
            </a:r>
          </a:p>
          <a:p>
            <a:pPr marL="0" indent="0">
              <a:buNone/>
            </a:pPr>
            <a:endParaRPr lang="en-US"/>
          </a:p>
        </p:txBody>
      </p:sp>
    </p:spTree>
    <p:extLst>
      <p:ext uri="{BB962C8B-B14F-4D97-AF65-F5344CB8AC3E}">
        <p14:creationId xmlns:p14="http://schemas.microsoft.com/office/powerpoint/2010/main" val="113276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“SQL Copilot”</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6B5B1D28-0EAD-8D31-3C20-12DB08F59F1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249498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142E-6B60-C16A-D952-705ADED92092}"/>
              </a:ext>
            </a:extLst>
          </p:cNvPr>
          <p:cNvSpPr>
            <a:spLocks noGrp="1"/>
          </p:cNvSpPr>
          <p:nvPr>
            <p:ph type="title"/>
          </p:nvPr>
        </p:nvSpPr>
        <p:spPr>
          <a:xfrm>
            <a:off x="588263" y="457200"/>
            <a:ext cx="11018520" cy="553998"/>
          </a:xfrm>
        </p:spPr>
        <p:txBody>
          <a:bodyPr anchor="t">
            <a:normAutofit/>
          </a:bodyPr>
          <a:lstStyle/>
          <a:p>
            <a:r>
              <a:rPr lang="en-US"/>
              <a:t>Natural language to SQL (preview)</a:t>
            </a:r>
          </a:p>
        </p:txBody>
      </p:sp>
      <p:graphicFrame>
        <p:nvGraphicFramePr>
          <p:cNvPr id="5" name="Text Placeholder 2">
            <a:extLst>
              <a:ext uri="{FF2B5EF4-FFF2-40B4-BE49-F238E27FC236}">
                <a16:creationId xmlns:a16="http://schemas.microsoft.com/office/drawing/2014/main" id="{62DB2007-88BF-FA93-38C5-CDED56E1D917}"/>
              </a:ext>
            </a:extLst>
          </p:cNvPr>
          <p:cNvGraphicFramePr/>
          <p:nvPr/>
        </p:nvGraphicFramePr>
        <p:xfrm>
          <a:off x="120868" y="1203434"/>
          <a:ext cx="11945235" cy="5197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300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E34892-2423-87B2-C4B9-26884EE15C02}"/>
              </a:ext>
            </a:extLst>
          </p:cNvPr>
          <p:cNvSpPr>
            <a:spLocks noGrp="1"/>
          </p:cNvSpPr>
          <p:nvPr>
            <p:ph type="body" sz="quarter" idx="11"/>
          </p:nvPr>
        </p:nvSpPr>
        <p:spPr>
          <a:xfrm>
            <a:off x="588263" y="1005801"/>
            <a:ext cx="11018520" cy="430887"/>
          </a:xfrm>
        </p:spPr>
        <p:txBody>
          <a:bodyPr>
            <a:normAutofit fontScale="92500" lnSpcReduction="10000"/>
          </a:bodyPr>
          <a:lstStyle/>
          <a:p>
            <a:r>
              <a:rPr lang="en-US"/>
              <a:t>Get smarter with your data</a:t>
            </a:r>
          </a:p>
        </p:txBody>
      </p:sp>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a:xfrm>
            <a:off x="588263" y="457200"/>
            <a:ext cx="11018520" cy="553998"/>
          </a:xfrm>
        </p:spPr>
        <p:txBody>
          <a:bodyPr>
            <a:normAutofit fontScale="90000"/>
          </a:bodyPr>
          <a:lstStyle/>
          <a:p>
            <a:r>
              <a:rPr lang="en-US"/>
              <a:t>Why Generative AI and </a:t>
            </a:r>
            <a:r>
              <a:rPr lang="en-US" b="1">
                <a:latin typeface="+mn-lt"/>
              </a:rPr>
              <a:t>Your Data?</a:t>
            </a:r>
          </a:p>
        </p:txBody>
      </p:sp>
      <p:sp>
        <p:nvSpPr>
          <p:cNvPr id="7" name="TextBox 6">
            <a:extLst>
              <a:ext uri="{FF2B5EF4-FFF2-40B4-BE49-F238E27FC236}">
                <a16:creationId xmlns:a16="http://schemas.microsoft.com/office/drawing/2014/main" id="{F788BDBB-A0BC-6D1A-6CE4-002100178F98}"/>
              </a:ext>
            </a:extLst>
          </p:cNvPr>
          <p:cNvSpPr txBox="1"/>
          <p:nvPr/>
        </p:nvSpPr>
        <p:spPr>
          <a:xfrm>
            <a:off x="585437" y="1834833"/>
            <a:ext cx="3034686" cy="2011680"/>
          </a:xfrm>
          <a:prstGeom prst="roundRect">
            <a:avLst>
              <a:gd name="adj" fmla="val 5935"/>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Precise</a:t>
            </a:r>
          </a:p>
        </p:txBody>
      </p:sp>
      <p:sp>
        <p:nvSpPr>
          <p:cNvPr id="22" name="TextBox 21">
            <a:extLst>
              <a:ext uri="{FF2B5EF4-FFF2-40B4-BE49-F238E27FC236}">
                <a16:creationId xmlns:a16="http://schemas.microsoft.com/office/drawing/2014/main" id="{E3DB4668-2CFB-D700-F824-868F14E064C4}"/>
              </a:ext>
            </a:extLst>
          </p:cNvPr>
          <p:cNvSpPr txBox="1"/>
          <p:nvPr/>
        </p:nvSpPr>
        <p:spPr>
          <a:xfrm>
            <a:off x="4065588" y="1834833"/>
            <a:ext cx="3034686" cy="2011680"/>
          </a:xfrm>
          <a:prstGeom prst="roundRect">
            <a:avLst>
              <a:gd name="adj" fmla="val 4988"/>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Tailored</a:t>
            </a:r>
          </a:p>
        </p:txBody>
      </p:sp>
      <p:sp>
        <p:nvSpPr>
          <p:cNvPr id="23" name="TextBox 22">
            <a:extLst>
              <a:ext uri="{FF2B5EF4-FFF2-40B4-BE49-F238E27FC236}">
                <a16:creationId xmlns:a16="http://schemas.microsoft.com/office/drawing/2014/main" id="{32633D86-FD41-4830-702C-4E2C50BE443D}"/>
              </a:ext>
            </a:extLst>
          </p:cNvPr>
          <p:cNvSpPr txBox="1"/>
          <p:nvPr/>
        </p:nvSpPr>
        <p:spPr>
          <a:xfrm>
            <a:off x="7583456" y="1841195"/>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Faster</a:t>
            </a:r>
          </a:p>
        </p:txBody>
      </p:sp>
      <p:sp>
        <p:nvSpPr>
          <p:cNvPr id="24" name="TextBox 23">
            <a:extLst>
              <a:ext uri="{FF2B5EF4-FFF2-40B4-BE49-F238E27FC236}">
                <a16:creationId xmlns:a16="http://schemas.microsoft.com/office/drawing/2014/main" id="{29D8B89F-981F-BAEC-AEE1-C098C035B4A9}"/>
              </a:ext>
            </a:extLst>
          </p:cNvPr>
          <p:cNvSpPr txBox="1"/>
          <p:nvPr/>
        </p:nvSpPr>
        <p:spPr>
          <a:xfrm>
            <a:off x="585437" y="4257358"/>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Intelligent</a:t>
            </a:r>
          </a:p>
        </p:txBody>
      </p:sp>
      <p:sp>
        <p:nvSpPr>
          <p:cNvPr id="25" name="TextBox 24">
            <a:extLst>
              <a:ext uri="{FF2B5EF4-FFF2-40B4-BE49-F238E27FC236}">
                <a16:creationId xmlns:a16="http://schemas.microsoft.com/office/drawing/2014/main" id="{B84A677C-3C1A-D26A-D238-1A3960CFF467}"/>
              </a:ext>
            </a:extLst>
          </p:cNvPr>
          <p:cNvSpPr txBox="1"/>
          <p:nvPr/>
        </p:nvSpPr>
        <p:spPr>
          <a:xfrm>
            <a:off x="4065588" y="4257358"/>
            <a:ext cx="3034686" cy="2011680"/>
          </a:xfrm>
          <a:prstGeom prst="roundRect">
            <a:avLst>
              <a:gd name="adj" fmla="val 9407"/>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Interactive</a:t>
            </a:r>
          </a:p>
        </p:txBody>
      </p:sp>
      <p:sp>
        <p:nvSpPr>
          <p:cNvPr id="27" name="TextBox 26">
            <a:extLst>
              <a:ext uri="{FF2B5EF4-FFF2-40B4-BE49-F238E27FC236}">
                <a16:creationId xmlns:a16="http://schemas.microsoft.com/office/drawing/2014/main" id="{08E47E7D-24F0-040B-499D-1A6D58B21B5B}"/>
              </a:ext>
            </a:extLst>
          </p:cNvPr>
          <p:cNvSpPr txBox="1"/>
          <p:nvPr/>
        </p:nvSpPr>
        <p:spPr>
          <a:xfrm>
            <a:off x="7681924" y="5490394"/>
            <a:ext cx="283210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Images created by Microsoft Copilot</a:t>
            </a:r>
          </a:p>
        </p:txBody>
      </p:sp>
      <p:pic>
        <p:nvPicPr>
          <p:cNvPr id="35" name="Picture 34">
            <a:extLst>
              <a:ext uri="{FF2B5EF4-FFF2-40B4-BE49-F238E27FC236}">
                <a16:creationId xmlns:a16="http://schemas.microsoft.com/office/drawing/2014/main" id="{962A58D2-F3A0-7441-8D3B-AABCC805AC21}"/>
              </a:ext>
            </a:extLst>
          </p:cNvPr>
          <p:cNvPicPr>
            <a:picLocks noChangeAspect="1"/>
          </p:cNvPicPr>
          <p:nvPr/>
        </p:nvPicPr>
        <p:blipFill>
          <a:blip r:embed="rId3"/>
          <a:stretch>
            <a:fillRect/>
          </a:stretch>
        </p:blipFill>
        <p:spPr>
          <a:xfrm>
            <a:off x="4396243" y="2313453"/>
            <a:ext cx="2377440" cy="1358537"/>
          </a:xfrm>
          <a:prstGeom prst="rect">
            <a:avLst/>
          </a:prstGeom>
        </p:spPr>
      </p:pic>
      <p:pic>
        <p:nvPicPr>
          <p:cNvPr id="37" name="Picture 36">
            <a:extLst>
              <a:ext uri="{FF2B5EF4-FFF2-40B4-BE49-F238E27FC236}">
                <a16:creationId xmlns:a16="http://schemas.microsoft.com/office/drawing/2014/main" id="{81902E0D-D332-C07B-A388-4F8DD530F050}"/>
              </a:ext>
            </a:extLst>
          </p:cNvPr>
          <p:cNvPicPr>
            <a:picLocks noChangeAspect="1"/>
          </p:cNvPicPr>
          <p:nvPr/>
        </p:nvPicPr>
        <p:blipFill>
          <a:blip r:embed="rId4"/>
          <a:stretch>
            <a:fillRect/>
          </a:stretch>
        </p:blipFill>
        <p:spPr>
          <a:xfrm>
            <a:off x="7912079" y="2313453"/>
            <a:ext cx="2377440" cy="1358536"/>
          </a:xfrm>
          <a:prstGeom prst="rect">
            <a:avLst/>
          </a:prstGeom>
        </p:spPr>
      </p:pic>
      <p:pic>
        <p:nvPicPr>
          <p:cNvPr id="4" name="Picture 3">
            <a:extLst>
              <a:ext uri="{FF2B5EF4-FFF2-40B4-BE49-F238E27FC236}">
                <a16:creationId xmlns:a16="http://schemas.microsoft.com/office/drawing/2014/main" id="{631CE5CD-5949-F3DB-4F2D-E0657A4924D2}"/>
              </a:ext>
            </a:extLst>
          </p:cNvPr>
          <p:cNvPicPr>
            <a:picLocks noChangeAspect="1"/>
          </p:cNvPicPr>
          <p:nvPr/>
        </p:nvPicPr>
        <p:blipFill>
          <a:blip r:embed="rId5"/>
          <a:stretch>
            <a:fillRect/>
          </a:stretch>
        </p:blipFill>
        <p:spPr>
          <a:xfrm>
            <a:off x="914060" y="2312057"/>
            <a:ext cx="2377440" cy="1361329"/>
          </a:xfrm>
          <a:prstGeom prst="rect">
            <a:avLst/>
          </a:prstGeom>
          <a:solidFill>
            <a:schemeClr val="bg1"/>
          </a:solidFill>
        </p:spPr>
      </p:pic>
      <p:pic>
        <p:nvPicPr>
          <p:cNvPr id="6" name="Picture 5">
            <a:extLst>
              <a:ext uri="{FF2B5EF4-FFF2-40B4-BE49-F238E27FC236}">
                <a16:creationId xmlns:a16="http://schemas.microsoft.com/office/drawing/2014/main" id="{8C395EB6-C19F-13F1-82D0-F8E04DD6815F}"/>
              </a:ext>
            </a:extLst>
          </p:cNvPr>
          <p:cNvPicPr>
            <a:picLocks noChangeAspect="1"/>
          </p:cNvPicPr>
          <p:nvPr/>
        </p:nvPicPr>
        <p:blipFill>
          <a:blip r:embed="rId6"/>
          <a:stretch>
            <a:fillRect/>
          </a:stretch>
        </p:blipFill>
        <p:spPr>
          <a:xfrm>
            <a:off x="914060" y="4762044"/>
            <a:ext cx="2377440" cy="1358537"/>
          </a:xfrm>
          <a:prstGeom prst="rect">
            <a:avLst/>
          </a:prstGeom>
        </p:spPr>
      </p:pic>
      <p:pic>
        <p:nvPicPr>
          <p:cNvPr id="9" name="Picture 8">
            <a:extLst>
              <a:ext uri="{FF2B5EF4-FFF2-40B4-BE49-F238E27FC236}">
                <a16:creationId xmlns:a16="http://schemas.microsoft.com/office/drawing/2014/main" id="{8B3997C5-E468-F8D9-6880-FF5C24105AB5}"/>
              </a:ext>
            </a:extLst>
          </p:cNvPr>
          <p:cNvPicPr>
            <a:picLocks noChangeAspect="1"/>
          </p:cNvPicPr>
          <p:nvPr/>
        </p:nvPicPr>
        <p:blipFill>
          <a:blip r:embed="rId7"/>
          <a:stretch>
            <a:fillRect/>
          </a:stretch>
        </p:blipFill>
        <p:spPr>
          <a:xfrm>
            <a:off x="4394211" y="4762044"/>
            <a:ext cx="2377440" cy="1358537"/>
          </a:xfrm>
          <a:prstGeom prst="rect">
            <a:avLst/>
          </a:prstGeom>
        </p:spPr>
      </p:pic>
      <p:sp>
        <p:nvSpPr>
          <p:cNvPr id="10" name="TextBox 9">
            <a:extLst>
              <a:ext uri="{FF2B5EF4-FFF2-40B4-BE49-F238E27FC236}">
                <a16:creationId xmlns:a16="http://schemas.microsoft.com/office/drawing/2014/main" id="{110B9227-7CE6-5E04-1DD9-BD84D1E60856}"/>
              </a:ext>
            </a:extLst>
          </p:cNvPr>
          <p:cNvSpPr txBox="1"/>
          <p:nvPr/>
        </p:nvSpPr>
        <p:spPr>
          <a:xfrm>
            <a:off x="7428897" y="4669220"/>
            <a:ext cx="3338155"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5"/>
                </a:solidFill>
                <a:effectLst/>
                <a:uLnTx/>
                <a:uFillTx/>
                <a:latin typeface="+mj-lt"/>
                <a:ea typeface="+mn-ea"/>
                <a:cs typeface="+mn-cs"/>
              </a:rPr>
              <a:t>Prompt sessions using natural language</a:t>
            </a:r>
          </a:p>
        </p:txBody>
      </p:sp>
    </p:spTree>
    <p:extLst>
      <p:ext uri="{BB962C8B-B14F-4D97-AF65-F5344CB8AC3E}">
        <p14:creationId xmlns:p14="http://schemas.microsoft.com/office/powerpoint/2010/main" val="794274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7"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Natural Language to SQL – 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5466112"/>
          </a:xfrm>
        </p:spPr>
        <p:txBody>
          <a:bodyPr/>
          <a:lstStyle/>
          <a:p>
            <a:pPr marL="0" indent="0">
              <a:buNone/>
            </a:pPr>
            <a:r>
              <a:rPr lang="en-US" sz="2400" b="1"/>
              <a:t>Schema and relationships help with generation</a:t>
            </a:r>
            <a:r>
              <a:rPr lang="en-US" sz="2400"/>
              <a:t>. NL2SQL uses the following based on user permissions:</a:t>
            </a:r>
          </a:p>
          <a:p>
            <a:pPr lvl="1"/>
            <a:r>
              <a:rPr lang="en-US" sz="2400"/>
              <a:t>Table and view schema definition</a:t>
            </a:r>
          </a:p>
          <a:p>
            <a:pPr lvl="2"/>
            <a:r>
              <a:rPr lang="en-US" sz="2000"/>
              <a:t>Note: we’ll be adding additional context such as </a:t>
            </a:r>
            <a:r>
              <a:rPr lang="en-US" sz="2000" err="1"/>
              <a:t>NULLability</a:t>
            </a:r>
            <a:r>
              <a:rPr lang="en-US" sz="2000"/>
              <a:t> and data types</a:t>
            </a:r>
          </a:p>
          <a:p>
            <a:pPr lvl="1"/>
            <a:r>
              <a:rPr lang="en-US" sz="2400"/>
              <a:t>PK\FK relationships</a:t>
            </a:r>
          </a:p>
          <a:p>
            <a:pPr marL="0" indent="0">
              <a:buNone/>
            </a:pPr>
            <a:endParaRPr lang="en-US" sz="2400" b="1"/>
          </a:p>
          <a:p>
            <a:pPr marL="0" indent="0">
              <a:buNone/>
            </a:pPr>
            <a:r>
              <a:rPr lang="en-US" sz="2400" b="1"/>
              <a:t>Expressive names result in the most effective generation</a:t>
            </a:r>
            <a:r>
              <a:rPr lang="en-US" sz="2400"/>
              <a:t>. NL2SQL relies on meaningful and descriptive table and column names.</a:t>
            </a:r>
          </a:p>
          <a:p>
            <a:pPr marL="0" indent="0">
              <a:buNone/>
            </a:pPr>
            <a:endParaRPr lang="en-US" sz="2400" b="1"/>
          </a:p>
          <a:p>
            <a:pPr marL="0" indent="0">
              <a:buNone/>
            </a:pPr>
            <a:r>
              <a:rPr lang="en-US" sz="2400" b="1"/>
              <a:t>Roadmap</a:t>
            </a:r>
            <a:r>
              <a:rPr lang="en-US" sz="2400"/>
              <a:t>: We are looking into ways to improve accuracy through additional customer-provided context.  For example, ability to share “hints” on naming conventions or example prompt\query pairs.</a:t>
            </a:r>
          </a:p>
          <a:p>
            <a:pPr marL="0" indent="0">
              <a:buNone/>
            </a:pPr>
            <a:endParaRPr lang="en-US"/>
          </a:p>
        </p:txBody>
      </p:sp>
    </p:spTree>
    <p:extLst>
      <p:ext uri="{BB962C8B-B14F-4D97-AF65-F5344CB8AC3E}">
        <p14:creationId xmlns:p14="http://schemas.microsoft.com/office/powerpoint/2010/main" val="349196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73CA-988B-68BD-77CD-AF0499A9E2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F815BC-DF1D-6FE3-F266-2643FDCB707D}"/>
              </a:ext>
            </a:extLst>
          </p:cNvPr>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NL2SQL</a:t>
            </a:r>
          </a:p>
        </p:txBody>
      </p:sp>
      <p:pic>
        <p:nvPicPr>
          <p:cNvPr id="8" name="Graphic 7">
            <a:extLst>
              <a:ext uri="{FF2B5EF4-FFF2-40B4-BE49-F238E27FC236}">
                <a16:creationId xmlns:a16="http://schemas.microsoft.com/office/drawing/2014/main" id="{B8574633-9AE3-39E7-6E86-B0D7FC42C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54BDD2FA-BE75-7023-D7EF-D9F5CEDAD6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4702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A404-5993-E9A2-BE72-A463969A89CA}"/>
              </a:ext>
            </a:extLst>
          </p:cNvPr>
          <p:cNvSpPr>
            <a:spLocks noGrp="1"/>
          </p:cNvSpPr>
          <p:nvPr>
            <p:ph type="title"/>
          </p:nvPr>
        </p:nvSpPr>
        <p:spPr>
          <a:xfrm>
            <a:off x="588263" y="457200"/>
            <a:ext cx="11018520" cy="553998"/>
          </a:xfrm>
        </p:spPr>
        <p:txBody>
          <a:bodyPr wrap="square" anchor="t">
            <a:normAutofit/>
          </a:bodyPr>
          <a:lstStyle/>
          <a:p>
            <a:r>
              <a:rPr lang="en-US"/>
              <a:t>FAQs…</a:t>
            </a:r>
          </a:p>
        </p:txBody>
      </p:sp>
      <p:graphicFrame>
        <p:nvGraphicFramePr>
          <p:cNvPr id="5" name="Content Placeholder 2">
            <a:extLst>
              <a:ext uri="{FF2B5EF4-FFF2-40B4-BE49-F238E27FC236}">
                <a16:creationId xmlns:a16="http://schemas.microsoft.com/office/drawing/2014/main" id="{559EDF03-F3B0-92A4-84B5-DA647D28570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60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What have we learned so far?</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4198072"/>
          </a:xfrm>
        </p:spPr>
        <p:txBody>
          <a:bodyPr/>
          <a:lstStyle/>
          <a:p>
            <a:pPr marL="0" indent="0">
              <a:buNone/>
            </a:pPr>
            <a:r>
              <a:rPr lang="en-US" sz="2200" b="1"/>
              <a:t>A balance of Quality, Depth, and Speed. </a:t>
            </a:r>
            <a:r>
              <a:rPr lang="en-US" sz="2200"/>
              <a:t>Finding the right balance between quality responses, depth, and speed is critical – </a:t>
            </a:r>
            <a:r>
              <a:rPr lang="en-US" sz="2200" i="1"/>
              <a:t>with needs varying by persona and role</a:t>
            </a:r>
            <a:r>
              <a:rPr lang="en-US" sz="2200"/>
              <a:t>.</a:t>
            </a:r>
          </a:p>
          <a:p>
            <a:pPr marL="0" indent="0">
              <a:buNone/>
            </a:pPr>
            <a:endParaRPr lang="en-US" sz="2200"/>
          </a:p>
          <a:p>
            <a:pPr marL="0" indent="0">
              <a:buNone/>
            </a:pPr>
            <a:r>
              <a:rPr lang="en-US" sz="2200" b="1"/>
              <a:t>Overriding LLM Myths is sometimes necessary. </a:t>
            </a:r>
            <a:r>
              <a:rPr lang="en-US" sz="2200"/>
              <a:t>Some LLM knowledge needs correction. Example: SPID &gt; 50 misconception. Trained on public databases (</a:t>
            </a:r>
            <a:r>
              <a:rPr lang="en-US" sz="2200" err="1"/>
              <a:t>AdventureWorks</a:t>
            </a:r>
            <a:r>
              <a:rPr lang="en-US" sz="2200"/>
              <a:t>, Northwind).</a:t>
            </a:r>
          </a:p>
          <a:p>
            <a:pPr marL="0" indent="0">
              <a:buNone/>
            </a:pPr>
            <a:endParaRPr lang="en-US" sz="2200"/>
          </a:p>
          <a:p>
            <a:pPr marL="0" indent="0">
              <a:buNone/>
            </a:pPr>
            <a:r>
              <a:rPr lang="en-US" sz="2200" b="1"/>
              <a:t>Form Factor Matters. </a:t>
            </a:r>
            <a:r>
              <a:rPr lang="en-US" sz="2200"/>
              <a:t>Flexible interfaces are needed for complex result sets. </a:t>
            </a:r>
          </a:p>
          <a:p>
            <a:pPr marL="0" indent="0">
              <a:buNone/>
            </a:pPr>
            <a:endParaRPr lang="en-US" sz="2200"/>
          </a:p>
          <a:p>
            <a:pPr marL="0" indent="0">
              <a:buNone/>
            </a:pPr>
            <a:r>
              <a:rPr lang="en-US" sz="2200" b="1"/>
              <a:t>Feedback is Essential. </a:t>
            </a:r>
            <a:r>
              <a:rPr lang="en-US" sz="2200"/>
              <a:t>Thumbs-down without details makes it hard to improve.</a:t>
            </a:r>
          </a:p>
          <a:p>
            <a:pPr marL="0" indent="0">
              <a:buNone/>
            </a:pPr>
            <a:r>
              <a:rPr lang="en-US" sz="2200"/>
              <a:t>Without the original prompt/response, we can’t pinpoint issues.</a:t>
            </a:r>
          </a:p>
        </p:txBody>
      </p:sp>
    </p:spTree>
    <p:extLst>
      <p:ext uri="{BB962C8B-B14F-4D97-AF65-F5344CB8AC3E}">
        <p14:creationId xmlns:p14="http://schemas.microsoft.com/office/powerpoint/2010/main" val="3684979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85DF-1F42-5856-D758-FC0900AB625C}"/>
              </a:ext>
            </a:extLst>
          </p:cNvPr>
          <p:cNvSpPr>
            <a:spLocks noGrp="1"/>
          </p:cNvSpPr>
          <p:nvPr>
            <p:ph type="title"/>
          </p:nvPr>
        </p:nvSpPr>
        <p:spPr>
          <a:xfrm>
            <a:off x="588263" y="457200"/>
            <a:ext cx="11018520" cy="553998"/>
          </a:xfrm>
        </p:spPr>
        <p:txBody>
          <a:bodyPr wrap="square" anchor="t">
            <a:normAutofit/>
          </a:bodyPr>
          <a:lstStyle/>
          <a:p>
            <a:r>
              <a:rPr lang="en-US"/>
              <a:t>Learn more and provide feedback</a:t>
            </a:r>
          </a:p>
        </p:txBody>
      </p:sp>
      <p:graphicFrame>
        <p:nvGraphicFramePr>
          <p:cNvPr id="5" name="Content Placeholder 2">
            <a:extLst>
              <a:ext uri="{FF2B5EF4-FFF2-40B4-BE49-F238E27FC236}">
                <a16:creationId xmlns:a16="http://schemas.microsoft.com/office/drawing/2014/main" id="{CEB215F7-31BD-0172-8194-17A30341D83F}"/>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382E6CF8-82F4-91B7-FF3D-626C45AC2A69}"/>
              </a:ext>
            </a:extLst>
          </p:cNvPr>
          <p:cNvSpPr txBox="1">
            <a:spLocks/>
          </p:cNvSpPr>
          <p:nvPr/>
        </p:nvSpPr>
        <p:spPr>
          <a:xfrm>
            <a:off x="9410464" y="259258"/>
            <a:ext cx="2566188"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aka.ms/</a:t>
            </a:r>
            <a:r>
              <a:rPr kumimoji="0" lang="en-US" sz="22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bobwardms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549144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B9591037-205F-AAA5-54EC-3D079774B924}"/>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3919C99B-2BB2-B68A-2C35-7D03E606578E}"/>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F9FFB001-4482-48B3-499B-977AC6E88678}"/>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000C911E-2CFE-5C79-9B2A-7C2DE6F36BA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ea typeface="Segoe UI" pitchFamily="34" charset="0"/>
                <a:cs typeface="Segoe UI" pitchFamily="34" charset="0"/>
              </a:rPr>
              <a:t>SQL Copilot experiences include</a:t>
            </a: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F3A99A4-28A8-7DB3-409E-4A81F72CA3BC}"/>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AI Assistants that can be used for 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include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4776E2FA-FFC8-C54E-AF77-69A63C766EAF}"/>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DD07A1E5-0640-7B5B-A352-EE2131706798}"/>
              </a:ext>
              <a:ext uri="{C183D7F6-B498-43B3-948B-1728B52AA6E4}">
                <adec:decorative xmlns:adec="http://schemas.microsoft.com/office/drawing/2017/decorative" val="1"/>
              </a:ext>
            </a:extLst>
          </p:cNvPr>
          <p:cNvSpPr/>
          <p:nvPr/>
        </p:nvSpPr>
        <p:spPr bwMode="auto">
          <a:xfrm>
            <a:off x="193942" y="49228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B6ABE4AC-562F-51E0-C8B0-966C94BAE978}"/>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575EFBE-C218-1109-5B79-1E270E1DA394}"/>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Self-help for common SQL problems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NL2SQL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Natural language prompts in Azure Portal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Connect to model of your choice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01AE4CDE-0582-1892-A33F-CE2C0936858A}"/>
              </a:ext>
              <a:ext uri="{C183D7F6-B498-43B3-948B-1728B52AA6E4}">
                <adec:decorative xmlns:adec="http://schemas.microsoft.com/office/drawing/2017/decorative" val="1"/>
              </a:ext>
            </a:extLst>
          </p:cNvPr>
          <p:cNvSpPr/>
          <p:nvPr/>
        </p:nvSpPr>
        <p:spPr bwMode="auto">
          <a:xfrm>
            <a:off x="6142874" y="560151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31CF22-2A2D-15C1-0782-25A96EA8B21C}"/>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GitHub Copilot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Copilot in Azure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Copilots in Microsoft Fabric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Microsoft Bob Pilot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10419917"/>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0919354-270C-E49C-49D4-7E09056B264A}"/>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E754D3A5-1B1A-1F76-0B50-157023C48504}"/>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2EB44EF6-5EDF-D84A-3F29-F35A33032939}"/>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063071F7-CE08-D30C-C56A-32CA8B837A9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SQL Database Copilot has permissions based on</a:t>
            </a:r>
          </a:p>
        </p:txBody>
      </p:sp>
      <p:sp>
        <p:nvSpPr>
          <p:cNvPr id="16" name="Rectangle: Top Corners Rounded 15">
            <a:extLst>
              <a:ext uri="{FF2B5EF4-FFF2-40B4-BE49-F238E27FC236}">
                <a16:creationId xmlns:a16="http://schemas.microsoft.com/office/drawing/2014/main" id="{BE0C776D-EAA6-80CA-47A5-6F3F0924E489}"/>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NL2SQL uses the following resources</a:t>
            </a:r>
          </a:p>
        </p:txBody>
      </p:sp>
      <p:sp>
        <p:nvSpPr>
          <p:cNvPr id="2" name="Title 1">
            <a:extLst>
              <a:ext uri="{FF2B5EF4-FFF2-40B4-BE49-F238E27FC236}">
                <a16:creationId xmlns:a16="http://schemas.microsoft.com/office/drawing/2014/main" id="{3F8899ED-2EFD-1822-C8A9-6776FEA48C0B}"/>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4233316-3559-C447-E282-CF231178F186}"/>
              </a:ext>
              <a:ext uri="{C183D7F6-B498-43B3-948B-1728B52AA6E4}">
                <adec:decorative xmlns:adec="http://schemas.microsoft.com/office/drawing/2017/decorative" val="1"/>
              </a:ext>
            </a:extLst>
          </p:cNvPr>
          <p:cNvSpPr/>
          <p:nvPr/>
        </p:nvSpPr>
        <p:spPr bwMode="auto">
          <a:xfrm>
            <a:off x="203082"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EB17775B-73A9-3C5A-82AF-45BFBE8F5746}"/>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14A5EC9-5931-6881-A964-9F32663B26E6}"/>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Owner of the Azure subscription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sysadmin of the Azure SQL Database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User logged into the Azure Portal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Contributors in the resource group</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14168F58-4878-A092-E86E-9DEF3C3DB4B7}"/>
              </a:ext>
              <a:ext uri="{C183D7F6-B498-43B3-948B-1728B52AA6E4}">
                <adec:decorative xmlns:adec="http://schemas.microsoft.com/office/drawing/2017/decorative" val="1"/>
              </a:ext>
            </a:extLst>
          </p:cNvPr>
          <p:cNvSpPr/>
          <p:nvPr/>
        </p:nvSpPr>
        <p:spPr bwMode="auto">
          <a:xfrm>
            <a:off x="6161433" y="55480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E71E6A9-9FC8-CE00-7E2B-DD62C746B370}"/>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Natural language prompt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Azure OpenAI language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Schema of database tables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Existing model knowledge of SQL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All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71878208"/>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a:extLst>
              <a:ext uri="{FF2B5EF4-FFF2-40B4-BE49-F238E27FC236}">
                <a16:creationId xmlns:a16="http://schemas.microsoft.com/office/drawing/2014/main" id="{A4E42B66-46C3-9F1D-AB05-98CD3F67E9FD}"/>
              </a:ext>
            </a:extLst>
          </p:cNvPr>
          <p:cNvSpPr>
            <a:spLocks noGrp="1"/>
          </p:cNvSpPr>
          <p:nvPr>
            <p:ph type="title"/>
          </p:nvPr>
        </p:nvSpPr>
        <p:spPr>
          <a:xfrm>
            <a:off x="2009110" y="457200"/>
            <a:ext cx="11018520" cy="553998"/>
          </a:xfrm>
        </p:spPr>
        <p:txBody>
          <a:bodyPr/>
          <a:lstStyle/>
          <a:p>
            <a:r>
              <a:rPr lang="en-C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Microsoft Fabric</a:t>
            </a:r>
            <a:endParaRPr lang="uk-U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ndParaRPr>
          </a:p>
        </p:txBody>
      </p:sp>
      <p:sp>
        <p:nvSpPr>
          <p:cNvPr id="17" name="Текст 16">
            <a:extLst>
              <a:ext uri="{FF2B5EF4-FFF2-40B4-BE49-F238E27FC236}">
                <a16:creationId xmlns:a16="http://schemas.microsoft.com/office/drawing/2014/main" id="{FEA54717-EDFC-5BE9-29DB-0F566B70662D}"/>
              </a:ext>
            </a:extLst>
          </p:cNvPr>
          <p:cNvSpPr>
            <a:spLocks noGrp="1"/>
          </p:cNvSpPr>
          <p:nvPr>
            <p:ph type="body" sz="quarter" idx="10"/>
          </p:nvPr>
        </p:nvSpPr>
        <p:spPr>
          <a:xfrm>
            <a:off x="2009069" y="986584"/>
            <a:ext cx="11018520" cy="430887"/>
          </a:xfrm>
        </p:spPr>
        <p:txBody>
          <a:bodyPr anchor="ctr"/>
          <a:lstStyle/>
          <a:p>
            <a:r>
              <a:rPr kumimoji="0" lang="en-US" sz="2800" b="0" i="0" u="none" strike="noStrike" kern="1200" cap="none" spc="0" normalizeH="0" baseline="0" noProof="0">
                <a:ln>
                  <a:noFill/>
                </a:ln>
                <a:effectLst/>
                <a:uLnTx/>
                <a:uFillTx/>
                <a:ea typeface="+mn-ea"/>
                <a:cs typeface="Segoe UI" panose="020B0502040204020203" pitchFamily="34" charset="0"/>
              </a:rPr>
              <a:t>Unified data platform for the era of AI</a:t>
            </a:r>
            <a:endParaRPr lang="uk-UA"/>
          </a:p>
        </p:txBody>
      </p:sp>
      <p:sp>
        <p:nvSpPr>
          <p:cNvPr id="3" name="Rounded Rectangle 38">
            <a:extLst>
              <a:ext uri="{FF2B5EF4-FFF2-40B4-BE49-F238E27FC236}">
                <a16:creationId xmlns:a16="http://schemas.microsoft.com/office/drawing/2014/main" id="{5A399B19-2103-035A-D669-B4AD6549659D}"/>
              </a:ext>
            </a:extLst>
          </p:cNvPr>
          <p:cNvSpPr/>
          <p:nvPr/>
        </p:nvSpPr>
        <p:spPr bwMode="auto">
          <a:xfrm>
            <a:off x="473147" y="1946856"/>
            <a:ext cx="11240630" cy="4229810"/>
          </a:xfrm>
          <a:prstGeom prst="roundRect">
            <a:avLst>
              <a:gd name="adj" fmla="val 3641"/>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6" name="Rounded Rectangle 10">
            <a:extLst>
              <a:ext uri="{FF2B5EF4-FFF2-40B4-BE49-F238E27FC236}">
                <a16:creationId xmlns:a16="http://schemas.microsoft.com/office/drawing/2014/main" id="{769B8EFD-8E08-5DF3-0745-F022D5EBD1CE}"/>
              </a:ext>
              <a:ext uri="{C183D7F6-B498-43B3-948B-1728B52AA6E4}">
                <adec:decorative xmlns:adec="http://schemas.microsoft.com/office/drawing/2017/decorative" val="1"/>
              </a:ext>
            </a:extLst>
          </p:cNvPr>
          <p:cNvSpPr/>
          <p:nvPr/>
        </p:nvSpPr>
        <p:spPr bwMode="auto">
          <a:xfrm>
            <a:off x="253929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6" name="Picture 35">
            <a:extLst>
              <a:ext uri="{FF2B5EF4-FFF2-40B4-BE49-F238E27FC236}">
                <a16:creationId xmlns:a16="http://schemas.microsoft.com/office/drawing/2014/main" id="{06BBAD8D-4CBC-613B-9398-EEA24A485A35}"/>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168760" y="2379067"/>
            <a:ext cx="414420" cy="395648"/>
          </a:xfrm>
          <a:prstGeom prst="rect">
            <a:avLst/>
          </a:prstGeom>
        </p:spPr>
      </p:pic>
      <p:sp>
        <p:nvSpPr>
          <p:cNvPr id="37" name="Text Placeholder 2">
            <a:extLst>
              <a:ext uri="{FF2B5EF4-FFF2-40B4-BE49-F238E27FC236}">
                <a16:creationId xmlns:a16="http://schemas.microsoft.com/office/drawing/2014/main" id="{07E13513-0D05-55BE-3354-8BB24B3E5E6E}"/>
              </a:ext>
            </a:extLst>
          </p:cNvPr>
          <p:cNvSpPr txBox="1">
            <a:spLocks/>
          </p:cNvSpPr>
          <p:nvPr/>
        </p:nvSpPr>
        <p:spPr>
          <a:xfrm>
            <a:off x="2699801" y="2920946"/>
            <a:ext cx="135233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Engineering</a:t>
            </a:r>
          </a:p>
        </p:txBody>
      </p:sp>
      <p:sp>
        <p:nvSpPr>
          <p:cNvPr id="28" name="Rounded Rectangle 14">
            <a:extLst>
              <a:ext uri="{FF2B5EF4-FFF2-40B4-BE49-F238E27FC236}">
                <a16:creationId xmlns:a16="http://schemas.microsoft.com/office/drawing/2014/main" id="{F498BC19-FFA7-20C8-8928-13DA13D94B47}"/>
              </a:ext>
              <a:ext uri="{C183D7F6-B498-43B3-948B-1728B52AA6E4}">
                <adec:decorative xmlns:adec="http://schemas.microsoft.com/office/drawing/2017/decorative" val="1"/>
              </a:ext>
            </a:extLst>
          </p:cNvPr>
          <p:cNvSpPr/>
          <p:nvPr/>
        </p:nvSpPr>
        <p:spPr bwMode="auto">
          <a:xfrm>
            <a:off x="435264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8" name="Picture 37">
            <a:extLst>
              <a:ext uri="{FF2B5EF4-FFF2-40B4-BE49-F238E27FC236}">
                <a16:creationId xmlns:a16="http://schemas.microsoft.com/office/drawing/2014/main" id="{06A56D6F-06C2-A97B-DA5D-F0B929464DD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997959" y="2394193"/>
            <a:ext cx="382732" cy="365396"/>
          </a:xfrm>
          <a:prstGeom prst="rect">
            <a:avLst/>
          </a:prstGeom>
        </p:spPr>
      </p:pic>
      <p:sp>
        <p:nvSpPr>
          <p:cNvPr id="39" name="Text Placeholder 2">
            <a:extLst>
              <a:ext uri="{FF2B5EF4-FFF2-40B4-BE49-F238E27FC236}">
                <a16:creationId xmlns:a16="http://schemas.microsoft.com/office/drawing/2014/main" id="{B78FFF86-63FF-B582-2EDB-089F4659CF4D}"/>
              </a:ext>
            </a:extLst>
          </p:cNvPr>
          <p:cNvSpPr txBox="1">
            <a:spLocks/>
          </p:cNvSpPr>
          <p:nvPr/>
        </p:nvSpPr>
        <p:spPr>
          <a:xfrm>
            <a:off x="4571053" y="2920946"/>
            <a:ext cx="1236544"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Warehouse</a:t>
            </a:r>
          </a:p>
        </p:txBody>
      </p:sp>
      <p:sp>
        <p:nvSpPr>
          <p:cNvPr id="30" name="Rounded Rectangle 18">
            <a:extLst>
              <a:ext uri="{FF2B5EF4-FFF2-40B4-BE49-F238E27FC236}">
                <a16:creationId xmlns:a16="http://schemas.microsoft.com/office/drawing/2014/main" id="{7AFA699B-FC9B-FC47-C7FD-EEC20FEF1B16}"/>
              </a:ext>
              <a:ext uri="{C183D7F6-B498-43B3-948B-1728B52AA6E4}">
                <adec:decorative xmlns:adec="http://schemas.microsoft.com/office/drawing/2017/decorative" val="1"/>
              </a:ext>
            </a:extLst>
          </p:cNvPr>
          <p:cNvSpPr/>
          <p:nvPr/>
        </p:nvSpPr>
        <p:spPr bwMode="auto">
          <a:xfrm>
            <a:off x="616600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0" name="Picture 39">
            <a:extLst>
              <a:ext uri="{FF2B5EF4-FFF2-40B4-BE49-F238E27FC236}">
                <a16:creationId xmlns:a16="http://schemas.microsoft.com/office/drawing/2014/main" id="{F46E80E7-5EAF-0DAE-4EAF-6E64432D7DA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800482" y="2383852"/>
            <a:ext cx="404397" cy="386078"/>
          </a:xfrm>
          <a:prstGeom prst="rect">
            <a:avLst/>
          </a:prstGeom>
        </p:spPr>
      </p:pic>
      <p:sp>
        <p:nvSpPr>
          <p:cNvPr id="41" name="Text Placeholder 2">
            <a:extLst>
              <a:ext uri="{FF2B5EF4-FFF2-40B4-BE49-F238E27FC236}">
                <a16:creationId xmlns:a16="http://schemas.microsoft.com/office/drawing/2014/main" id="{1FB1F865-B56E-478C-872B-ED9873AEFE0A}"/>
              </a:ext>
            </a:extLst>
          </p:cNvPr>
          <p:cNvSpPr txBox="1">
            <a:spLocks/>
          </p:cNvSpPr>
          <p:nvPr/>
        </p:nvSpPr>
        <p:spPr>
          <a:xfrm>
            <a:off x="6483521" y="2920946"/>
            <a:ext cx="103831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Science</a:t>
            </a:r>
          </a:p>
        </p:txBody>
      </p:sp>
      <p:sp>
        <p:nvSpPr>
          <p:cNvPr id="32" name="Rounded Rectangle 22">
            <a:extLst>
              <a:ext uri="{FF2B5EF4-FFF2-40B4-BE49-F238E27FC236}">
                <a16:creationId xmlns:a16="http://schemas.microsoft.com/office/drawing/2014/main" id="{664D21CA-6454-0CF5-0F34-72451FEC20D4}"/>
              </a:ext>
              <a:ext uri="{C183D7F6-B498-43B3-948B-1728B52AA6E4}">
                <adec:decorative xmlns:adec="http://schemas.microsoft.com/office/drawing/2017/decorative" val="1"/>
              </a:ext>
            </a:extLst>
          </p:cNvPr>
          <p:cNvSpPr/>
          <p:nvPr/>
        </p:nvSpPr>
        <p:spPr bwMode="auto">
          <a:xfrm>
            <a:off x="797935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6" name="Picture 45">
            <a:extLst>
              <a:ext uri="{FF2B5EF4-FFF2-40B4-BE49-F238E27FC236}">
                <a16:creationId xmlns:a16="http://schemas.microsoft.com/office/drawing/2014/main" id="{FCDEECA5-81BA-E4CB-AE53-90B4466DCC3C}"/>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616034" y="2385949"/>
            <a:ext cx="400003" cy="381885"/>
          </a:xfrm>
          <a:prstGeom prst="rect">
            <a:avLst/>
          </a:prstGeom>
        </p:spPr>
      </p:pic>
      <p:sp>
        <p:nvSpPr>
          <p:cNvPr id="47" name="Text Placeholder 2">
            <a:extLst>
              <a:ext uri="{FF2B5EF4-FFF2-40B4-BE49-F238E27FC236}">
                <a16:creationId xmlns:a16="http://schemas.microsoft.com/office/drawing/2014/main" id="{6F9CC6F8-DEE5-4EE7-2151-A495210DAE02}"/>
              </a:ext>
            </a:extLst>
          </p:cNvPr>
          <p:cNvSpPr txBox="1">
            <a:spLocks/>
          </p:cNvSpPr>
          <p:nvPr/>
        </p:nvSpPr>
        <p:spPr>
          <a:xfrm>
            <a:off x="8137625" y="2920946"/>
            <a:ext cx="1356820"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Real-Time Intelligence</a:t>
            </a:r>
          </a:p>
        </p:txBody>
      </p:sp>
      <p:sp>
        <p:nvSpPr>
          <p:cNvPr id="33" name="Rounded Rectangle 26">
            <a:extLst>
              <a:ext uri="{FF2B5EF4-FFF2-40B4-BE49-F238E27FC236}">
                <a16:creationId xmlns:a16="http://schemas.microsoft.com/office/drawing/2014/main" id="{E567190C-18FE-97F9-6B08-834888BF34A7}"/>
              </a:ext>
              <a:ext uri="{C183D7F6-B498-43B3-948B-1728B52AA6E4}">
                <adec:decorative xmlns:adec="http://schemas.microsoft.com/office/drawing/2017/decorative" val="1"/>
              </a:ext>
            </a:extLst>
          </p:cNvPr>
          <p:cNvSpPr/>
          <p:nvPr/>
        </p:nvSpPr>
        <p:spPr bwMode="auto">
          <a:xfrm>
            <a:off x="9792712"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9" name="Graphic 48">
            <a:extLst>
              <a:ext uri="{FF2B5EF4-FFF2-40B4-BE49-F238E27FC236}">
                <a16:creationId xmlns:a16="http://schemas.microsoft.com/office/drawing/2014/main" id="{33E67D54-58E9-ABA2-7F7F-A4E100D342F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5745" y="2335209"/>
            <a:ext cx="507287" cy="483365"/>
          </a:xfrm>
          <a:prstGeom prst="rect">
            <a:avLst/>
          </a:prstGeom>
        </p:spPr>
      </p:pic>
      <p:sp>
        <p:nvSpPr>
          <p:cNvPr id="54" name="Text Placeholder 2">
            <a:extLst>
              <a:ext uri="{FF2B5EF4-FFF2-40B4-BE49-F238E27FC236}">
                <a16:creationId xmlns:a16="http://schemas.microsoft.com/office/drawing/2014/main" id="{029D5E4E-4579-D185-ABF6-74F1FFC69DC7}"/>
              </a:ext>
            </a:extLst>
          </p:cNvPr>
          <p:cNvSpPr txBox="1">
            <a:spLocks/>
          </p:cNvSpPr>
          <p:nvPr/>
        </p:nvSpPr>
        <p:spPr>
          <a:xfrm>
            <a:off x="10124719" y="3044057"/>
            <a:ext cx="1009338" cy="24622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Power BI</a:t>
            </a:r>
          </a:p>
        </p:txBody>
      </p:sp>
      <p:sp>
        <p:nvSpPr>
          <p:cNvPr id="14" name="Rounded Rectangle 6">
            <a:extLst>
              <a:ext uri="{FF2B5EF4-FFF2-40B4-BE49-F238E27FC236}">
                <a16:creationId xmlns:a16="http://schemas.microsoft.com/office/drawing/2014/main" id="{4E058AAD-0914-B405-91C4-1EB2D2405E6D}"/>
              </a:ext>
              <a:ext uri="{C183D7F6-B498-43B3-948B-1728B52AA6E4}">
                <adec:decorative xmlns:adec="http://schemas.microsoft.com/office/drawing/2017/decorative" val="1"/>
              </a:ext>
            </a:extLst>
          </p:cNvPr>
          <p:cNvSpPr/>
          <p:nvPr/>
        </p:nvSpPr>
        <p:spPr bwMode="auto">
          <a:xfrm>
            <a:off x="72593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B357B3E8-7B6C-3166-CA4A-4958C52C9EF1}"/>
              </a:ext>
            </a:extLst>
          </p:cNvPr>
          <p:cNvSpPr txBox="1">
            <a:spLocks/>
          </p:cNvSpPr>
          <p:nvPr/>
        </p:nvSpPr>
        <p:spPr>
          <a:xfrm>
            <a:off x="1116578" y="2920946"/>
            <a:ext cx="892075"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Factory</a:t>
            </a:r>
          </a:p>
        </p:txBody>
      </p:sp>
      <p:pic>
        <p:nvPicPr>
          <p:cNvPr id="55" name="Picture 54">
            <a:extLst>
              <a:ext uri="{FF2B5EF4-FFF2-40B4-BE49-F238E27FC236}">
                <a16:creationId xmlns:a16="http://schemas.microsoft.com/office/drawing/2014/main" id="{9ABD1BCB-F58D-EB54-4F6F-87072F34F22E}"/>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364415" y="2387668"/>
            <a:ext cx="396401" cy="378446"/>
          </a:xfrm>
          <a:prstGeom prst="rect">
            <a:avLst/>
          </a:prstGeom>
        </p:spPr>
      </p:pic>
      <p:sp>
        <p:nvSpPr>
          <p:cNvPr id="56" name="Rounded Rectangle 32">
            <a:extLst>
              <a:ext uri="{FF2B5EF4-FFF2-40B4-BE49-F238E27FC236}">
                <a16:creationId xmlns:a16="http://schemas.microsoft.com/office/drawing/2014/main" id="{DD52E38A-7F1F-E118-EC9A-549A1C5C4167}"/>
              </a:ext>
              <a:ext uri="{C183D7F6-B498-43B3-948B-1728B52AA6E4}">
                <adec:decorative xmlns:adec="http://schemas.microsoft.com/office/drawing/2017/decorative" val="1"/>
              </a:ext>
            </a:extLst>
          </p:cNvPr>
          <p:cNvSpPr/>
          <p:nvPr/>
        </p:nvSpPr>
        <p:spPr bwMode="auto">
          <a:xfrm>
            <a:off x="725937" y="4470377"/>
            <a:ext cx="10728448"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30">
            <a:extLst>
              <a:ext uri="{FF2B5EF4-FFF2-40B4-BE49-F238E27FC236}">
                <a16:creationId xmlns:a16="http://schemas.microsoft.com/office/drawing/2014/main" id="{D80D8E50-7778-8E16-8E2B-DD5B3F1C2F8C}"/>
              </a:ext>
              <a:ext uri="{C183D7F6-B498-43B3-948B-1728B52AA6E4}">
                <adec:decorative xmlns:adec="http://schemas.microsoft.com/office/drawing/2017/decorative" val="1"/>
              </a:ext>
            </a:extLst>
          </p:cNvPr>
          <p:cNvSpPr/>
          <p:nvPr/>
        </p:nvSpPr>
        <p:spPr bwMode="auto">
          <a:xfrm>
            <a:off x="725939" y="3693403"/>
            <a:ext cx="10740125"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8" name="Picture 57" descr="OneLake Logo">
            <a:extLst>
              <a:ext uri="{FF2B5EF4-FFF2-40B4-BE49-F238E27FC236}">
                <a16:creationId xmlns:a16="http://schemas.microsoft.com/office/drawing/2014/main" id="{86BEF3B2-3639-5120-8E68-050D8281C6C7}"/>
              </a:ext>
            </a:extLst>
          </p:cNvPr>
          <p:cNvPicPr>
            <a:picLocks noChangeAspect="1"/>
          </p:cNvPicPr>
          <p:nvPr/>
        </p:nvPicPr>
        <p:blipFill>
          <a:blip r:embed="rId10"/>
          <a:srcRect/>
          <a:stretch/>
        </p:blipFill>
        <p:spPr>
          <a:xfrm>
            <a:off x="4933879" y="4581329"/>
            <a:ext cx="417359" cy="418176"/>
          </a:xfrm>
          <a:prstGeom prst="rect">
            <a:avLst/>
          </a:prstGeom>
          <a:noFill/>
        </p:spPr>
      </p:pic>
      <p:sp>
        <p:nvSpPr>
          <p:cNvPr id="59" name="Text Placeholder 2">
            <a:extLst>
              <a:ext uri="{FF2B5EF4-FFF2-40B4-BE49-F238E27FC236}">
                <a16:creationId xmlns:a16="http://schemas.microsoft.com/office/drawing/2014/main" id="{567034A8-4627-D796-71E1-51C4D3AF51D2}"/>
              </a:ext>
            </a:extLst>
          </p:cNvPr>
          <p:cNvSpPr txBox="1">
            <a:spLocks/>
          </p:cNvSpPr>
          <p:nvPr/>
        </p:nvSpPr>
        <p:spPr>
          <a:xfrm>
            <a:off x="5484278" y="4644560"/>
            <a:ext cx="2099035" cy="291715"/>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OneLake</a:t>
            </a:r>
            <a:endPar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endParaRPr>
          </a:p>
        </p:txBody>
      </p:sp>
      <p:sp>
        <p:nvSpPr>
          <p:cNvPr id="60" name="Rounded Rectangle 32">
            <a:extLst>
              <a:ext uri="{FF2B5EF4-FFF2-40B4-BE49-F238E27FC236}">
                <a16:creationId xmlns:a16="http://schemas.microsoft.com/office/drawing/2014/main" id="{DF81B254-52D8-F085-EC92-E098B7693721}"/>
              </a:ext>
              <a:ext uri="{C183D7F6-B498-43B3-948B-1728B52AA6E4}">
                <adec:decorative xmlns:adec="http://schemas.microsoft.com/office/drawing/2017/decorative" val="1"/>
              </a:ext>
            </a:extLst>
          </p:cNvPr>
          <p:cNvSpPr/>
          <p:nvPr/>
        </p:nvSpPr>
        <p:spPr bwMode="auto">
          <a:xfrm>
            <a:off x="725937" y="5247352"/>
            <a:ext cx="10740127"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89FA9C40-8FC4-4682-BE49-3EB122EBF50A}"/>
              </a:ext>
            </a:extLst>
          </p:cNvPr>
          <p:cNvSpPr txBox="1">
            <a:spLocks/>
          </p:cNvSpPr>
          <p:nvPr/>
        </p:nvSpPr>
        <p:spPr>
          <a:xfrm>
            <a:off x="5492670" y="5434991"/>
            <a:ext cx="2099035" cy="264802"/>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Purview</a:t>
            </a:r>
          </a:p>
        </p:txBody>
      </p:sp>
      <p:pic>
        <p:nvPicPr>
          <p:cNvPr id="62" name="Picture 61">
            <a:extLst>
              <a:ext uri="{FF2B5EF4-FFF2-40B4-BE49-F238E27FC236}">
                <a16:creationId xmlns:a16="http://schemas.microsoft.com/office/drawing/2014/main" id="{251C999E-9136-B889-4F07-96A3E58A993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910934" y="5335769"/>
            <a:ext cx="463248" cy="463247"/>
          </a:xfrm>
          <a:prstGeom prst="rect">
            <a:avLst/>
          </a:prstGeom>
        </p:spPr>
      </p:pic>
      <p:sp>
        <p:nvSpPr>
          <p:cNvPr id="63" name="Text Placeholder 2">
            <a:extLst>
              <a:ext uri="{FF2B5EF4-FFF2-40B4-BE49-F238E27FC236}">
                <a16:creationId xmlns:a16="http://schemas.microsoft.com/office/drawing/2014/main" id="{6CB8B7BE-E2D6-ED43-A948-F52E9646D8A6}"/>
              </a:ext>
            </a:extLst>
          </p:cNvPr>
          <p:cNvSpPr txBox="1">
            <a:spLocks/>
          </p:cNvSpPr>
          <p:nvPr/>
        </p:nvSpPr>
        <p:spPr>
          <a:xfrm>
            <a:off x="5492874" y="3809758"/>
            <a:ext cx="2098551" cy="407371"/>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AI</a:t>
            </a:r>
          </a:p>
        </p:txBody>
      </p:sp>
      <p:pic>
        <p:nvPicPr>
          <p:cNvPr id="64" name="Picture 63" descr="A rainbow colored logo on a black background&#10;&#10;Description automatically generated">
            <a:extLst>
              <a:ext uri="{FF2B5EF4-FFF2-40B4-BE49-F238E27FC236}">
                <a16:creationId xmlns:a16="http://schemas.microsoft.com/office/drawing/2014/main" id="{B4BFC820-3AC3-1778-6872-4035AF7FD3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1929" y="3763088"/>
            <a:ext cx="501259" cy="500710"/>
          </a:xfrm>
          <a:prstGeom prst="rect">
            <a:avLst/>
          </a:prstGeom>
        </p:spPr>
      </p:pic>
      <p:pic>
        <p:nvPicPr>
          <p:cNvPr id="5" name="Picture 4" descr="Icon&#10;&#10;Description automatically generated">
            <a:extLst>
              <a:ext uri="{FF2B5EF4-FFF2-40B4-BE49-F238E27FC236}">
                <a16:creationId xmlns:a16="http://schemas.microsoft.com/office/drawing/2014/main" id="{E568C3A9-7654-505C-2BCA-5CB268FECA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17" y="627310"/>
            <a:ext cx="723347" cy="723347"/>
          </a:xfrm>
          <a:prstGeom prst="rect">
            <a:avLst/>
          </a:prstGeom>
        </p:spPr>
      </p:pic>
      <p:cxnSp>
        <p:nvCxnSpPr>
          <p:cNvPr id="6" name="Straight Connector 5">
            <a:extLst>
              <a:ext uri="{FF2B5EF4-FFF2-40B4-BE49-F238E27FC236}">
                <a16:creationId xmlns:a16="http://schemas.microsoft.com/office/drawing/2014/main" id="{2F984B46-2A0C-283B-0B08-67759C3A9853}"/>
              </a:ext>
            </a:extLst>
          </p:cNvPr>
          <p:cNvCxnSpPr>
            <a:cxnSpLocks/>
          </p:cNvCxnSpPr>
          <p:nvPr/>
        </p:nvCxnSpPr>
        <p:spPr>
          <a:xfrm>
            <a:off x="1672074"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9197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5221" y="1722317"/>
            <a:ext cx="6701167" cy="3449556"/>
          </a:xfrm>
          <a:prstGeom prst="roundRect">
            <a:avLst>
              <a:gd name="adj" fmla="val 364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6D0D9497-BBD2-74ED-6CCF-02D7E8B5F632}"/>
              </a:ext>
            </a:extLst>
          </p:cNvPr>
          <p:cNvSpPr>
            <a:spLocks noGrp="1"/>
          </p:cNvSpPr>
          <p:nvPr>
            <p:ph type="body" sz="quarter" idx="11"/>
          </p:nvPr>
        </p:nvSpPr>
        <p:spPr>
          <a:xfrm>
            <a:off x="588263" y="1005801"/>
            <a:ext cx="11018520" cy="430887"/>
          </a:xfrm>
        </p:spPr>
        <p:txBody>
          <a:bodyPr/>
          <a:lstStyle/>
          <a:p>
            <a:r>
              <a:rPr lang="en-US"/>
              <a:t>Supercharge analytics time to value</a:t>
            </a:r>
          </a:p>
        </p:txBody>
      </p:sp>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8263" y="457200"/>
            <a:ext cx="11018520" cy="553998"/>
          </a:xfrm>
        </p:spPr>
        <p:txBody>
          <a:bodyPr>
            <a:normAutofit/>
          </a:bodyPr>
          <a:lstStyle/>
          <a:p>
            <a:r>
              <a:rPr lang="en-US"/>
              <a:t>Mirroring Databases</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3850029" y="5775576"/>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837488" y="1436689"/>
            <a:ext cx="3769291" cy="5086598"/>
          </a:xfrm>
          <a:prstGeom prst="roundRect">
            <a:avLst>
              <a:gd name="adj" fmla="val 289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replicates databases</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to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Fabric with zero ETL</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Compute replication is included with your Fabric capacity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for zero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Free storage costs based on Fabric capacity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is replicated into One Lake and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protects operational databases </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from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analytical</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queries</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1623037" y="6205768"/>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1319" y="2855247"/>
            <a:ext cx="6408971" cy="994995"/>
          </a:xfrm>
          <a:prstGeom prst="roundRect">
            <a:avLst>
              <a:gd name="adj" fmla="val 4731"/>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Serverless 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1319" y="3979714"/>
            <a:ext cx="6408971" cy="1072707"/>
          </a:xfrm>
          <a:prstGeom prst="roundRect">
            <a:avLst>
              <a:gd name="adj" fmla="val 5908"/>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80017" y="4069618"/>
            <a:ext cx="511574" cy="442515"/>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4293" y="4820468"/>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6944" y="2571429"/>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accent1"/>
              </a:solidFill>
              <a:prstDash val="solid"/>
              <a:headEnd type="none" w="med" len="med"/>
              <a:tailEnd type="arrow" w="med" len="med"/>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accent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8552" y="2580084"/>
            <a:ext cx="1622863" cy="1635456"/>
            <a:chOff x="2307532" y="3301796"/>
            <a:chExt cx="1622863" cy="1635456"/>
          </a:xfrm>
        </p:grpSpPr>
        <p:cxnSp>
          <p:nvCxnSpPr>
            <p:cNvPr id="500" name="Straight Connector 499">
              <a:extLst>
                <a:ext uri="{FF2B5EF4-FFF2-40B4-BE49-F238E27FC236}">
                  <a16:creationId xmlns:a16="http://schemas.microsoft.com/office/drawing/2014/main" id="{482DF2DD-AAFC-0F9B-4370-3D1DE9DA7E67}"/>
                </a:ext>
              </a:extLst>
            </p:cNvPr>
            <p:cNvCxnSpPr>
              <a:cxnSpLocks/>
              <a:stCxn id="503" idx="2"/>
              <a:endCxn id="25" idx="0"/>
            </p:cNvCxnSpPr>
            <p:nvPr/>
          </p:nvCxnSpPr>
          <p:spPr>
            <a:xfrm>
              <a:off x="2307532" y="3709454"/>
              <a:ext cx="1458" cy="1227798"/>
            </a:xfrm>
            <a:prstGeom prst="line">
              <a:avLst/>
            </a:prstGeom>
            <a:noFill/>
            <a:ln w="19050" cap="rnd" cmpd="sng" algn="ctr">
              <a:solidFill>
                <a:schemeClr val="accent1"/>
              </a:solidFill>
              <a:prstDash val="solid"/>
              <a:headEnd type="none" w="med" len="med"/>
              <a:tailEnd type="arrow" w="med" len="med"/>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accent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accent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4794" y="2580083"/>
            <a:ext cx="849870" cy="1635457"/>
            <a:chOff x="5793774" y="3301795"/>
            <a:chExt cx="849870" cy="1635457"/>
          </a:xfrm>
        </p:grpSpPr>
        <p:cxnSp>
          <p:nvCxnSpPr>
            <p:cNvPr id="494" name="Straight Connector 493">
              <a:extLst>
                <a:ext uri="{FF2B5EF4-FFF2-40B4-BE49-F238E27FC236}">
                  <a16:creationId xmlns:a16="http://schemas.microsoft.com/office/drawing/2014/main" id="{2DED931F-25BB-2775-3E7D-121DDC63FB33}"/>
                </a:ext>
              </a:extLst>
            </p:cNvPr>
            <p:cNvCxnSpPr>
              <a:cxnSpLocks/>
              <a:stCxn id="497" idx="2"/>
              <a:endCxn id="22" idx="0"/>
            </p:cNvCxnSpPr>
            <p:nvPr/>
          </p:nvCxnSpPr>
          <p:spPr>
            <a:xfrm flipH="1">
              <a:off x="6643643" y="3709455"/>
              <a:ext cx="1" cy="1227797"/>
            </a:xfrm>
            <a:prstGeom prst="line">
              <a:avLst/>
            </a:prstGeom>
            <a:noFill/>
            <a:ln w="19050" cap="rnd" cmpd="sng" algn="ctr">
              <a:solidFill>
                <a:schemeClr val="accent1"/>
              </a:solidFill>
              <a:prstDash val="solid"/>
              <a:headEnd type="none" w="med" len="med"/>
              <a:tailEnd type="arrow" w="med" len="med"/>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accent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9541" y="2580083"/>
            <a:ext cx="708487" cy="1635457"/>
            <a:chOff x="4858521" y="3301795"/>
            <a:chExt cx="708487" cy="1635457"/>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accent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91" idx="2"/>
              <a:endCxn id="21" idx="0"/>
            </p:cNvCxnSpPr>
            <p:nvPr/>
          </p:nvCxnSpPr>
          <p:spPr>
            <a:xfrm flipH="1">
              <a:off x="5560100" y="3709455"/>
              <a:ext cx="6908" cy="1227797"/>
            </a:xfrm>
            <a:prstGeom prst="line">
              <a:avLst/>
            </a:prstGeom>
            <a:noFill/>
            <a:ln w="19050" cap="rnd" cmpd="sng" algn="ctr">
              <a:solidFill>
                <a:schemeClr val="accent1"/>
              </a:solidFill>
              <a:prstDash val="solid"/>
              <a:headEnd type="none" w="med" len="med"/>
              <a:tailEnd type="arrow" w="med" len="med"/>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9034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3888"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4520"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806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479" name="TextBox 478">
            <a:extLst>
              <a:ext uri="{FF2B5EF4-FFF2-40B4-BE49-F238E27FC236}">
                <a16:creationId xmlns:a16="http://schemas.microsoft.com/office/drawing/2014/main" id="{C39452EC-CE84-C6D7-B721-155100E9C984}"/>
              </a:ext>
            </a:extLst>
          </p:cNvPr>
          <p:cNvSpPr txBox="1"/>
          <p:nvPr/>
        </p:nvSpPr>
        <p:spPr>
          <a:xfrm>
            <a:off x="883865"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Customers</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360</a:t>
            </a:r>
          </a:p>
        </p:txBody>
      </p:sp>
      <p:sp>
        <p:nvSpPr>
          <p:cNvPr id="471" name="TextBox 470">
            <a:extLst>
              <a:ext uri="{FF2B5EF4-FFF2-40B4-BE49-F238E27FC236}">
                <a16:creationId xmlns:a16="http://schemas.microsoft.com/office/drawing/2014/main" id="{2113C0BB-39F8-1434-4AE1-D6F7FCEA4B15}"/>
              </a:ext>
            </a:extLst>
          </p:cNvPr>
          <p:cNvSpPr txBox="1"/>
          <p:nvPr/>
        </p:nvSpPr>
        <p:spPr>
          <a:xfrm>
            <a:off x="1965472" y="4653144"/>
            <a:ext cx="686157" cy="1384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Finance</a:t>
            </a:r>
          </a:p>
        </p:txBody>
      </p:sp>
      <p:sp>
        <p:nvSpPr>
          <p:cNvPr id="467" name="TextBox 466">
            <a:extLst>
              <a:ext uri="{FF2B5EF4-FFF2-40B4-BE49-F238E27FC236}">
                <a16:creationId xmlns:a16="http://schemas.microsoft.com/office/drawing/2014/main" id="{4C4D8173-696D-B780-6D11-7FF8C3EE48BC}"/>
              </a:ext>
            </a:extLst>
          </p:cNvPr>
          <p:cNvSpPr txBox="1"/>
          <p:nvPr/>
        </p:nvSpPr>
        <p:spPr>
          <a:xfrm>
            <a:off x="5224949"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Service Telemetry</a:t>
            </a:r>
          </a:p>
        </p:txBody>
      </p:sp>
      <p:sp>
        <p:nvSpPr>
          <p:cNvPr id="463" name="TextBox 462">
            <a:extLst>
              <a:ext uri="{FF2B5EF4-FFF2-40B4-BE49-F238E27FC236}">
                <a16:creationId xmlns:a16="http://schemas.microsoft.com/office/drawing/2014/main" id="{FB20024F-C64D-4149-7A94-98614F067B68}"/>
              </a:ext>
            </a:extLst>
          </p:cNvPr>
          <p:cNvSpPr txBox="1"/>
          <p:nvPr/>
        </p:nvSpPr>
        <p:spPr>
          <a:xfrm>
            <a:off x="6308780"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Business KPIs</a:t>
            </a:r>
          </a:p>
        </p:txBody>
      </p:sp>
      <p:sp>
        <p:nvSpPr>
          <p:cNvPr id="187" name="Rounded Rectangle 14">
            <a:extLst>
              <a:ext uri="{FF2B5EF4-FFF2-40B4-BE49-F238E27FC236}">
                <a16:creationId xmlns:a16="http://schemas.microsoft.com/office/drawing/2014/main" id="{8DBB02C7-E602-0AF1-ED68-C457ECF16617}"/>
              </a:ext>
            </a:extLst>
          </p:cNvPr>
          <p:cNvSpPr/>
          <p:nvPr/>
        </p:nvSpPr>
        <p:spPr>
          <a:xfrm>
            <a:off x="731319"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5" name="Rounded Rectangle 15">
            <a:extLst>
              <a:ext uri="{FF2B5EF4-FFF2-40B4-BE49-F238E27FC236}">
                <a16:creationId xmlns:a16="http://schemas.microsoft.com/office/drawing/2014/main" id="{F25CC0B3-D10C-E776-759A-5EB23D67FD89}"/>
              </a:ext>
            </a:extLst>
          </p:cNvPr>
          <p:cNvSpPr/>
          <p:nvPr/>
        </p:nvSpPr>
        <p:spPr>
          <a:xfrm>
            <a:off x="1649670"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3" name="Rounded Rectangle 17">
            <a:extLst>
              <a:ext uri="{FF2B5EF4-FFF2-40B4-BE49-F238E27FC236}">
                <a16:creationId xmlns:a16="http://schemas.microsoft.com/office/drawing/2014/main" id="{04A95F16-58E5-DDC9-B731-C010AC7F4235}"/>
              </a:ext>
            </a:extLst>
          </p:cNvPr>
          <p:cNvSpPr/>
          <p:nvPr/>
        </p:nvSpPr>
        <p:spPr>
          <a:xfrm>
            <a:off x="2568021"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91772" y="1927767"/>
            <a:ext cx="380232" cy="36245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10125" y="1927768"/>
            <a:ext cx="380230" cy="36245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28476" y="1927767"/>
            <a:ext cx="380232" cy="362452"/>
          </a:xfrm>
          <a:prstGeom prst="rect">
            <a:avLst/>
          </a:prstGeom>
        </p:spPr>
      </p:pic>
      <p:sp>
        <p:nvSpPr>
          <p:cNvPr id="181" name="Rounded Rectangle 16">
            <a:extLst>
              <a:ext uri="{FF2B5EF4-FFF2-40B4-BE49-F238E27FC236}">
                <a16:creationId xmlns:a16="http://schemas.microsoft.com/office/drawing/2014/main" id="{62392FF3-9FAD-8EB0-953D-52FA7B82A6D6}"/>
              </a:ext>
            </a:extLst>
          </p:cNvPr>
          <p:cNvSpPr/>
          <p:nvPr/>
        </p:nvSpPr>
        <p:spPr>
          <a:xfrm>
            <a:off x="3486372"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35981" y="1917427"/>
            <a:ext cx="401927" cy="383133"/>
          </a:xfrm>
          <a:prstGeom prst="rect">
            <a:avLst/>
          </a:prstGeom>
        </p:spPr>
      </p:pic>
      <p:sp>
        <p:nvSpPr>
          <p:cNvPr id="179" name="Rounded Rectangle 18">
            <a:extLst>
              <a:ext uri="{FF2B5EF4-FFF2-40B4-BE49-F238E27FC236}">
                <a16:creationId xmlns:a16="http://schemas.microsoft.com/office/drawing/2014/main" id="{A9E0F115-4C87-21B0-B3A7-BFFFBA76AA05}"/>
              </a:ext>
            </a:extLst>
          </p:cNvPr>
          <p:cNvSpPr/>
          <p:nvPr/>
        </p:nvSpPr>
        <p:spPr>
          <a:xfrm>
            <a:off x="4404723"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56453" y="1919447"/>
            <a:ext cx="397687" cy="379092"/>
          </a:xfrm>
          <a:prstGeom prst="rect">
            <a:avLst/>
          </a:prstGeom>
        </p:spPr>
      </p:pic>
      <p:sp>
        <p:nvSpPr>
          <p:cNvPr id="177" name="Rounded Rectangle 19">
            <a:extLst>
              <a:ext uri="{FF2B5EF4-FFF2-40B4-BE49-F238E27FC236}">
                <a16:creationId xmlns:a16="http://schemas.microsoft.com/office/drawing/2014/main" id="{06D63D28-BBCF-94C8-F3E8-FE3A592F4EC8}"/>
              </a:ext>
            </a:extLst>
          </p:cNvPr>
          <p:cNvSpPr/>
          <p:nvPr/>
        </p:nvSpPr>
        <p:spPr>
          <a:xfrm>
            <a:off x="5323074"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82963" y="1927767"/>
            <a:ext cx="380232" cy="362452"/>
          </a:xfrm>
          <a:prstGeom prst="rect">
            <a:avLst/>
          </a:prstGeom>
        </p:spPr>
      </p:pic>
      <p:sp>
        <p:nvSpPr>
          <p:cNvPr id="175" name="Rounded Rectangle 19">
            <a:extLst>
              <a:ext uri="{FF2B5EF4-FFF2-40B4-BE49-F238E27FC236}">
                <a16:creationId xmlns:a16="http://schemas.microsoft.com/office/drawing/2014/main" id="{C5EACD05-4BDB-1EC2-001B-281206F8F4FB}"/>
              </a:ext>
            </a:extLst>
          </p:cNvPr>
          <p:cNvSpPr/>
          <p:nvPr/>
        </p:nvSpPr>
        <p:spPr>
          <a:xfrm>
            <a:off x="6240290"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47576" y="1965722"/>
            <a:ext cx="285428" cy="286543"/>
          </a:xfrm>
          <a:prstGeom prst="rect">
            <a:avLst/>
          </a:prstGeom>
        </p:spPr>
      </p:pic>
      <p:sp>
        <p:nvSpPr>
          <p:cNvPr id="188" name="Rounded Rectangle 14">
            <a:extLst>
              <a:ext uri="{FF2B5EF4-FFF2-40B4-BE49-F238E27FC236}">
                <a16:creationId xmlns:a16="http://schemas.microsoft.com/office/drawing/2014/main" id="{4442068E-9EB1-04B9-0845-37FD2E23900E}"/>
              </a:ext>
            </a:extLst>
          </p:cNvPr>
          <p:cNvSpPr/>
          <p:nvPr/>
        </p:nvSpPr>
        <p:spPr>
          <a:xfrm>
            <a:off x="868106" y="2348158"/>
            <a:ext cx="626271"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Factory</a:t>
            </a: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703341" y="2348156"/>
            <a:ext cx="792504"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639089"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3557441"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Warehouse</a:t>
            </a:r>
          </a:p>
        </p:txBody>
      </p:sp>
      <p:sp>
        <p:nvSpPr>
          <p:cNvPr id="180" name="Rounded Rectangle 18">
            <a:extLst>
              <a:ext uri="{FF2B5EF4-FFF2-40B4-BE49-F238E27FC236}">
                <a16:creationId xmlns:a16="http://schemas.microsoft.com/office/drawing/2014/main" id="{39AE294B-60B4-85F9-4DE0-316869FAA66C}"/>
              </a:ext>
            </a:extLst>
          </p:cNvPr>
          <p:cNvSpPr/>
          <p:nvPr/>
        </p:nvSpPr>
        <p:spPr>
          <a:xfrm>
            <a:off x="4407359" y="2353514"/>
            <a:ext cx="894582"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Real Time Intelligence</a:t>
            </a:r>
          </a:p>
        </p:txBody>
      </p:sp>
      <p:sp>
        <p:nvSpPr>
          <p:cNvPr id="178" name="Rounded Rectangle 19">
            <a:extLst>
              <a:ext uri="{FF2B5EF4-FFF2-40B4-BE49-F238E27FC236}">
                <a16:creationId xmlns:a16="http://schemas.microsoft.com/office/drawing/2014/main" id="{3C76AAE4-CF50-D8FD-36F7-12CED221726D}"/>
              </a:ext>
            </a:extLst>
          </p:cNvPr>
          <p:cNvSpPr/>
          <p:nvPr/>
        </p:nvSpPr>
        <p:spPr>
          <a:xfrm>
            <a:off x="5446335" y="2420092"/>
            <a:ext cx="653333" cy="14385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76" name="Rounded Rectangle 19">
            <a:extLst>
              <a:ext uri="{FF2B5EF4-FFF2-40B4-BE49-F238E27FC236}">
                <a16:creationId xmlns:a16="http://schemas.microsoft.com/office/drawing/2014/main" id="{77F045EB-FADD-62B5-ABBB-F13E159C3FA7}"/>
              </a:ext>
            </a:extLst>
          </p:cNvPr>
          <p:cNvSpPr/>
          <p:nvPr/>
        </p:nvSpPr>
        <p:spPr>
          <a:xfrm>
            <a:off x="6284784" y="2348163"/>
            <a:ext cx="811013"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21" name="Picture 20" descr="Folder icon">
            <a:extLst>
              <a:ext uri="{FF2B5EF4-FFF2-40B4-BE49-F238E27FC236}">
                <a16:creationId xmlns:a16="http://schemas.microsoft.com/office/drawing/2014/main" id="{C2490A4E-E075-AD4B-CD66-23182632D4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5577" y="4215540"/>
            <a:ext cx="431086" cy="431086"/>
          </a:xfrm>
          <a:prstGeom prst="rect">
            <a:avLst/>
          </a:prstGeom>
        </p:spPr>
      </p:pic>
      <p:pic>
        <p:nvPicPr>
          <p:cNvPr id="22" name="Picture 21" descr="Folder icon">
            <a:extLst>
              <a:ext uri="{FF2B5EF4-FFF2-40B4-BE49-F238E27FC236}">
                <a16:creationId xmlns:a16="http://schemas.microsoft.com/office/drawing/2014/main" id="{0A4DE1E2-77A4-2D13-4666-7AF51804B2F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9120" y="4215540"/>
            <a:ext cx="431086" cy="431086"/>
          </a:xfrm>
          <a:prstGeom prst="rect">
            <a:avLst/>
          </a:prstGeom>
        </p:spPr>
      </p:pic>
      <p:pic>
        <p:nvPicPr>
          <p:cNvPr id="24" name="Picture 23" descr="Folder icon">
            <a:extLst>
              <a:ext uri="{FF2B5EF4-FFF2-40B4-BE49-F238E27FC236}">
                <a16:creationId xmlns:a16="http://schemas.microsoft.com/office/drawing/2014/main" id="{23461C27-8CD5-505F-86CB-BEBAAB60D9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6948" y="4215540"/>
            <a:ext cx="431086" cy="431086"/>
          </a:xfrm>
          <a:prstGeom prst="rect">
            <a:avLst/>
          </a:prstGeom>
        </p:spPr>
      </p:pic>
      <p:pic>
        <p:nvPicPr>
          <p:cNvPr id="25" name="Picture 24" descr="Folder icon">
            <a:extLst>
              <a:ext uri="{FF2B5EF4-FFF2-40B4-BE49-F238E27FC236}">
                <a16:creationId xmlns:a16="http://schemas.microsoft.com/office/drawing/2014/main" id="{F8A4CDCE-B85B-36C4-C4DC-5CBC13AD46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4467" y="4215540"/>
            <a:ext cx="431086" cy="431086"/>
          </a:xfrm>
          <a:prstGeom prst="rect">
            <a:avLst/>
          </a:prstGeom>
        </p:spPr>
      </p:pic>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498394" y="5636282"/>
            <a:ext cx="640080" cy="640080"/>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3969" y="5636282"/>
            <a:ext cx="643671" cy="640080"/>
          </a:xfrm>
          <a:prstGeom prst="rect">
            <a:avLst/>
          </a:prstGeom>
        </p:spPr>
      </p:pic>
      <p:pic>
        <p:nvPicPr>
          <p:cNvPr id="32" name="Graphic 31" descr="Azure Cosmos DB&#10; icon">
            <a:extLst>
              <a:ext uri="{FF2B5EF4-FFF2-40B4-BE49-F238E27FC236}">
                <a16:creationId xmlns:a16="http://schemas.microsoft.com/office/drawing/2014/main" id="{49D2D840-8706-4659-D2D1-BBED96F7A3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33135" y="5636282"/>
            <a:ext cx="640080" cy="640080"/>
          </a:xfrm>
          <a:prstGeom prst="rect">
            <a:avLst/>
          </a:prstGeom>
        </p:spPr>
      </p:pic>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393580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CDB4461A-9DFB-E2F0-EE78-204769080409}"/>
              </a:ext>
            </a:extLst>
          </p:cNvPr>
          <p:cNvCxnSpPr>
            <a:cxnSpLocks/>
          </p:cNvCxnSpPr>
          <p:nvPr/>
        </p:nvCxnSpPr>
        <p:spPr>
          <a:xfrm flipV="1">
            <a:off x="205317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877BA2FA-7316-51DC-D877-E1E497D965AC}"/>
              </a:ext>
            </a:extLst>
          </p:cNvPr>
          <p:cNvCxnSpPr>
            <a:cxnSpLocks/>
          </p:cNvCxnSpPr>
          <p:nvPr/>
        </p:nvCxnSpPr>
        <p:spPr>
          <a:xfrm flipV="1">
            <a:off x="5818434" y="5212597"/>
            <a:ext cx="0" cy="379712"/>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28445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13114BA-DB13-C15B-0A97-EB30B9FF679E}"/>
              </a:ext>
            </a:extLst>
          </p:cNvPr>
          <p:cNvSpPr/>
          <p:nvPr/>
        </p:nvSpPr>
        <p:spPr bwMode="auto">
          <a:xfrm>
            <a:off x="603672" y="4789891"/>
            <a:ext cx="3481388" cy="1479147"/>
          </a:xfrm>
          <a:prstGeom prst="roundRect">
            <a:avLst>
              <a:gd name="adj" fmla="val 2257"/>
            </a:avLst>
          </a:prstGeom>
          <a:solidFill>
            <a:schemeClr val="bg2">
              <a:lumMod val="75000"/>
              <a:alpha val="5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7BBA63A4-59FD-0899-9BA5-688C1EB5F9A7}"/>
              </a:ext>
            </a:extLst>
          </p:cNvPr>
          <p:cNvSpPr/>
          <p:nvPr/>
        </p:nvSpPr>
        <p:spPr bwMode="auto">
          <a:xfrm>
            <a:off x="584200" y="1195388"/>
            <a:ext cx="3481388" cy="3317978"/>
          </a:xfrm>
          <a:prstGeom prst="roundRect">
            <a:avLst>
              <a:gd name="adj" fmla="val 2257"/>
            </a:avLst>
          </a:prstGeom>
          <a:solidFill>
            <a:srgbClr val="8DC8E8">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552E84C5-0CD4-FFEA-DD8E-B1F9893569E9}"/>
              </a:ext>
            </a:extLst>
          </p:cNvPr>
          <p:cNvSpPr/>
          <p:nvPr/>
        </p:nvSpPr>
        <p:spPr bwMode="auto">
          <a:xfrm>
            <a:off x="4356100" y="1195388"/>
            <a:ext cx="7251700" cy="5073650"/>
          </a:xfrm>
          <a:prstGeom prst="roundRect">
            <a:avLst>
              <a:gd name="adj" fmla="val 1482"/>
            </a:avLst>
          </a:prstGeom>
          <a:solidFill>
            <a:srgbClr val="B9DCD2">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93FEB78F-0049-8D37-A433-F12E91C4B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99" y="585788"/>
            <a:ext cx="503802" cy="503802"/>
          </a:xfrm>
          <a:prstGeom prst="rect">
            <a:avLst/>
          </a:prstGeom>
        </p:spPr>
      </p:pic>
      <p:pic>
        <p:nvPicPr>
          <p:cNvPr id="11" name="Graphic 10">
            <a:extLst>
              <a:ext uri="{FF2B5EF4-FFF2-40B4-BE49-F238E27FC236}">
                <a16:creationId xmlns:a16="http://schemas.microsoft.com/office/drawing/2014/main" id="{1173CC13-3092-1DC6-1936-A750B2EA89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8999" y="585788"/>
            <a:ext cx="503802" cy="503802"/>
          </a:xfrm>
          <a:prstGeom prst="rect">
            <a:avLst/>
          </a:prstGeom>
        </p:spPr>
      </p:pic>
      <p:sp>
        <p:nvSpPr>
          <p:cNvPr id="12" name="TextBox 11">
            <a:extLst>
              <a:ext uri="{FF2B5EF4-FFF2-40B4-BE49-F238E27FC236}">
                <a16:creationId xmlns:a16="http://schemas.microsoft.com/office/drawing/2014/main" id="{49D028C4-1160-7B72-D21E-E1F6D5828F66}"/>
              </a:ext>
            </a:extLst>
          </p:cNvPr>
          <p:cNvSpPr txBox="1"/>
          <p:nvPr/>
        </p:nvSpPr>
        <p:spPr>
          <a:xfrm>
            <a:off x="1376020" y="653023"/>
            <a:ext cx="803618"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a:t>
            </a:r>
          </a:p>
        </p:txBody>
      </p:sp>
      <p:sp>
        <p:nvSpPr>
          <p:cNvPr id="13" name="TextBox 12">
            <a:extLst>
              <a:ext uri="{FF2B5EF4-FFF2-40B4-BE49-F238E27FC236}">
                <a16:creationId xmlns:a16="http://schemas.microsoft.com/office/drawing/2014/main" id="{5C993D1E-D7AF-393A-E017-858C69519B10}"/>
              </a:ext>
            </a:extLst>
          </p:cNvPr>
          <p:cNvSpPr txBox="1"/>
          <p:nvPr/>
        </p:nvSpPr>
        <p:spPr>
          <a:xfrm>
            <a:off x="5018088" y="653023"/>
            <a:ext cx="827984"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Fabric</a:t>
            </a:r>
          </a:p>
        </p:txBody>
      </p:sp>
      <p:sp>
        <p:nvSpPr>
          <p:cNvPr id="16" name="Rounded Rectangle 74">
            <a:extLst>
              <a:ext uri="{FF2B5EF4-FFF2-40B4-BE49-F238E27FC236}">
                <a16:creationId xmlns:a16="http://schemas.microsoft.com/office/drawing/2014/main" id="{C0EBA2F1-F76B-4D54-9D89-FC8D9A0659F2}"/>
              </a:ext>
              <a:ext uri="{C183D7F6-B498-43B3-948B-1728B52AA6E4}">
                <adec:decorative xmlns:adec="http://schemas.microsoft.com/office/drawing/2017/decorative" val="1"/>
              </a:ext>
            </a:extLst>
          </p:cNvPr>
          <p:cNvSpPr/>
          <p:nvPr/>
        </p:nvSpPr>
        <p:spPr>
          <a:xfrm>
            <a:off x="894150" y="1782010"/>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Azure SQL Database</a:t>
            </a:r>
          </a:p>
        </p:txBody>
      </p:sp>
      <p:sp>
        <p:nvSpPr>
          <p:cNvPr id="19" name="TextBox 18">
            <a:extLst>
              <a:ext uri="{FF2B5EF4-FFF2-40B4-BE49-F238E27FC236}">
                <a16:creationId xmlns:a16="http://schemas.microsoft.com/office/drawing/2014/main" id="{6846134F-9C06-325E-BF8E-0E13B0C96C3A}"/>
              </a:ext>
            </a:extLst>
          </p:cNvPr>
          <p:cNvSpPr txBox="1"/>
          <p:nvPr/>
        </p:nvSpPr>
        <p:spPr>
          <a:xfrm>
            <a:off x="1154745" y="1364405"/>
            <a:ext cx="237807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External live database</a:t>
            </a:r>
          </a:p>
        </p:txBody>
      </p:sp>
      <p:sp>
        <p:nvSpPr>
          <p:cNvPr id="20" name="TextBox 19">
            <a:extLst>
              <a:ext uri="{FF2B5EF4-FFF2-40B4-BE49-F238E27FC236}">
                <a16:creationId xmlns:a16="http://schemas.microsoft.com/office/drawing/2014/main" id="{58770682-EF8E-10E5-ED56-2CF18C8B8F3C}"/>
              </a:ext>
            </a:extLst>
          </p:cNvPr>
          <p:cNvSpPr txBox="1"/>
          <p:nvPr/>
        </p:nvSpPr>
        <p:spPr>
          <a:xfrm>
            <a:off x="1135856" y="3400028"/>
            <a:ext cx="2378075" cy="83099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Near real-time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Incremental replication inserts/updates/deletes</a:t>
            </a:r>
          </a:p>
        </p:txBody>
      </p:sp>
      <p:pic>
        <p:nvPicPr>
          <p:cNvPr id="21" name="Graphic 20" descr="SQL Database&#10; icon">
            <a:extLst>
              <a:ext uri="{FF2B5EF4-FFF2-40B4-BE49-F238E27FC236}">
                <a16:creationId xmlns:a16="http://schemas.microsoft.com/office/drawing/2014/main" id="{BA8A42CF-A63D-81E5-A93F-5D00248DE9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835" y="1956943"/>
            <a:ext cx="585216" cy="585216"/>
          </a:xfrm>
          <a:prstGeom prst="rect">
            <a:avLst/>
          </a:prstGeom>
        </p:spPr>
      </p:pic>
      <p:sp>
        <p:nvSpPr>
          <p:cNvPr id="22" name="Rounded Rectangle 74">
            <a:extLst>
              <a:ext uri="{FF2B5EF4-FFF2-40B4-BE49-F238E27FC236}">
                <a16:creationId xmlns:a16="http://schemas.microsoft.com/office/drawing/2014/main" id="{AB5102F1-92C9-04A8-F472-C957446E1519}"/>
              </a:ext>
              <a:ext uri="{C183D7F6-B498-43B3-948B-1728B52AA6E4}">
                <adec:decorative xmlns:adec="http://schemas.microsoft.com/office/drawing/2017/decorative" val="1"/>
              </a:ext>
            </a:extLst>
          </p:cNvPr>
          <p:cNvSpPr/>
          <p:nvPr/>
        </p:nvSpPr>
        <p:spPr>
          <a:xfrm>
            <a:off x="6529104" y="1436688"/>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SQL analytics endpoint item</a:t>
            </a:r>
          </a:p>
        </p:txBody>
      </p:sp>
      <p:sp>
        <p:nvSpPr>
          <p:cNvPr id="23" name="TextBox 22">
            <a:extLst>
              <a:ext uri="{FF2B5EF4-FFF2-40B4-BE49-F238E27FC236}">
                <a16:creationId xmlns:a16="http://schemas.microsoft.com/office/drawing/2014/main" id="{10F8487D-2A03-2507-3D71-6B3B73E4EFB8}"/>
              </a:ext>
            </a:extLst>
          </p:cNvPr>
          <p:cNvSpPr txBox="1"/>
          <p:nvPr/>
        </p:nvSpPr>
        <p:spPr>
          <a:xfrm>
            <a:off x="6507445" y="2609006"/>
            <a:ext cx="294901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Mirrored database item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Read-only for analytics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E5315340-F852-7F13-C4E7-9962C31F55FD}"/>
              </a:ext>
            </a:extLst>
          </p:cNvPr>
          <p:cNvSpPr/>
          <p:nvPr/>
        </p:nvSpPr>
        <p:spPr bwMode="auto">
          <a:xfrm>
            <a:off x="4746626" y="3575955"/>
            <a:ext cx="6470648" cy="2158872"/>
          </a:xfrm>
          <a:prstGeom prst="roundRect">
            <a:avLst>
              <a:gd name="adj" fmla="val 4665"/>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ounded Rectangle 74">
            <a:extLst>
              <a:ext uri="{FF2B5EF4-FFF2-40B4-BE49-F238E27FC236}">
                <a16:creationId xmlns:a16="http://schemas.microsoft.com/office/drawing/2014/main" id="{F1EAE45B-8957-8088-7743-C46F8C6356D1}"/>
              </a:ext>
              <a:ext uri="{C183D7F6-B498-43B3-948B-1728B52AA6E4}">
                <adec:decorative xmlns:adec="http://schemas.microsoft.com/office/drawing/2017/decorative" val="1"/>
              </a:ext>
            </a:extLst>
          </p:cNvPr>
          <p:cNvSpPr/>
          <p:nvPr/>
        </p:nvSpPr>
        <p:spPr>
          <a:xfrm>
            <a:off x="5010150" y="3770416"/>
            <a:ext cx="5943600" cy="74295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Delta Parquet in OneLake</a:t>
            </a:r>
          </a:p>
        </p:txBody>
      </p:sp>
      <p:sp>
        <p:nvSpPr>
          <p:cNvPr id="26" name="Rounded Rectangle 74">
            <a:extLst>
              <a:ext uri="{FF2B5EF4-FFF2-40B4-BE49-F238E27FC236}">
                <a16:creationId xmlns:a16="http://schemas.microsoft.com/office/drawing/2014/main" id="{30CD46D9-6C00-007D-96EF-93F49A1FB940}"/>
              </a:ext>
              <a:ext uri="{C183D7F6-B498-43B3-948B-1728B52AA6E4}">
                <adec:decorative xmlns:adec="http://schemas.microsoft.com/office/drawing/2017/decorative" val="1"/>
              </a:ext>
            </a:extLst>
          </p:cNvPr>
          <p:cNvSpPr/>
          <p:nvPr/>
        </p:nvSpPr>
        <p:spPr>
          <a:xfrm>
            <a:off x="5010150"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Warehouse</a:t>
            </a:r>
          </a:p>
        </p:txBody>
      </p:sp>
      <p:sp>
        <p:nvSpPr>
          <p:cNvPr id="27" name="Rounded Rectangle 74">
            <a:extLst>
              <a:ext uri="{FF2B5EF4-FFF2-40B4-BE49-F238E27FC236}">
                <a16:creationId xmlns:a16="http://schemas.microsoft.com/office/drawing/2014/main" id="{E5E095D3-2DC1-8EEA-D35A-A4A4FB1E049E}"/>
              </a:ext>
              <a:ext uri="{C183D7F6-B498-43B3-948B-1728B52AA6E4}">
                <adec:decorative xmlns:adec="http://schemas.microsoft.com/office/drawing/2017/decorative" val="1"/>
              </a:ext>
            </a:extLst>
          </p:cNvPr>
          <p:cNvSpPr/>
          <p:nvPr/>
        </p:nvSpPr>
        <p:spPr>
          <a:xfrm>
            <a:off x="6533075"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Lakehouse</a:t>
            </a:r>
          </a:p>
        </p:txBody>
      </p:sp>
      <p:sp>
        <p:nvSpPr>
          <p:cNvPr id="28" name="Rounded Rectangle 74">
            <a:extLst>
              <a:ext uri="{FF2B5EF4-FFF2-40B4-BE49-F238E27FC236}">
                <a16:creationId xmlns:a16="http://schemas.microsoft.com/office/drawing/2014/main" id="{316B6D10-1997-A080-D888-820C013D61E6}"/>
              </a:ext>
              <a:ext uri="{C183D7F6-B498-43B3-948B-1728B52AA6E4}">
                <adec:decorative xmlns:adec="http://schemas.microsoft.com/office/drawing/2017/decorative" val="1"/>
              </a:ext>
            </a:extLst>
          </p:cNvPr>
          <p:cNvSpPr/>
          <p:nvPr/>
        </p:nvSpPr>
        <p:spPr>
          <a:xfrm>
            <a:off x="8055999"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Power BI</a:t>
            </a:r>
          </a:p>
        </p:txBody>
      </p:sp>
      <p:sp>
        <p:nvSpPr>
          <p:cNvPr id="29" name="Rounded Rectangle 74">
            <a:extLst>
              <a:ext uri="{FF2B5EF4-FFF2-40B4-BE49-F238E27FC236}">
                <a16:creationId xmlns:a16="http://schemas.microsoft.com/office/drawing/2014/main" id="{B5A9D14F-C932-4102-F00B-171070D390BA}"/>
              </a:ext>
              <a:ext uri="{C183D7F6-B498-43B3-948B-1728B52AA6E4}">
                <adec:decorative xmlns:adec="http://schemas.microsoft.com/office/drawing/2017/decorative" val="1"/>
              </a:ext>
            </a:extLst>
          </p:cNvPr>
          <p:cNvSpPr/>
          <p:nvPr/>
        </p:nvSpPr>
        <p:spPr>
          <a:xfrm>
            <a:off x="9578923"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Spark</a:t>
            </a:r>
          </a:p>
        </p:txBody>
      </p:sp>
      <p:cxnSp>
        <p:nvCxnSpPr>
          <p:cNvPr id="31" name="Straight Connector 30">
            <a:extLst>
              <a:ext uri="{FF2B5EF4-FFF2-40B4-BE49-F238E27FC236}">
                <a16:creationId xmlns:a16="http://schemas.microsoft.com/office/drawing/2014/main" id="{1F7AB7CE-EF04-36FB-8031-83D359100BA7}"/>
              </a:ext>
            </a:extLst>
          </p:cNvPr>
          <p:cNvCxnSpPr>
            <a:cxnSpLocks/>
          </p:cNvCxnSpPr>
          <p:nvPr/>
        </p:nvCxnSpPr>
        <p:spPr>
          <a:xfrm flipV="1">
            <a:off x="5697564"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5EC0A205-B979-E7EA-5395-F7F926C56608}"/>
              </a:ext>
            </a:extLst>
          </p:cNvPr>
          <p:cNvCxnSpPr>
            <a:cxnSpLocks/>
          </p:cNvCxnSpPr>
          <p:nvPr/>
        </p:nvCxnSpPr>
        <p:spPr>
          <a:xfrm flipV="1">
            <a:off x="7220488"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4FB88874-E828-33CA-2212-875E6AAFD7D5}"/>
              </a:ext>
            </a:extLst>
          </p:cNvPr>
          <p:cNvCxnSpPr>
            <a:cxnSpLocks/>
          </p:cNvCxnSpPr>
          <p:nvPr/>
        </p:nvCxnSpPr>
        <p:spPr>
          <a:xfrm flipV="1">
            <a:off x="8743412"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C99DA07C-0038-9B83-DB1A-96B8F9A68EB0}"/>
              </a:ext>
            </a:extLst>
          </p:cNvPr>
          <p:cNvCxnSpPr>
            <a:cxnSpLocks/>
          </p:cNvCxnSpPr>
          <p:nvPr/>
        </p:nvCxnSpPr>
        <p:spPr>
          <a:xfrm flipV="1">
            <a:off x="10266336"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8" name="Straight Connector 37">
            <a:extLst>
              <a:ext uri="{FF2B5EF4-FFF2-40B4-BE49-F238E27FC236}">
                <a16:creationId xmlns:a16="http://schemas.microsoft.com/office/drawing/2014/main" id="{A20B9318-8DBA-B584-C905-D1C8321ED924}"/>
              </a:ext>
            </a:extLst>
          </p:cNvPr>
          <p:cNvCxnSpPr>
            <a:cxnSpLocks/>
          </p:cNvCxnSpPr>
          <p:nvPr/>
        </p:nvCxnSpPr>
        <p:spPr>
          <a:xfrm>
            <a:off x="7981950" y="3214790"/>
            <a:ext cx="0" cy="309378"/>
          </a:xfrm>
          <a:prstGeom prst="line">
            <a:avLst/>
          </a:prstGeom>
          <a:noFill/>
          <a:ln w="19050" cap="rnd" cmpd="sng" algn="ctr">
            <a:solidFill>
              <a:schemeClr val="accent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5115972F-6039-743D-2C69-6D1C1678FCF4}"/>
              </a:ext>
            </a:extLst>
          </p:cNvPr>
          <p:cNvCxnSpPr>
            <a:cxnSpLocks/>
          </p:cNvCxnSpPr>
          <p:nvPr/>
        </p:nvCxnSpPr>
        <p:spPr>
          <a:xfrm>
            <a:off x="7981950" y="2430084"/>
            <a:ext cx="0" cy="162478"/>
          </a:xfrm>
          <a:prstGeom prst="line">
            <a:avLst/>
          </a:prstGeom>
          <a:noFill/>
          <a:ln w="19050" cap="rnd" cmpd="sng" algn="ctr">
            <a:solidFill>
              <a:schemeClr val="accent1"/>
            </a:solidFill>
            <a:prstDash val="solid"/>
            <a:headEnd type="none" w="med" len="med"/>
            <a:tailEnd type="none" w="med" len="med"/>
          </a:ln>
          <a:effectLst/>
        </p:spPr>
      </p:cxnSp>
      <p:pic>
        <p:nvPicPr>
          <p:cNvPr id="46" name="Picture 45">
            <a:extLst>
              <a:ext uri="{FF2B5EF4-FFF2-40B4-BE49-F238E27FC236}">
                <a16:creationId xmlns:a16="http://schemas.microsoft.com/office/drawing/2014/main" id="{5B269D00-E330-DC89-DA02-22B6166E66C0}"/>
              </a:ext>
            </a:extLst>
          </p:cNvPr>
          <p:cNvPicPr>
            <a:picLocks noChangeAspect="1"/>
          </p:cNvPicPr>
          <p:nvPr/>
        </p:nvPicPr>
        <p:blipFill rotWithShape="1">
          <a:blip r:embed="rId9"/>
          <a:srcRect l="55342" t="14229" r="40659" b="78467"/>
          <a:stretch/>
        </p:blipFill>
        <p:spPr>
          <a:xfrm>
            <a:off x="6740428" y="1634713"/>
            <a:ext cx="502920" cy="502920"/>
          </a:xfrm>
          <a:prstGeom prst="rect">
            <a:avLst/>
          </a:prstGeom>
          <a:noFill/>
        </p:spPr>
      </p:pic>
      <p:grpSp>
        <p:nvGrpSpPr>
          <p:cNvPr id="54" name="Group 53">
            <a:extLst>
              <a:ext uri="{FF2B5EF4-FFF2-40B4-BE49-F238E27FC236}">
                <a16:creationId xmlns:a16="http://schemas.microsoft.com/office/drawing/2014/main" id="{161BDA4A-62CA-B909-5165-BAC87ED58A48}"/>
              </a:ext>
            </a:extLst>
          </p:cNvPr>
          <p:cNvGrpSpPr>
            <a:grpSpLocks noChangeAspect="1"/>
          </p:cNvGrpSpPr>
          <p:nvPr/>
        </p:nvGrpSpPr>
        <p:grpSpPr>
          <a:xfrm>
            <a:off x="6279859" y="3913502"/>
            <a:ext cx="344465" cy="456779"/>
            <a:chOff x="6067212" y="3986775"/>
            <a:chExt cx="416803" cy="552703"/>
          </a:xfrm>
        </p:grpSpPr>
        <p:sp>
          <p:nvSpPr>
            <p:cNvPr id="49" name="Freeform: Shape 48">
              <a:extLst>
                <a:ext uri="{FF2B5EF4-FFF2-40B4-BE49-F238E27FC236}">
                  <a16:creationId xmlns:a16="http://schemas.microsoft.com/office/drawing/2014/main" id="{9C4C7184-8F26-D0E1-655D-5E554AA86A67}"/>
                </a:ext>
              </a:extLst>
            </p:cNvPr>
            <p:cNvSpPr/>
            <p:nvPr/>
          </p:nvSpPr>
          <p:spPr>
            <a:xfrm>
              <a:off x="6067212" y="4062202"/>
              <a:ext cx="416803" cy="477276"/>
            </a:xfrm>
            <a:custGeom>
              <a:avLst/>
              <a:gdLst>
                <a:gd name="connsiteX0" fmla="*/ 208402 w 416803"/>
                <a:gd name="connsiteY0" fmla="*/ 75428 h 477276"/>
                <a:gd name="connsiteX1" fmla="*/ 0 w 416803"/>
                <a:gd name="connsiteY1" fmla="*/ 0 h 477276"/>
                <a:gd name="connsiteX2" fmla="*/ 0 w 416803"/>
                <a:gd name="connsiteY2" fmla="*/ 401848 h 477276"/>
                <a:gd name="connsiteX3" fmla="*/ 205476 w 416803"/>
                <a:gd name="connsiteY3" fmla="*/ 477276 h 477276"/>
                <a:gd name="connsiteX4" fmla="*/ 208402 w 416803"/>
                <a:gd name="connsiteY4" fmla="*/ 477276 h 477276"/>
                <a:gd name="connsiteX5" fmla="*/ 416804 w 416803"/>
                <a:gd name="connsiteY5" fmla="*/ 401848 h 477276"/>
                <a:gd name="connsiteX6" fmla="*/ 416804 w 416803"/>
                <a:gd name="connsiteY6" fmla="*/ 0 h 477276"/>
                <a:gd name="connsiteX7" fmla="*/ 208402 w 416803"/>
                <a:gd name="connsiteY7" fmla="*/ 75428 h 47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03" h="477276">
                  <a:moveTo>
                    <a:pt x="208402" y="75428"/>
                  </a:moveTo>
                  <a:cubicBezTo>
                    <a:pt x="93309" y="75428"/>
                    <a:pt x="0" y="42916"/>
                    <a:pt x="0" y="0"/>
                  </a:cubicBezTo>
                  <a:lnTo>
                    <a:pt x="0" y="401848"/>
                  </a:lnTo>
                  <a:cubicBezTo>
                    <a:pt x="0" y="443139"/>
                    <a:pt x="91684" y="476626"/>
                    <a:pt x="205476" y="477276"/>
                  </a:cubicBezTo>
                  <a:lnTo>
                    <a:pt x="208402" y="477276"/>
                  </a:lnTo>
                  <a:cubicBezTo>
                    <a:pt x="323494" y="477276"/>
                    <a:pt x="416804" y="444764"/>
                    <a:pt x="416804" y="401848"/>
                  </a:cubicBezTo>
                  <a:lnTo>
                    <a:pt x="416804" y="0"/>
                  </a:lnTo>
                  <a:cubicBezTo>
                    <a:pt x="416804" y="41940"/>
                    <a:pt x="323494" y="75428"/>
                    <a:pt x="208402" y="75428"/>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2BD470F-DAD7-1C21-0EAF-AD68EB536876}"/>
                </a:ext>
              </a:extLst>
            </p:cNvPr>
            <p:cNvSpPr/>
            <p:nvPr/>
          </p:nvSpPr>
          <p:spPr>
            <a:xfrm>
              <a:off x="6067212" y="3986775"/>
              <a:ext cx="416803" cy="150855"/>
            </a:xfrm>
            <a:custGeom>
              <a:avLst/>
              <a:gdLst>
                <a:gd name="connsiteX0" fmla="*/ 416804 w 416803"/>
                <a:gd name="connsiteY0" fmla="*/ 75428 h 150855"/>
                <a:gd name="connsiteX1" fmla="*/ 208402 w 416803"/>
                <a:gd name="connsiteY1" fmla="*/ 150856 h 150855"/>
                <a:gd name="connsiteX2" fmla="*/ 0 w 416803"/>
                <a:gd name="connsiteY2" fmla="*/ 75428 h 150855"/>
                <a:gd name="connsiteX3" fmla="*/ 208402 w 416803"/>
                <a:gd name="connsiteY3" fmla="*/ 0 h 150855"/>
                <a:gd name="connsiteX4" fmla="*/ 416804 w 416803"/>
                <a:gd name="connsiteY4" fmla="*/ 75428 h 150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03" h="150855">
                  <a:moveTo>
                    <a:pt x="416804" y="75428"/>
                  </a:moveTo>
                  <a:cubicBezTo>
                    <a:pt x="416804" y="117368"/>
                    <a:pt x="323494" y="150856"/>
                    <a:pt x="208402" y="150856"/>
                  </a:cubicBezTo>
                  <a:cubicBezTo>
                    <a:pt x="93309" y="150856"/>
                    <a:pt x="0" y="118344"/>
                    <a:pt x="0" y="75428"/>
                  </a:cubicBezTo>
                  <a:cubicBezTo>
                    <a:pt x="0" y="32512"/>
                    <a:pt x="93309" y="0"/>
                    <a:pt x="208402" y="0"/>
                  </a:cubicBezTo>
                  <a:cubicBezTo>
                    <a:pt x="323494" y="0"/>
                    <a:pt x="416804" y="32512"/>
                    <a:pt x="416804" y="75428"/>
                  </a:cubicBezTo>
                </a:path>
              </a:pathLst>
            </a:custGeom>
            <a:solidFill>
              <a:srgbClr val="E8E8E8"/>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B1F5D761-6ABD-5904-3E35-C00DAD56DEE8}"/>
                </a:ext>
              </a:extLst>
            </p:cNvPr>
            <p:cNvSpPr/>
            <p:nvPr/>
          </p:nvSpPr>
          <p:spPr>
            <a:xfrm>
              <a:off x="6115654" y="4008232"/>
              <a:ext cx="319918" cy="95910"/>
            </a:xfrm>
            <a:custGeom>
              <a:avLst/>
              <a:gdLst>
                <a:gd name="connsiteX0" fmla="*/ 319918 w 319918"/>
                <a:gd name="connsiteY0" fmla="*/ 47793 h 95910"/>
                <a:gd name="connsiteX1" fmla="*/ 159959 w 319918"/>
                <a:gd name="connsiteY1" fmla="*/ 95910 h 95910"/>
                <a:gd name="connsiteX2" fmla="*/ 0 w 319918"/>
                <a:gd name="connsiteY2" fmla="*/ 47793 h 95910"/>
                <a:gd name="connsiteX3" fmla="*/ 159959 w 319918"/>
                <a:gd name="connsiteY3" fmla="*/ 0 h 95910"/>
                <a:gd name="connsiteX4" fmla="*/ 319918 w 319918"/>
                <a:gd name="connsiteY4" fmla="*/ 47793 h 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8" h="95910">
                  <a:moveTo>
                    <a:pt x="319918" y="47793"/>
                  </a:moveTo>
                  <a:cubicBezTo>
                    <a:pt x="319918" y="74452"/>
                    <a:pt x="248067" y="95910"/>
                    <a:pt x="159959" y="95910"/>
                  </a:cubicBezTo>
                  <a:cubicBezTo>
                    <a:pt x="71852" y="95910"/>
                    <a:pt x="0" y="74452"/>
                    <a:pt x="0" y="47793"/>
                  </a:cubicBezTo>
                  <a:cubicBezTo>
                    <a:pt x="0" y="21133"/>
                    <a:pt x="71852" y="0"/>
                    <a:pt x="159959" y="0"/>
                  </a:cubicBezTo>
                  <a:cubicBezTo>
                    <a:pt x="248067" y="0"/>
                    <a:pt x="319918" y="21458"/>
                    <a:pt x="319918" y="47793"/>
                  </a:cubicBezTo>
                </a:path>
              </a:pathLst>
            </a:custGeom>
            <a:solidFill>
              <a:srgbClr val="50E6FF"/>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C893A6A-67FC-B047-92B0-729C3F52ECF8}"/>
                </a:ext>
              </a:extLst>
            </p:cNvPr>
            <p:cNvSpPr/>
            <p:nvPr/>
          </p:nvSpPr>
          <p:spPr>
            <a:xfrm>
              <a:off x="6149142" y="4067868"/>
              <a:ext cx="252943" cy="36500"/>
            </a:xfrm>
            <a:custGeom>
              <a:avLst/>
              <a:gdLst>
                <a:gd name="connsiteX0" fmla="*/ 126472 w 252943"/>
                <a:gd name="connsiteY0" fmla="*/ 187 h 36500"/>
                <a:gd name="connsiteX1" fmla="*/ 0 w 252943"/>
                <a:gd name="connsiteY1" fmla="*/ 18719 h 36500"/>
                <a:gd name="connsiteX2" fmla="*/ 126472 w 252943"/>
                <a:gd name="connsiteY2" fmla="*/ 36275 h 36500"/>
                <a:gd name="connsiteX3" fmla="*/ 252943 w 252943"/>
                <a:gd name="connsiteY3" fmla="*/ 17418 h 36500"/>
                <a:gd name="connsiteX4" fmla="*/ 126472 w 252943"/>
                <a:gd name="connsiteY4" fmla="*/ 187 h 3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43" h="36500">
                  <a:moveTo>
                    <a:pt x="126472" y="187"/>
                  </a:moveTo>
                  <a:cubicBezTo>
                    <a:pt x="83565" y="-909"/>
                    <a:pt x="40788" y="5359"/>
                    <a:pt x="0" y="18719"/>
                  </a:cubicBezTo>
                  <a:cubicBezTo>
                    <a:pt x="40827" y="31830"/>
                    <a:pt x="83617" y="37770"/>
                    <a:pt x="126472" y="36275"/>
                  </a:cubicBezTo>
                  <a:cubicBezTo>
                    <a:pt x="169414" y="37533"/>
                    <a:pt x="212235" y="31148"/>
                    <a:pt x="252943" y="17418"/>
                  </a:cubicBezTo>
                  <a:cubicBezTo>
                    <a:pt x="212040" y="4676"/>
                    <a:pt x="169293" y="-1148"/>
                    <a:pt x="126472" y="187"/>
                  </a:cubicBezTo>
                  <a:close/>
                </a:path>
              </a:pathLst>
            </a:custGeom>
            <a:solidFill>
              <a:srgbClr val="198AB3"/>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5" name="Straight Connector 54">
            <a:extLst>
              <a:ext uri="{FF2B5EF4-FFF2-40B4-BE49-F238E27FC236}">
                <a16:creationId xmlns:a16="http://schemas.microsoft.com/office/drawing/2014/main" id="{86229897-3256-6456-2A4C-7783903AD220}"/>
              </a:ext>
            </a:extLst>
          </p:cNvPr>
          <p:cNvCxnSpPr>
            <a:cxnSpLocks/>
          </p:cNvCxnSpPr>
          <p:nvPr/>
        </p:nvCxnSpPr>
        <p:spPr>
          <a:xfrm flipV="1">
            <a:off x="3605380" y="3878391"/>
            <a:ext cx="1018755" cy="1"/>
          </a:xfrm>
          <a:prstGeom prst="line">
            <a:avLst/>
          </a:prstGeom>
          <a:noFill/>
          <a:ln w="19050" cap="rnd" cmpd="sng" algn="ctr">
            <a:solidFill>
              <a:schemeClr val="accent1"/>
            </a:solidFill>
            <a:prstDash val="solid"/>
            <a:headEnd type="none" w="med" len="med"/>
            <a:tailEnd type="arrow" w="med" len="med"/>
          </a:ln>
          <a:effectLst/>
        </p:spPr>
      </p:cxnSp>
      <p:cxnSp>
        <p:nvCxnSpPr>
          <p:cNvPr id="59" name="Straight Connector 58">
            <a:extLst>
              <a:ext uri="{FF2B5EF4-FFF2-40B4-BE49-F238E27FC236}">
                <a16:creationId xmlns:a16="http://schemas.microsoft.com/office/drawing/2014/main" id="{48B9B62C-5E0C-89EF-119F-FA7EC89F24F6}"/>
              </a:ext>
            </a:extLst>
          </p:cNvPr>
          <p:cNvCxnSpPr>
            <a:cxnSpLocks/>
          </p:cNvCxnSpPr>
          <p:nvPr/>
        </p:nvCxnSpPr>
        <p:spPr>
          <a:xfrm>
            <a:off x="2324894" y="2683932"/>
            <a:ext cx="0" cy="745068"/>
          </a:xfrm>
          <a:prstGeom prst="line">
            <a:avLst/>
          </a:prstGeom>
          <a:noFill/>
          <a:ln w="19050" cap="rnd" cmpd="sng" algn="ctr">
            <a:solidFill>
              <a:schemeClr val="accent1"/>
            </a:solidFill>
            <a:prstDash val="solid"/>
            <a:headEnd type="none" w="med" len="med"/>
            <a:tailEnd type="none" w="med" len="med"/>
          </a:ln>
          <a:effectLst/>
        </p:spPr>
      </p:cxnSp>
      <p:pic>
        <p:nvPicPr>
          <p:cNvPr id="65" name="Graphic 64">
            <a:extLst>
              <a:ext uri="{FF2B5EF4-FFF2-40B4-BE49-F238E27FC236}">
                <a16:creationId xmlns:a16="http://schemas.microsoft.com/office/drawing/2014/main" id="{E4CD51CE-3C42-4CB6-5A59-BA57FB948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8026" y="5501464"/>
            <a:ext cx="457200" cy="466725"/>
          </a:xfrm>
          <a:prstGeom prst="rect">
            <a:avLst/>
          </a:prstGeom>
        </p:spPr>
      </p:pic>
      <p:sp>
        <p:nvSpPr>
          <p:cNvPr id="66" name="TextBox 65">
            <a:extLst>
              <a:ext uri="{FF2B5EF4-FFF2-40B4-BE49-F238E27FC236}">
                <a16:creationId xmlns:a16="http://schemas.microsoft.com/office/drawing/2014/main" id="{AC37E9B0-4C12-17D2-6BE7-E6E850F8CF73}"/>
              </a:ext>
            </a:extLst>
          </p:cNvPr>
          <p:cNvSpPr txBox="1"/>
          <p:nvPr/>
        </p:nvSpPr>
        <p:spPr>
          <a:xfrm>
            <a:off x="5010150" y="5829689"/>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OneLake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Graphic 3" descr="SQL Server 2022 icon">
            <a:extLst>
              <a:ext uri="{FF2B5EF4-FFF2-40B4-BE49-F238E27FC236}">
                <a16:creationId xmlns:a16="http://schemas.microsoft.com/office/drawing/2014/main" id="{63C87D12-35C8-5E8C-A9E7-733D70EC667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83543" y="5321262"/>
            <a:ext cx="682700" cy="682700"/>
          </a:xfrm>
          <a:prstGeom prst="rect">
            <a:avLst/>
          </a:prstGeom>
        </p:spPr>
      </p:pic>
      <p:pic>
        <p:nvPicPr>
          <p:cNvPr id="5" name="Graphic 4" descr="Azure SQL Managed Instance icon">
            <a:extLst>
              <a:ext uri="{FF2B5EF4-FFF2-40B4-BE49-F238E27FC236}">
                <a16:creationId xmlns:a16="http://schemas.microsoft.com/office/drawing/2014/main" id="{2EE4494D-F884-2784-8676-ACF9E9E18B4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00567" y="2885877"/>
            <a:ext cx="483602" cy="483602"/>
          </a:xfrm>
          <a:prstGeom prst="rect">
            <a:avLst/>
          </a:prstGeom>
        </p:spPr>
      </p:pic>
      <p:sp>
        <p:nvSpPr>
          <p:cNvPr id="6" name="TextBox 5">
            <a:extLst>
              <a:ext uri="{FF2B5EF4-FFF2-40B4-BE49-F238E27FC236}">
                <a16:creationId xmlns:a16="http://schemas.microsoft.com/office/drawing/2014/main" id="{49DF146D-F745-0F4D-1BD4-0CC816D09AB5}"/>
              </a:ext>
            </a:extLst>
          </p:cNvPr>
          <p:cNvSpPr txBox="1"/>
          <p:nvPr/>
        </p:nvSpPr>
        <p:spPr>
          <a:xfrm>
            <a:off x="1376020" y="6392035"/>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Private Preview</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descr="SQL Server on Virtual Machines icon">
            <a:extLst>
              <a:ext uri="{FF2B5EF4-FFF2-40B4-BE49-F238E27FC236}">
                <a16:creationId xmlns:a16="http://schemas.microsoft.com/office/drawing/2014/main" id="{C7C75973-00EF-5416-F686-E15AACF3E10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64780" y="2912634"/>
            <a:ext cx="484442" cy="484442"/>
          </a:xfrm>
          <a:prstGeom prst="rect">
            <a:avLst/>
          </a:prstGeom>
        </p:spPr>
      </p:pic>
      <p:sp>
        <p:nvSpPr>
          <p:cNvPr id="14" name="TextBox 13">
            <a:extLst>
              <a:ext uri="{FF2B5EF4-FFF2-40B4-BE49-F238E27FC236}">
                <a16:creationId xmlns:a16="http://schemas.microsoft.com/office/drawing/2014/main" id="{A3D29144-D3E3-209D-27CB-8D01D6057D50}"/>
              </a:ext>
            </a:extLst>
          </p:cNvPr>
          <p:cNvSpPr txBox="1"/>
          <p:nvPr/>
        </p:nvSpPr>
        <p:spPr>
          <a:xfrm>
            <a:off x="838973" y="4917448"/>
            <a:ext cx="310596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SQL Server Database</a:t>
            </a:r>
          </a:p>
        </p:txBody>
      </p:sp>
      <p:cxnSp>
        <p:nvCxnSpPr>
          <p:cNvPr id="15" name="Straight Connector 14">
            <a:extLst>
              <a:ext uri="{FF2B5EF4-FFF2-40B4-BE49-F238E27FC236}">
                <a16:creationId xmlns:a16="http://schemas.microsoft.com/office/drawing/2014/main" id="{2572251A-8525-0BEC-E797-E2A1F1D641D5}"/>
              </a:ext>
            </a:extLst>
          </p:cNvPr>
          <p:cNvCxnSpPr>
            <a:cxnSpLocks/>
          </p:cNvCxnSpPr>
          <p:nvPr/>
        </p:nvCxnSpPr>
        <p:spPr>
          <a:xfrm flipV="1">
            <a:off x="3601308" y="5327350"/>
            <a:ext cx="1018755" cy="1"/>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5217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90-E033-6013-C659-7B957430AD91}"/>
              </a:ext>
            </a:extLst>
          </p:cNvPr>
          <p:cNvSpPr>
            <a:spLocks noGrp="1"/>
          </p:cNvSpPr>
          <p:nvPr>
            <p:ph type="title"/>
          </p:nvPr>
        </p:nvSpPr>
        <p:spPr>
          <a:xfrm>
            <a:off x="588263" y="457200"/>
            <a:ext cx="11018520" cy="553998"/>
          </a:xfrm>
        </p:spPr>
        <p:txBody>
          <a:bodyPr>
            <a:normAutofit fontScale="90000"/>
          </a:bodyPr>
          <a:lstStyle/>
          <a:p>
            <a:r>
              <a:rPr lang="en-US"/>
              <a:t>Let’s get grounded on prompts</a:t>
            </a:r>
          </a:p>
        </p:txBody>
      </p:sp>
      <p:sp>
        <p:nvSpPr>
          <p:cNvPr id="5" name="TextBox 4">
            <a:extLst>
              <a:ext uri="{FF2B5EF4-FFF2-40B4-BE49-F238E27FC236}">
                <a16:creationId xmlns:a16="http://schemas.microsoft.com/office/drawing/2014/main" id="{54C0BB51-D753-6FBD-CA65-15EB795DE593}"/>
              </a:ext>
            </a:extLst>
          </p:cNvPr>
          <p:cNvSpPr txBox="1"/>
          <p:nvPr/>
        </p:nvSpPr>
        <p:spPr>
          <a:xfrm>
            <a:off x="584200" y="4220051"/>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715C4CB-72FE-E27B-D055-D1076052D08A}"/>
              </a:ext>
            </a:extLst>
          </p:cNvPr>
          <p:cNvSpPr txBox="1"/>
          <p:nvPr/>
        </p:nvSpPr>
        <p:spPr>
          <a:xfrm>
            <a:off x="3404524" y="4220051"/>
            <a:ext cx="1481132"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Prompt app</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cxnSp>
        <p:nvCxnSpPr>
          <p:cNvPr id="8" name="Straight Arrow Connector 7">
            <a:extLst>
              <a:ext uri="{FF2B5EF4-FFF2-40B4-BE49-F238E27FC236}">
                <a16:creationId xmlns:a16="http://schemas.microsoft.com/office/drawing/2014/main" id="{9B103A69-E279-E702-3A5A-CF5C1190C6EE}"/>
              </a:ext>
            </a:extLst>
          </p:cNvPr>
          <p:cNvCxnSpPr>
            <a:cxnSpLocks/>
          </p:cNvCxnSpPr>
          <p:nvPr/>
        </p:nvCxnSpPr>
        <p:spPr>
          <a:xfrm>
            <a:off x="1645147"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30C8FE5-AE5C-B977-FB20-1A285CBC53AC}"/>
              </a:ext>
            </a:extLst>
          </p:cNvPr>
          <p:cNvSpPr txBox="1"/>
          <p:nvPr/>
        </p:nvSpPr>
        <p:spPr>
          <a:xfrm>
            <a:off x="2252607" y="3297851"/>
            <a:ext cx="70532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0" name="TextBox 9">
            <a:extLst>
              <a:ext uri="{FF2B5EF4-FFF2-40B4-BE49-F238E27FC236}">
                <a16:creationId xmlns:a16="http://schemas.microsoft.com/office/drawing/2014/main" id="{6970C708-8F9E-5412-BC1C-2721FC8784E1}"/>
              </a:ext>
            </a:extLst>
          </p:cNvPr>
          <p:cNvSpPr txBox="1"/>
          <p:nvPr/>
        </p:nvSpPr>
        <p:spPr>
          <a:xfrm>
            <a:off x="2158029" y="3701215"/>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1" name="TextBox 10">
            <a:extLst>
              <a:ext uri="{FF2B5EF4-FFF2-40B4-BE49-F238E27FC236}">
                <a16:creationId xmlns:a16="http://schemas.microsoft.com/office/drawing/2014/main" id="{55B32477-0605-0E32-C954-89A2A3DB68D6}"/>
              </a:ext>
            </a:extLst>
          </p:cNvPr>
          <p:cNvSpPr txBox="1"/>
          <p:nvPr/>
        </p:nvSpPr>
        <p:spPr>
          <a:xfrm>
            <a:off x="2426532" y="4220051"/>
            <a:ext cx="35747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API</a:t>
            </a:r>
          </a:p>
        </p:txBody>
      </p:sp>
      <p:sp>
        <p:nvSpPr>
          <p:cNvPr id="12" name="TextBox 11">
            <a:extLst>
              <a:ext uri="{FF2B5EF4-FFF2-40B4-BE49-F238E27FC236}">
                <a16:creationId xmlns:a16="http://schemas.microsoft.com/office/drawing/2014/main" id="{7B163F5B-65C8-CDE5-C5E3-0998A0D346D6}"/>
              </a:ext>
            </a:extLst>
          </p:cNvPr>
          <p:cNvSpPr txBox="1"/>
          <p:nvPr/>
        </p:nvSpPr>
        <p:spPr>
          <a:xfrm>
            <a:off x="1350917" y="5710950"/>
            <a:ext cx="340317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Prompt Engineering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Better prompt = better responses</a:t>
            </a:r>
          </a:p>
        </p:txBody>
      </p:sp>
      <p:pic>
        <p:nvPicPr>
          <p:cNvPr id="13" name="Picture 12" descr="Retrieval Augmented Generation with Huggingface Transformers and Ray">
            <a:extLst>
              <a:ext uri="{FF2B5EF4-FFF2-40B4-BE49-F238E27FC236}">
                <a16:creationId xmlns:a16="http://schemas.microsoft.com/office/drawing/2014/main" id="{9D2ABC4E-209F-866D-6EDB-52DF08E4D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69" y="306124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9CF23A-BE26-1B40-9E4A-ED91198F4813}"/>
              </a:ext>
            </a:extLst>
          </p:cNvPr>
          <p:cNvSpPr txBox="1"/>
          <p:nvPr/>
        </p:nvSpPr>
        <p:spPr>
          <a:xfrm>
            <a:off x="6157720" y="4220051"/>
            <a:ext cx="2506783"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Generation (RAG)</a:t>
            </a:r>
          </a:p>
        </p:txBody>
      </p:sp>
      <p:cxnSp>
        <p:nvCxnSpPr>
          <p:cNvPr id="15" name="Straight Arrow Connector 14">
            <a:extLst>
              <a:ext uri="{FF2B5EF4-FFF2-40B4-BE49-F238E27FC236}">
                <a16:creationId xmlns:a16="http://schemas.microsoft.com/office/drawing/2014/main" id="{4333C761-74D0-BF9A-A715-F504D3502C81}"/>
              </a:ext>
            </a:extLst>
          </p:cNvPr>
          <p:cNvCxnSpPr>
            <a:cxnSpLocks/>
          </p:cNvCxnSpPr>
          <p:nvPr/>
        </p:nvCxnSpPr>
        <p:spPr>
          <a:xfrm>
            <a:off x="4724792"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F123934-54A4-29DF-4111-045541ADF18F}"/>
              </a:ext>
            </a:extLst>
          </p:cNvPr>
          <p:cNvCxnSpPr>
            <a:cxnSpLocks/>
          </p:cNvCxnSpPr>
          <p:nvPr/>
        </p:nvCxnSpPr>
        <p:spPr>
          <a:xfrm>
            <a:off x="8177191"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761BDD3C-4EDE-87E2-6D9A-11B90D118914}"/>
              </a:ext>
            </a:extLst>
          </p:cNvPr>
          <p:cNvSpPr txBox="1"/>
          <p:nvPr/>
        </p:nvSpPr>
        <p:spPr>
          <a:xfrm>
            <a:off x="8580635" y="3297851"/>
            <a:ext cx="1113354"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a:t>
            </a:r>
          </a:p>
        </p:txBody>
      </p:sp>
      <p:sp>
        <p:nvSpPr>
          <p:cNvPr id="30" name="TextBox 29">
            <a:extLst>
              <a:ext uri="{FF2B5EF4-FFF2-40B4-BE49-F238E27FC236}">
                <a16:creationId xmlns:a16="http://schemas.microsoft.com/office/drawing/2014/main" id="{561C8F19-51C0-10F9-91F9-BE71C88A3C75}"/>
              </a:ext>
            </a:extLst>
          </p:cNvPr>
          <p:cNvSpPr txBox="1"/>
          <p:nvPr/>
        </p:nvSpPr>
        <p:spPr>
          <a:xfrm>
            <a:off x="5017129" y="3297851"/>
            <a:ext cx="1335565"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results</a:t>
            </a:r>
          </a:p>
        </p:txBody>
      </p:sp>
      <p:sp>
        <p:nvSpPr>
          <p:cNvPr id="32" name="TextBox 31">
            <a:extLst>
              <a:ext uri="{FF2B5EF4-FFF2-40B4-BE49-F238E27FC236}">
                <a16:creationId xmlns:a16="http://schemas.microsoft.com/office/drawing/2014/main" id="{B9C16EA8-E994-CC17-58CF-652838DED596}"/>
              </a:ext>
            </a:extLst>
          </p:cNvPr>
          <p:cNvSpPr txBox="1"/>
          <p:nvPr/>
        </p:nvSpPr>
        <p:spPr>
          <a:xfrm>
            <a:off x="1944734" y="3082408"/>
            <a:ext cx="1321067"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endParaRPr kumimoji="0" lang="en-US" sz="1400" b="0" i="0" u="none" strike="noStrike" kern="1200" cap="none" spc="0" normalizeH="0" baseline="0" noProof="0">
              <a:ln>
                <a:noFill/>
              </a:ln>
              <a:solidFill>
                <a:srgbClr val="000000"/>
              </a:solidFill>
              <a:effectLst/>
              <a:uLnTx/>
              <a:uFillTx/>
              <a:latin typeface="Dreaming Outloud Script Pro" panose="020F0502020204030204" pitchFamily="66" charset="0"/>
              <a:ea typeface="+mn-ea"/>
              <a:cs typeface="Dreaming Outloud Script Pro" panose="020F0502020204030204" pitchFamily="66"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sp>
        <p:nvSpPr>
          <p:cNvPr id="34" name="TextBox 33">
            <a:extLst>
              <a:ext uri="{FF2B5EF4-FFF2-40B4-BE49-F238E27FC236}">
                <a16:creationId xmlns:a16="http://schemas.microsoft.com/office/drawing/2014/main" id="{3EC04C07-358F-DF54-07F0-7F0221A75C24}"/>
              </a:ext>
            </a:extLst>
          </p:cNvPr>
          <p:cNvSpPr txBox="1"/>
          <p:nvPr/>
        </p:nvSpPr>
        <p:spPr>
          <a:xfrm>
            <a:off x="790949" y="1417102"/>
            <a:ext cx="7046539" cy="60529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Fine tuning </a:t>
            </a:r>
            <a:r>
              <a:rPr kumimoji="0" lang="en-US" sz="1800" b="0" i="0" u="none" strike="noStrike" kern="1200" cap="none" spc="0" normalizeH="0" baseline="0" noProof="0">
                <a:ln>
                  <a:noFill/>
                </a:ln>
                <a:solidFill>
                  <a:srgbClr val="000000"/>
                </a:solidFill>
                <a:effectLst/>
                <a:uLnTx/>
                <a:uFillTx/>
                <a:latin typeface="Segoe UI"/>
                <a:ea typeface="+mn-ea"/>
                <a:cs typeface="+mn-cs"/>
              </a:rPr>
              <a:t>= customizing a trained model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Grounding</a:t>
            </a:r>
            <a:r>
              <a:rPr kumimoji="0" lang="en-US" sz="1800" b="0" i="0" u="none" strike="noStrike" kern="1200" cap="none" spc="0" normalizeH="0" baseline="0" noProof="0">
                <a:ln>
                  <a:noFill/>
                </a:ln>
                <a:solidFill>
                  <a:srgbClr val="000000"/>
                </a:solidFill>
                <a:effectLst/>
                <a:uLnTx/>
                <a:uFillTx/>
                <a:latin typeface="Segoe UI"/>
                <a:ea typeface="+mn-ea"/>
                <a:cs typeface="+mn-cs"/>
              </a:rPr>
              <a:t> = providing additional context to a trained model</a:t>
            </a:r>
          </a:p>
        </p:txBody>
      </p:sp>
      <p:cxnSp>
        <p:nvCxnSpPr>
          <p:cNvPr id="3" name="Straight Connector 2">
            <a:extLst>
              <a:ext uri="{FF2B5EF4-FFF2-40B4-BE49-F238E27FC236}">
                <a16:creationId xmlns:a16="http://schemas.microsoft.com/office/drawing/2014/main" id="{91CDBE16-ADD7-D7F1-68E4-CEFBEDB10C93}"/>
              </a:ext>
              <a:ext uri="{C183D7F6-B498-43B3-948B-1728B52AA6E4}">
                <adec:decorative xmlns:adec="http://schemas.microsoft.com/office/drawing/2017/decorative" val="1"/>
              </a:ext>
            </a:extLst>
          </p:cNvPr>
          <p:cNvCxnSpPr>
            <a:cxnSpLocks/>
          </p:cNvCxnSpPr>
          <p:nvPr/>
        </p:nvCxnSpPr>
        <p:spPr>
          <a:xfrm>
            <a:off x="588263" y="1436688"/>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F9FEC5-3566-A7FD-08CB-3C2240871EC3}"/>
              </a:ext>
            </a:extLst>
          </p:cNvPr>
          <p:cNvGrpSpPr/>
          <p:nvPr/>
        </p:nvGrpSpPr>
        <p:grpSpPr>
          <a:xfrm>
            <a:off x="10280469" y="2026083"/>
            <a:ext cx="1326314" cy="3661930"/>
            <a:chOff x="10280469" y="2026083"/>
            <a:chExt cx="1326314" cy="3661930"/>
          </a:xfrm>
        </p:grpSpPr>
        <p:sp>
          <p:nvSpPr>
            <p:cNvPr id="27" name="Rectangle: Rounded Corners 26">
              <a:extLst>
                <a:ext uri="{FF2B5EF4-FFF2-40B4-BE49-F238E27FC236}">
                  <a16:creationId xmlns:a16="http://schemas.microsoft.com/office/drawing/2014/main" id="{38D25BF4-BE2D-1BDF-FA38-2A3259D9E683}"/>
                </a:ext>
              </a:extLst>
            </p:cNvPr>
            <p:cNvSpPr/>
            <p:nvPr/>
          </p:nvSpPr>
          <p:spPr bwMode="auto">
            <a:xfrm>
              <a:off x="10280469" y="2026083"/>
              <a:ext cx="1326314" cy="366193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62" name="Group 61">
              <a:extLst>
                <a:ext uri="{FF2B5EF4-FFF2-40B4-BE49-F238E27FC236}">
                  <a16:creationId xmlns:a16="http://schemas.microsoft.com/office/drawing/2014/main" id="{6DDADAAE-9BA7-A56C-E205-DF38C36D2AA6}"/>
                </a:ext>
              </a:extLst>
            </p:cNvPr>
            <p:cNvGrpSpPr/>
            <p:nvPr/>
          </p:nvGrpSpPr>
          <p:grpSpPr>
            <a:xfrm>
              <a:off x="10583021" y="2253588"/>
              <a:ext cx="721210" cy="3206920"/>
              <a:chOff x="10583021" y="2288339"/>
              <a:chExt cx="721210" cy="3206920"/>
            </a:xfrm>
          </p:grpSpPr>
          <p:pic>
            <p:nvPicPr>
              <p:cNvPr id="19" name="Picture 18">
                <a:extLst>
                  <a:ext uri="{FF2B5EF4-FFF2-40B4-BE49-F238E27FC236}">
                    <a16:creationId xmlns:a16="http://schemas.microsoft.com/office/drawing/2014/main" id="{C3359234-9375-5A8A-73BB-CC16A71E3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3021" y="2288339"/>
                <a:ext cx="721210" cy="721210"/>
              </a:xfrm>
              <a:prstGeom prst="rect">
                <a:avLst/>
              </a:prstGeom>
            </p:spPr>
          </p:pic>
          <p:pic>
            <p:nvPicPr>
              <p:cNvPr id="21" name="Picture 20" descr="Folder icon">
                <a:extLst>
                  <a:ext uri="{FF2B5EF4-FFF2-40B4-BE49-F238E27FC236}">
                    <a16:creationId xmlns:a16="http://schemas.microsoft.com/office/drawing/2014/main" id="{BBC193AB-0EEA-E816-BEEF-EBFE0C3BA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3021" y="4774049"/>
                <a:ext cx="721210" cy="721210"/>
              </a:xfrm>
              <a:prstGeom prst="rect">
                <a:avLst/>
              </a:prstGeom>
            </p:spPr>
          </p:pic>
          <p:pic>
            <p:nvPicPr>
              <p:cNvPr id="24" name="Picture 23" descr="Database&#10; icon">
                <a:extLst>
                  <a:ext uri="{FF2B5EF4-FFF2-40B4-BE49-F238E27FC236}">
                    <a16:creationId xmlns:a16="http://schemas.microsoft.com/office/drawing/2014/main" id="{9E3FA78F-AF2B-AACD-C8D8-649C4D8E8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3021" y="3531194"/>
                <a:ext cx="721210" cy="721210"/>
              </a:xfrm>
              <a:prstGeom prst="rect">
                <a:avLst/>
              </a:prstGeom>
            </p:spPr>
          </p:pic>
        </p:grpSp>
      </p:grpSp>
      <p:pic>
        <p:nvPicPr>
          <p:cNvPr id="26" name="Picture 25" descr="Chat-Dialogue&#10; icon">
            <a:extLst>
              <a:ext uri="{FF2B5EF4-FFF2-40B4-BE49-F238E27FC236}">
                <a16:creationId xmlns:a16="http://schemas.microsoft.com/office/drawing/2014/main" id="{F908CFE4-2C86-6E4A-6342-EDBF9E180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8424" y="3247624"/>
            <a:ext cx="793331" cy="793331"/>
          </a:xfrm>
          <a:prstGeom prst="rect">
            <a:avLst/>
          </a:prstGeom>
        </p:spPr>
      </p:pic>
      <p:grpSp>
        <p:nvGrpSpPr>
          <p:cNvPr id="58" name="Group 57">
            <a:extLst>
              <a:ext uri="{FF2B5EF4-FFF2-40B4-BE49-F238E27FC236}">
                <a16:creationId xmlns:a16="http://schemas.microsoft.com/office/drawing/2014/main" id="{6560DA2D-3A07-58AE-7CD9-8ED120DBDE1A}"/>
              </a:ext>
            </a:extLst>
          </p:cNvPr>
          <p:cNvGrpSpPr/>
          <p:nvPr/>
        </p:nvGrpSpPr>
        <p:grpSpPr>
          <a:xfrm>
            <a:off x="748394" y="3287431"/>
            <a:ext cx="713716" cy="713717"/>
            <a:chOff x="-604607" y="2214543"/>
            <a:chExt cx="516667" cy="516668"/>
          </a:xfrm>
        </p:grpSpPr>
        <p:grpSp>
          <p:nvGrpSpPr>
            <p:cNvPr id="57" name="Group 56">
              <a:extLst>
                <a:ext uri="{FF2B5EF4-FFF2-40B4-BE49-F238E27FC236}">
                  <a16:creationId xmlns:a16="http://schemas.microsoft.com/office/drawing/2014/main" id="{B194AECF-0587-43D8-00D9-5D93839D71ED}"/>
                </a:ext>
              </a:extLst>
            </p:cNvPr>
            <p:cNvGrpSpPr/>
            <p:nvPr/>
          </p:nvGrpSpPr>
          <p:grpSpPr>
            <a:xfrm>
              <a:off x="-571699" y="2247451"/>
              <a:ext cx="449263" cy="449263"/>
              <a:chOff x="-571699" y="2247451"/>
              <a:chExt cx="449263" cy="449263"/>
            </a:xfrm>
          </p:grpSpPr>
          <p:sp>
            <p:nvSpPr>
              <p:cNvPr id="33" name="Line 96">
                <a:extLst>
                  <a:ext uri="{FF2B5EF4-FFF2-40B4-BE49-F238E27FC236}">
                    <a16:creationId xmlns:a16="http://schemas.microsoft.com/office/drawing/2014/main" id="{C1F91620-665B-1DC8-A85C-07853053E104}"/>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97">
                <a:extLst>
                  <a:ext uri="{FF2B5EF4-FFF2-40B4-BE49-F238E27FC236}">
                    <a16:creationId xmlns:a16="http://schemas.microsoft.com/office/drawing/2014/main" id="{60317F15-C953-EDCB-C948-7CC60924A5A2}"/>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98">
                <a:extLst>
                  <a:ext uri="{FF2B5EF4-FFF2-40B4-BE49-F238E27FC236}">
                    <a16:creationId xmlns:a16="http://schemas.microsoft.com/office/drawing/2014/main" id="{15EE5133-54E0-3417-4597-AB49298E1159}"/>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99">
                <a:extLst>
                  <a:ext uri="{FF2B5EF4-FFF2-40B4-BE49-F238E27FC236}">
                    <a16:creationId xmlns:a16="http://schemas.microsoft.com/office/drawing/2014/main" id="{2F015BCF-C92F-8D53-009F-A7BBD12E22CB}"/>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0">
                <a:extLst>
                  <a:ext uri="{FF2B5EF4-FFF2-40B4-BE49-F238E27FC236}">
                    <a16:creationId xmlns:a16="http://schemas.microsoft.com/office/drawing/2014/main" id="{1E17FDB9-68F9-A60B-6C0B-4BB7BC6670B3}"/>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1">
                <a:extLst>
                  <a:ext uri="{FF2B5EF4-FFF2-40B4-BE49-F238E27FC236}">
                    <a16:creationId xmlns:a16="http://schemas.microsoft.com/office/drawing/2014/main" id="{94179567-AC02-D788-FC00-0493F9C9EA2B}"/>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2">
                <a:extLst>
                  <a:ext uri="{FF2B5EF4-FFF2-40B4-BE49-F238E27FC236}">
                    <a16:creationId xmlns:a16="http://schemas.microsoft.com/office/drawing/2014/main" id="{92EA95CE-E565-35B9-7AFE-D3382325320E}"/>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3">
                <a:extLst>
                  <a:ext uri="{FF2B5EF4-FFF2-40B4-BE49-F238E27FC236}">
                    <a16:creationId xmlns:a16="http://schemas.microsoft.com/office/drawing/2014/main" id="{05EFB821-277D-4BC9-A439-B84E4ACB1A1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4">
                <a:extLst>
                  <a:ext uri="{FF2B5EF4-FFF2-40B4-BE49-F238E27FC236}">
                    <a16:creationId xmlns:a16="http://schemas.microsoft.com/office/drawing/2014/main" id="{4264E3EA-DD8B-15FE-E794-D59853BB4A6F}"/>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5">
                <a:extLst>
                  <a:ext uri="{FF2B5EF4-FFF2-40B4-BE49-F238E27FC236}">
                    <a16:creationId xmlns:a16="http://schemas.microsoft.com/office/drawing/2014/main" id="{04B06E46-D237-529F-43CF-1FFF6228B01A}"/>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6">
                <a:extLst>
                  <a:ext uri="{FF2B5EF4-FFF2-40B4-BE49-F238E27FC236}">
                    <a16:creationId xmlns:a16="http://schemas.microsoft.com/office/drawing/2014/main" id="{1E6AC899-FC9C-E869-8856-EB6D495FD90A}"/>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7">
                <a:extLst>
                  <a:ext uri="{FF2B5EF4-FFF2-40B4-BE49-F238E27FC236}">
                    <a16:creationId xmlns:a16="http://schemas.microsoft.com/office/drawing/2014/main" id="{7A9198D7-302A-A793-8626-F7144E2C6753}"/>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6" name="Oval 108">
              <a:extLst>
                <a:ext uri="{FF2B5EF4-FFF2-40B4-BE49-F238E27FC236}">
                  <a16:creationId xmlns:a16="http://schemas.microsoft.com/office/drawing/2014/main" id="{5581A9C1-3717-0FFD-0FCC-7031532097C9}"/>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09">
              <a:extLst>
                <a:ext uri="{FF2B5EF4-FFF2-40B4-BE49-F238E27FC236}">
                  <a16:creationId xmlns:a16="http://schemas.microsoft.com/office/drawing/2014/main" id="{D30E0B86-3FE2-2AFF-9BCF-BBF5F1D77B75}"/>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10">
              <a:extLst>
                <a:ext uri="{FF2B5EF4-FFF2-40B4-BE49-F238E27FC236}">
                  <a16:creationId xmlns:a16="http://schemas.microsoft.com/office/drawing/2014/main" id="{2689A366-B694-2F55-44DF-B8F6C951BCB2}"/>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Oval 111">
              <a:extLst>
                <a:ext uri="{FF2B5EF4-FFF2-40B4-BE49-F238E27FC236}">
                  <a16:creationId xmlns:a16="http://schemas.microsoft.com/office/drawing/2014/main" id="{D935F408-C5C2-0DED-2CB4-1395517209E6}"/>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Oval 112">
              <a:extLst>
                <a:ext uri="{FF2B5EF4-FFF2-40B4-BE49-F238E27FC236}">
                  <a16:creationId xmlns:a16="http://schemas.microsoft.com/office/drawing/2014/main" id="{46348CDF-5E43-5E96-A787-1C466A22B653}"/>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Oval 113">
              <a:extLst>
                <a:ext uri="{FF2B5EF4-FFF2-40B4-BE49-F238E27FC236}">
                  <a16:creationId xmlns:a16="http://schemas.microsoft.com/office/drawing/2014/main" id="{5640000C-7195-1683-01E0-2C84696DBAF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Oval 114">
              <a:extLst>
                <a:ext uri="{FF2B5EF4-FFF2-40B4-BE49-F238E27FC236}">
                  <a16:creationId xmlns:a16="http://schemas.microsoft.com/office/drawing/2014/main" id="{9AB69076-8295-FD52-1A49-67755CFDD3B9}"/>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Oval 115">
              <a:extLst>
                <a:ext uri="{FF2B5EF4-FFF2-40B4-BE49-F238E27FC236}">
                  <a16:creationId xmlns:a16="http://schemas.microsoft.com/office/drawing/2014/main" id="{ABD5D434-8099-69A7-274D-684C0BF2600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Oval 116">
              <a:extLst>
                <a:ext uri="{FF2B5EF4-FFF2-40B4-BE49-F238E27FC236}">
                  <a16:creationId xmlns:a16="http://schemas.microsoft.com/office/drawing/2014/main" id="{63AE94E5-EC82-D33A-B6F6-8F43EE6D9E04}"/>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60" name="Picture 59" descr="Chat-Check&#10; icon">
            <a:extLst>
              <a:ext uri="{FF2B5EF4-FFF2-40B4-BE49-F238E27FC236}">
                <a16:creationId xmlns:a16="http://schemas.microsoft.com/office/drawing/2014/main" id="{6DD7D94B-F082-DC7F-8237-B4EFA4F4F0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392" y="5755334"/>
            <a:ext cx="446382" cy="446382"/>
          </a:xfrm>
          <a:prstGeom prst="rect">
            <a:avLst/>
          </a:prstGeom>
        </p:spPr>
      </p:pic>
      <p:cxnSp>
        <p:nvCxnSpPr>
          <p:cNvPr id="61" name="Straight Connector 60">
            <a:extLst>
              <a:ext uri="{FF2B5EF4-FFF2-40B4-BE49-F238E27FC236}">
                <a16:creationId xmlns:a16="http://schemas.microsoft.com/office/drawing/2014/main" id="{315B64C8-0627-82B0-AB89-A10D7ED6FC8C}"/>
              </a:ext>
              <a:ext uri="{C183D7F6-B498-43B3-948B-1728B52AA6E4}">
                <adec:decorative xmlns:adec="http://schemas.microsoft.com/office/drawing/2017/decorative" val="1"/>
              </a:ext>
            </a:extLst>
          </p:cNvPr>
          <p:cNvCxnSpPr>
            <a:cxnSpLocks/>
          </p:cNvCxnSpPr>
          <p:nvPr/>
        </p:nvCxnSpPr>
        <p:spPr>
          <a:xfrm>
            <a:off x="588263" y="5688013"/>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6" presetClass="entr" presetSubtype="37"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outVertical)">
                                      <p:cBhvr>
                                        <p:cTn id="21" dur="750"/>
                                        <p:tgtEl>
                                          <p:spTgt spid="23"/>
                                        </p:tgtEl>
                                      </p:cBhvr>
                                    </p:animEffect>
                                  </p:childTnLst>
                                </p:cTn>
                              </p:par>
                              <p:par>
                                <p:cTn id="22" presetID="16" presetClass="entr" presetSubtype="37"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750"/>
                                        <p:tgtEl>
                                          <p:spTgt spid="15"/>
                                        </p:tgtEl>
                                      </p:cBhvr>
                                    </p:animEffect>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2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750"/>
                                        <p:tgtEl>
                                          <p:spTgt spid="34"/>
                                        </p:tgtEl>
                                      </p:cBhvr>
                                    </p:animEffect>
                                  </p:childTnLst>
                                </p:cTn>
                              </p:par>
                              <p:par>
                                <p:cTn id="41" presetID="16" presetClass="entr" presetSubtype="42"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9" grpId="0"/>
      <p:bldP spid="30" grpId="0"/>
      <p:bldP spid="32" grpId="0"/>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3100">
                <a:solidFill>
                  <a:schemeClr val="tx1"/>
                </a:solidFill>
              </a:rPr>
              <a:t>Demo</a:t>
            </a:r>
            <a:br>
              <a:rPr lang="en-US" sz="2000"/>
            </a:br>
            <a:br>
              <a:rPr lang="en-US" sz="2000"/>
            </a:br>
            <a:r>
              <a:rPr lang="en-US" sz="2200"/>
              <a:t>Mirroring SQL ground to cloud in Microsoft Fabric</a:t>
            </a:r>
          </a:p>
        </p:txBody>
      </p:sp>
      <p:pic>
        <p:nvPicPr>
          <p:cNvPr id="5" name="Picture 4" descr="Geometric white clouds on a blue sky">
            <a:extLst>
              <a:ext uri="{FF2B5EF4-FFF2-40B4-BE49-F238E27FC236}">
                <a16:creationId xmlns:a16="http://schemas.microsoft.com/office/drawing/2014/main" id="{32E4C6A4-4EBB-2BE6-22D7-9CDFF19D1616}"/>
              </a:ext>
            </a:extLst>
          </p:cNvPr>
          <p:cNvPicPr>
            <a:picLocks noChangeAspect="1"/>
          </p:cNvPicPr>
          <p:nvPr/>
        </p:nvPicPr>
        <p:blipFill>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0494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8">
            <a:extLst>
              <a:ext uri="{FF2B5EF4-FFF2-40B4-BE49-F238E27FC236}">
                <a16:creationId xmlns:a16="http://schemas.microsoft.com/office/drawing/2014/main" id="{0644E1C2-7580-D829-2A72-0FA72B771AB4}"/>
              </a:ext>
              <a:ext uri="{C183D7F6-B498-43B3-948B-1728B52AA6E4}">
                <adec:decorative xmlns:adec="http://schemas.microsoft.com/office/drawing/2017/decorative" val="1"/>
              </a:ext>
            </a:extLst>
          </p:cNvPr>
          <p:cNvSpPr/>
          <p:nvPr/>
        </p:nvSpPr>
        <p:spPr bwMode="auto">
          <a:xfrm>
            <a:off x="588263" y="2017713"/>
            <a:ext cx="2534350" cy="3914660"/>
          </a:xfrm>
          <a:prstGeom prst="roundRect">
            <a:avLst>
              <a:gd name="adj" fmla="val 5082"/>
            </a:avLst>
          </a:prstGeom>
          <a:gradFill flip="none" rotWithShape="1">
            <a:gsLst>
              <a:gs pos="0">
                <a:srgbClr val="0078D4"/>
              </a:gs>
              <a:gs pos="80000">
                <a:srgbClr val="399A91"/>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What’s the change data latency for mirroring?</a:t>
            </a:r>
          </a:p>
        </p:txBody>
      </p:sp>
      <p:sp>
        <p:nvSpPr>
          <p:cNvPr id="17" name="Rounded Rectangle 13">
            <a:extLst>
              <a:ext uri="{FF2B5EF4-FFF2-40B4-BE49-F238E27FC236}">
                <a16:creationId xmlns:a16="http://schemas.microsoft.com/office/drawing/2014/main" id="{2B4C735D-7C48-FB0E-392F-53A22F27F929}"/>
              </a:ext>
            </a:extLst>
          </p:cNvPr>
          <p:cNvSpPr/>
          <p:nvPr/>
        </p:nvSpPr>
        <p:spPr bwMode="auto">
          <a:xfrm>
            <a:off x="76727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Rectangle: Rounded Corners 18">
            <a:extLst>
              <a:ext uri="{FF2B5EF4-FFF2-40B4-BE49-F238E27FC236}">
                <a16:creationId xmlns:a16="http://schemas.microsoft.com/office/drawing/2014/main" id="{D37576F9-E5F2-00D4-FA87-C64BAB8CDE46}"/>
              </a:ext>
              <a:ext uri="{C183D7F6-B498-43B3-948B-1728B52AA6E4}">
                <adec:decorative xmlns:adec="http://schemas.microsoft.com/office/drawing/2017/decorative" val="1"/>
              </a:ext>
            </a:extLst>
          </p:cNvPr>
          <p:cNvSpPr/>
          <p:nvPr/>
        </p:nvSpPr>
        <p:spPr bwMode="auto">
          <a:xfrm>
            <a:off x="3417188" y="2017713"/>
            <a:ext cx="2534350" cy="3914660"/>
          </a:xfrm>
          <a:prstGeom prst="roundRect">
            <a:avLst>
              <a:gd name="adj" fmla="val 5082"/>
            </a:avLst>
          </a:prstGeom>
          <a:gradFill flip="none" rotWithShape="1">
            <a:gsLst>
              <a:gs pos="0">
                <a:schemeClr val="accent5"/>
              </a:gs>
              <a:gs pos="80000">
                <a:schemeClr val="accent3"/>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the difference between Mirroring &amp; Azure Synapse Link for SQL?</a:t>
            </a:r>
          </a:p>
        </p:txBody>
      </p:sp>
      <p:sp>
        <p:nvSpPr>
          <p:cNvPr id="19" name="Rectangle: Rounded Corners 18">
            <a:extLst>
              <a:ext uri="{FF2B5EF4-FFF2-40B4-BE49-F238E27FC236}">
                <a16:creationId xmlns:a16="http://schemas.microsoft.com/office/drawing/2014/main" id="{CFB45A91-CC4D-097B-EB19-61A771EB95C9}"/>
              </a:ext>
              <a:ext uri="{C183D7F6-B498-43B3-948B-1728B52AA6E4}">
                <adec:decorative xmlns:adec="http://schemas.microsoft.com/office/drawing/2017/decorative" val="1"/>
              </a:ext>
            </a:extLst>
          </p:cNvPr>
          <p:cNvSpPr/>
          <p:nvPr/>
        </p:nvSpPr>
        <p:spPr bwMode="auto">
          <a:xfrm>
            <a:off x="6246113" y="2017713"/>
            <a:ext cx="2534350" cy="3914660"/>
          </a:xfrm>
          <a:prstGeom prst="roundRect">
            <a:avLst>
              <a:gd name="adj" fmla="val 5082"/>
            </a:avLst>
          </a:prstGeom>
          <a:gradFill flip="none" rotWithShape="1">
            <a:gsLst>
              <a:gs pos="0">
                <a:srgbClr val="F4364C"/>
              </a:gs>
              <a:gs pos="80000">
                <a:schemeClr val="accent5"/>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Do we only publish committed transactions?</a:t>
            </a:r>
          </a:p>
        </p:txBody>
      </p:sp>
      <p:sp>
        <p:nvSpPr>
          <p:cNvPr id="20" name="Rectangle: Rounded Corners 18">
            <a:extLst>
              <a:ext uri="{FF2B5EF4-FFF2-40B4-BE49-F238E27FC236}">
                <a16:creationId xmlns:a16="http://schemas.microsoft.com/office/drawing/2014/main" id="{171C44C4-4B70-0BA7-74EC-D21C78E73300}"/>
              </a:ext>
              <a:ext uri="{C183D7F6-B498-43B3-948B-1728B52AA6E4}">
                <adec:decorative xmlns:adec="http://schemas.microsoft.com/office/drawing/2017/decorative" val="1"/>
              </a:ext>
            </a:extLst>
          </p:cNvPr>
          <p:cNvSpPr/>
          <p:nvPr/>
        </p:nvSpPr>
        <p:spPr bwMode="auto">
          <a:xfrm>
            <a:off x="9075038" y="2017713"/>
            <a:ext cx="2534350" cy="3914660"/>
          </a:xfrm>
          <a:prstGeom prst="roundRect">
            <a:avLst>
              <a:gd name="adj" fmla="val 5082"/>
            </a:avLst>
          </a:prstGeom>
          <a:gradFill flip="none" rotWithShape="1">
            <a:gsLst>
              <a:gs pos="0">
                <a:schemeClr val="accent5"/>
              </a:gs>
              <a:gs pos="81000">
                <a:srgbClr val="F4364C"/>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mirroring’s transactional consistency?</a:t>
            </a:r>
          </a:p>
        </p:txBody>
      </p:sp>
      <p:sp>
        <p:nvSpPr>
          <p:cNvPr id="21" name="Rounded Rectangle 13">
            <a:extLst>
              <a:ext uri="{FF2B5EF4-FFF2-40B4-BE49-F238E27FC236}">
                <a16:creationId xmlns:a16="http://schemas.microsoft.com/office/drawing/2014/main" id="{AAFD7DBA-DB5A-36DA-4AE3-C43D55D88CC0}"/>
              </a:ext>
            </a:extLst>
          </p:cNvPr>
          <p:cNvSpPr/>
          <p:nvPr/>
        </p:nvSpPr>
        <p:spPr bwMode="auto">
          <a:xfrm>
            <a:off x="359619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3">
            <a:extLst>
              <a:ext uri="{FF2B5EF4-FFF2-40B4-BE49-F238E27FC236}">
                <a16:creationId xmlns:a16="http://schemas.microsoft.com/office/drawing/2014/main" id="{CD8617EE-0BDF-159E-ABBC-0DF3B8698EDA}"/>
              </a:ext>
            </a:extLst>
          </p:cNvPr>
          <p:cNvSpPr/>
          <p:nvPr/>
        </p:nvSpPr>
        <p:spPr bwMode="auto">
          <a:xfrm>
            <a:off x="642512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ounded Rectangle 13">
            <a:extLst>
              <a:ext uri="{FF2B5EF4-FFF2-40B4-BE49-F238E27FC236}">
                <a16:creationId xmlns:a16="http://schemas.microsoft.com/office/drawing/2014/main" id="{DA11F8AC-088B-A611-A47A-E98D2B0DF7BC}"/>
              </a:ext>
            </a:extLst>
          </p:cNvPr>
          <p:cNvSpPr/>
          <p:nvPr/>
        </p:nvSpPr>
        <p:spPr bwMode="auto">
          <a:xfrm>
            <a:off x="925404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5" name="Picture 24">
            <a:extLst>
              <a:ext uri="{FF2B5EF4-FFF2-40B4-BE49-F238E27FC236}">
                <a16:creationId xmlns:a16="http://schemas.microsoft.com/office/drawing/2014/main" id="{82B825AD-94A7-36FD-9D67-FB7F2DCBE2E8}"/>
              </a:ext>
            </a:extLst>
          </p:cNvPr>
          <p:cNvPicPr>
            <a:picLocks noChangeAspect="1"/>
          </p:cNvPicPr>
          <p:nvPr/>
        </p:nvPicPr>
        <p:blipFill>
          <a:blip r:embed="rId3"/>
          <a:srcRect/>
          <a:stretch/>
        </p:blipFill>
        <p:spPr>
          <a:xfrm>
            <a:off x="842833" y="2249636"/>
            <a:ext cx="781310" cy="793331"/>
          </a:xfrm>
          <a:prstGeom prst="rect">
            <a:avLst/>
          </a:prstGeom>
        </p:spPr>
      </p:pic>
      <p:pic>
        <p:nvPicPr>
          <p:cNvPr id="26" name="Picture 25">
            <a:extLst>
              <a:ext uri="{FF2B5EF4-FFF2-40B4-BE49-F238E27FC236}">
                <a16:creationId xmlns:a16="http://schemas.microsoft.com/office/drawing/2014/main" id="{703FF055-8A26-7D62-A131-17117128CE4F}"/>
              </a:ext>
            </a:extLst>
          </p:cNvPr>
          <p:cNvPicPr>
            <a:picLocks noChangeAspect="1"/>
          </p:cNvPicPr>
          <p:nvPr/>
        </p:nvPicPr>
        <p:blipFill>
          <a:blip r:embed="rId4"/>
          <a:srcRect/>
          <a:stretch/>
        </p:blipFill>
        <p:spPr>
          <a:xfrm>
            <a:off x="6494673" y="2249636"/>
            <a:ext cx="793331" cy="793331"/>
          </a:xfrm>
          <a:prstGeom prst="rect">
            <a:avLst/>
          </a:prstGeom>
        </p:spPr>
      </p:pic>
      <p:sp>
        <p:nvSpPr>
          <p:cNvPr id="3" name="Text Placeholder 2">
            <a:extLst>
              <a:ext uri="{FF2B5EF4-FFF2-40B4-BE49-F238E27FC236}">
                <a16:creationId xmlns:a16="http://schemas.microsoft.com/office/drawing/2014/main" id="{959031C4-3ABB-C09C-A3A5-515DD295C903}"/>
              </a:ext>
            </a:extLst>
          </p:cNvPr>
          <p:cNvSpPr>
            <a:spLocks noGrp="1"/>
          </p:cNvSpPr>
          <p:nvPr>
            <p:ph type="body" sz="quarter" idx="11"/>
          </p:nvPr>
        </p:nvSpPr>
        <p:spPr/>
        <p:txBody>
          <a:bodyPr/>
          <a:lstStyle/>
          <a:p>
            <a:r>
              <a:rPr lang="en-US"/>
              <a:t>What other questions do you have?</a:t>
            </a:r>
          </a:p>
        </p:txBody>
      </p:sp>
      <p:sp>
        <p:nvSpPr>
          <p:cNvPr id="11" name="Title 6">
            <a:extLst>
              <a:ext uri="{FF2B5EF4-FFF2-40B4-BE49-F238E27FC236}">
                <a16:creationId xmlns:a16="http://schemas.microsoft.com/office/drawing/2014/main" id="{71DB85A4-987F-BC29-7B96-F1350193FA3F}"/>
              </a:ext>
            </a:extLst>
          </p:cNvPr>
          <p:cNvSpPr>
            <a:spLocks noGrp="1"/>
          </p:cNvSpPr>
          <p:nvPr>
            <p:ph type="title"/>
          </p:nvPr>
        </p:nvSpPr>
        <p:spPr/>
        <p:txBody>
          <a:bodyPr/>
          <a:lstStyle/>
          <a:p>
            <a:r>
              <a:rPr lang="en-US"/>
              <a:t>You have questions</a:t>
            </a:r>
          </a:p>
        </p:txBody>
      </p:sp>
      <p:pic>
        <p:nvPicPr>
          <p:cNvPr id="28" name="Picture 27">
            <a:extLst>
              <a:ext uri="{FF2B5EF4-FFF2-40B4-BE49-F238E27FC236}">
                <a16:creationId xmlns:a16="http://schemas.microsoft.com/office/drawing/2014/main" id="{B0540913-0E2C-BD59-AD15-17B7073DC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5747" y="2241892"/>
            <a:ext cx="793331" cy="793331"/>
          </a:xfrm>
          <a:prstGeom prst="rect">
            <a:avLst/>
          </a:prstGeom>
        </p:spPr>
      </p:pic>
      <p:pic>
        <p:nvPicPr>
          <p:cNvPr id="2" name="Picture 1" descr="Monitor-Health icon">
            <a:extLst>
              <a:ext uri="{FF2B5EF4-FFF2-40B4-BE49-F238E27FC236}">
                <a16:creationId xmlns:a16="http://schemas.microsoft.com/office/drawing/2014/main" id="{8880CEAA-12AD-9869-A35E-AF5F34C3E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606" y="2303900"/>
            <a:ext cx="669314" cy="669314"/>
          </a:xfrm>
          <a:prstGeom prst="rect">
            <a:avLst/>
          </a:prstGeom>
        </p:spPr>
      </p:pic>
    </p:spTree>
    <p:extLst>
      <p:ext uri="{BB962C8B-B14F-4D97-AF65-F5344CB8AC3E}">
        <p14:creationId xmlns:p14="http://schemas.microsoft.com/office/powerpoint/2010/main" val="312306634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C999-5440-14A6-F47C-487600F894B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25490D4-F397-A97A-E906-CA6D6ADEDD68}"/>
              </a:ext>
            </a:extLst>
          </p:cNvPr>
          <p:cNvSpPr>
            <a:spLocks noGrp="1"/>
          </p:cNvSpPr>
          <p:nvPr>
            <p:ph type="title"/>
          </p:nvPr>
        </p:nvSpPr>
        <p:spPr>
          <a:xfrm>
            <a:off x="738189" y="259878"/>
            <a:ext cx="10728157" cy="725738"/>
          </a:xfrm>
          <a:noFill/>
        </p:spPr>
        <p:txBody>
          <a:bodyPr wrap="square">
            <a:spAutoFit/>
          </a:bodyPr>
          <a:lstStyle/>
          <a:p>
            <a:pPr>
              <a:lnSpc>
                <a:spcPct val="100000"/>
              </a:lnSpc>
              <a:spcBef>
                <a:spcPts val="0"/>
              </a:spcBef>
            </a:pPr>
            <a:r>
              <a:rPr lang="en-US" sz="4000">
                <a:solidFill>
                  <a:srgbClr val="117865"/>
                </a:solidFill>
                <a:latin typeface="Segoe UI Semibold" panose="020B0702040204020203" pitchFamily="34" charset="0"/>
                <a:ea typeface="+mn-ea"/>
                <a:cs typeface="Segoe UI Semibold" panose="020B0702040204020203" pitchFamily="34" charset="0"/>
              </a:rPr>
              <a:t>Fabric Experiences Unlocked with Mirroring</a:t>
            </a:r>
          </a:p>
        </p:txBody>
      </p:sp>
      <p:graphicFrame>
        <p:nvGraphicFramePr>
          <p:cNvPr id="2" name="Diagram 1">
            <a:extLst>
              <a:ext uri="{FF2B5EF4-FFF2-40B4-BE49-F238E27FC236}">
                <a16:creationId xmlns:a16="http://schemas.microsoft.com/office/drawing/2014/main" id="{47F03FB7-2B4E-1112-4072-9463801F7AE1}"/>
              </a:ext>
            </a:extLst>
          </p:cNvPr>
          <p:cNvGraphicFramePr/>
          <p:nvPr/>
        </p:nvGraphicFramePr>
        <p:xfrm>
          <a:off x="897308" y="1051134"/>
          <a:ext cx="9043397" cy="486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pilot Logo">
            <a:extLst>
              <a:ext uri="{FF2B5EF4-FFF2-40B4-BE49-F238E27FC236}">
                <a16:creationId xmlns:a16="http://schemas.microsoft.com/office/drawing/2014/main" id="{64CD9505-D6C0-D7C7-A70A-C16E1CF7D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4350" y="1803405"/>
            <a:ext cx="1078117" cy="9810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01083D-B28B-EEBC-FD83-C40047DCFE2D}"/>
              </a:ext>
            </a:extLst>
          </p:cNvPr>
          <p:cNvSpPr txBox="1"/>
          <p:nvPr/>
        </p:nvSpPr>
        <p:spPr>
          <a:xfrm>
            <a:off x="8510258" y="3141552"/>
            <a:ext cx="3232088"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Powered by CoPilot,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T-SQL, Spark engines and more</a:t>
            </a:r>
          </a:p>
        </p:txBody>
      </p:sp>
    </p:spTree>
    <p:extLst>
      <p:ext uri="{BB962C8B-B14F-4D97-AF65-F5344CB8AC3E}">
        <p14:creationId xmlns:p14="http://schemas.microsoft.com/office/powerpoint/2010/main" val="32273210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C1FAFA57-9D42-9936-8B12-6879A15C6BB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5200">
                <a:solidFill>
                  <a:srgbClr val="FFFFFF"/>
                </a:solidFill>
                <a:ea typeface="+mj-ea"/>
                <a:cs typeface="+mj-cs"/>
              </a:rPr>
              <a:t>Demo: Mirrored Azure</a:t>
            </a:r>
            <a:br>
              <a:rPr lang="en-US" sz="5200">
                <a:solidFill>
                  <a:srgbClr val="FFFFFF"/>
                </a:solidFill>
                <a:ea typeface="+mj-ea"/>
                <a:cs typeface="+mj-cs"/>
              </a:rPr>
            </a:br>
            <a:r>
              <a:rPr lang="en-US" sz="5200">
                <a:solidFill>
                  <a:srgbClr val="FFFFFF"/>
                </a:solidFill>
                <a:ea typeface="+mj-ea"/>
                <a:cs typeface="+mj-cs"/>
              </a:rPr>
              <a:t>SQL data with Microsoft Fabric Experiences</a:t>
            </a:r>
          </a:p>
        </p:txBody>
      </p:sp>
    </p:spTree>
    <p:extLst>
      <p:ext uri="{BB962C8B-B14F-4D97-AF65-F5344CB8AC3E}">
        <p14:creationId xmlns:p14="http://schemas.microsoft.com/office/powerpoint/2010/main" val="250610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8B8DCF7-CE53-DDB7-260C-BB976F60334B}"/>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138EBDF-0C9C-79C0-D7B8-37B1CC0CF31B}"/>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05F3518-2AB3-1060-D3A9-9128451C14B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D90F960C-E31D-CC79-4494-94D455E00083}"/>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The benefits of Fabric Mirroring are</a:t>
            </a:r>
          </a:p>
        </p:txBody>
      </p:sp>
      <p:sp>
        <p:nvSpPr>
          <p:cNvPr id="16" name="Rectangle: Top Corners Rounded 15">
            <a:extLst>
              <a:ext uri="{FF2B5EF4-FFF2-40B4-BE49-F238E27FC236}">
                <a16:creationId xmlns:a16="http://schemas.microsoft.com/office/drawing/2014/main" id="{28C97FFA-66B6-F493-1E8D-89E19F396778}"/>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noProof="0">
                <a:solidFill>
                  <a:srgbClr val="000000"/>
                </a:solidFill>
                <a:latin typeface="Segoe UI Semibold"/>
                <a:cs typeface="Segoe UI" pitchFamily="34" charset="0"/>
              </a:rPr>
              <a:t>How does Fabric mirroring capture changes?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1CF2ED3F-A48E-5F84-13E6-9A5857914F24}"/>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8362E595-0B8E-D9A3-1465-447BBCD60EEA}"/>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4FECA940-4261-85F0-5EFA-C0510ABCCAEF}"/>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9E0ACB1-5A60-3EBC-CE11-875FB0EC053F}"/>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Near-real time analytics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SQL endpoint for queries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Build </a:t>
            </a:r>
            <a:r>
              <a:rPr lang="en-US" sz="2000" noProof="0" err="1">
                <a:solidFill>
                  <a:srgbClr val="000000"/>
                </a:solidFill>
                <a:latin typeface="Segoe UI"/>
              </a:rPr>
              <a:t>PowerBI</a:t>
            </a:r>
            <a:r>
              <a:rPr lang="en-US" sz="2000" noProof="0">
                <a:solidFill>
                  <a:srgbClr val="000000"/>
                </a:solidFill>
                <a:latin typeface="Segoe UI"/>
              </a:rPr>
              <a:t> reports easily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Free </a:t>
            </a:r>
            <a:r>
              <a:rPr lang="en-US" sz="2000" err="1">
                <a:solidFill>
                  <a:srgbClr val="000000"/>
                </a:solidFill>
                <a:latin typeface="Segoe UI"/>
              </a:rPr>
              <a:t>OneLake</a:t>
            </a:r>
            <a:r>
              <a:rPr lang="en-US" sz="2000">
                <a:solidFill>
                  <a:srgbClr val="000000"/>
                </a:solidFill>
                <a:latin typeface="Segoe UI"/>
              </a:rPr>
              <a:t> storage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432C7CFC-44FF-6DAD-52D4-D37ACFD36F6E}"/>
              </a:ext>
              <a:ext uri="{C183D7F6-B498-43B3-948B-1728B52AA6E4}">
                <adec:decorative xmlns:adec="http://schemas.microsoft.com/office/drawing/2017/decorative" val="1"/>
              </a:ext>
            </a:extLst>
          </p:cNvPr>
          <p:cNvSpPr/>
          <p:nvPr/>
        </p:nvSpPr>
        <p:spPr bwMode="auto">
          <a:xfrm>
            <a:off x="6142874"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E7FC96FC-95DC-2061-9451-F606171CF2F4}"/>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Poll database tables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Export using Polybase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Changes read from the transaction</a:t>
            </a:r>
            <a:r>
              <a:rPr lang="en-US" b="0">
                <a:solidFill>
                  <a:srgbClr val="000000"/>
                </a:solidFill>
                <a:latin typeface="Segoe UI"/>
              </a:rPr>
              <a:t> log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SQL Server Replication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71423057"/>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E693-C460-77AF-4D24-85947EE91DE0}"/>
              </a:ext>
            </a:extLst>
          </p:cNvPr>
          <p:cNvSpPr>
            <a:spLocks noGrp="1"/>
          </p:cNvSpPr>
          <p:nvPr>
            <p:ph type="title"/>
          </p:nvPr>
        </p:nvSpPr>
        <p:spPr>
          <a:xfrm>
            <a:off x="588263" y="2873415"/>
            <a:ext cx="3182027" cy="1107996"/>
          </a:xfrm>
        </p:spPr>
        <p:txBody>
          <a:bodyPr/>
          <a:lstStyle/>
          <a:p>
            <a:pPr algn="ctr"/>
            <a:r>
              <a:rPr lang="en-US"/>
              <a:t>Gen AI Uses Cases</a:t>
            </a:r>
          </a:p>
        </p:txBody>
      </p:sp>
      <p:sp>
        <p:nvSpPr>
          <p:cNvPr id="3" name="Text Placeholder 2">
            <a:extLst>
              <a:ext uri="{FF2B5EF4-FFF2-40B4-BE49-F238E27FC236}">
                <a16:creationId xmlns:a16="http://schemas.microsoft.com/office/drawing/2014/main" id="{9456B336-0D28-9087-F4D9-E663441FDA6B}"/>
              </a:ext>
            </a:extLst>
          </p:cNvPr>
          <p:cNvSpPr>
            <a:spLocks noGrp="1"/>
          </p:cNvSpPr>
          <p:nvPr>
            <p:ph type="body" sz="quarter" idx="11"/>
          </p:nvPr>
        </p:nvSpPr>
        <p:spPr>
          <a:xfrm>
            <a:off x="4941888" y="323490"/>
            <a:ext cx="6667500" cy="6207853"/>
          </a:xfrm>
        </p:spPr>
        <p:txBody>
          <a:bodyPr/>
          <a:lstStyle/>
          <a:p>
            <a:r>
              <a:rPr lang="en-US"/>
              <a:t>Chat with your Data</a:t>
            </a:r>
          </a:p>
          <a:p>
            <a:r>
              <a:rPr lang="en-US"/>
              <a:t>Build AI Assistant</a:t>
            </a:r>
          </a:p>
          <a:p>
            <a:r>
              <a:rPr lang="en-US"/>
              <a:t>Document processing and Summarization</a:t>
            </a:r>
          </a:p>
          <a:p>
            <a:r>
              <a:rPr lang="en-US"/>
              <a:t>Content Generation</a:t>
            </a:r>
          </a:p>
          <a:p>
            <a:r>
              <a:rPr lang="en-US"/>
              <a:t>Personalized Recommendations</a:t>
            </a:r>
          </a:p>
          <a:p>
            <a:r>
              <a:rPr lang="en-US"/>
              <a:t>Customer Experience</a:t>
            </a:r>
          </a:p>
          <a:p>
            <a:r>
              <a:rPr lang="en-US"/>
              <a:t>Code Generation and Documentation</a:t>
            </a:r>
          </a:p>
          <a:p>
            <a:r>
              <a:rPr lang="en-US"/>
              <a:t>Fraud Detection</a:t>
            </a:r>
          </a:p>
          <a:p>
            <a:r>
              <a:rPr lang="en-US"/>
              <a:t>Knowledge Mining</a:t>
            </a:r>
          </a:p>
          <a:p>
            <a:r>
              <a:rPr lang="en-US"/>
              <a:t>……</a:t>
            </a:r>
          </a:p>
        </p:txBody>
      </p:sp>
    </p:spTree>
    <p:extLst>
      <p:ext uri="{BB962C8B-B14F-4D97-AF65-F5344CB8AC3E}">
        <p14:creationId xmlns:p14="http://schemas.microsoft.com/office/powerpoint/2010/main" val="3044760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A58-52D1-9CED-436B-A71B693497C6}"/>
              </a:ext>
            </a:extLst>
          </p:cNvPr>
          <p:cNvSpPr>
            <a:spLocks noGrp="1"/>
          </p:cNvSpPr>
          <p:nvPr>
            <p:ph type="title"/>
          </p:nvPr>
        </p:nvSpPr>
        <p:spPr>
          <a:xfrm>
            <a:off x="838198" y="231358"/>
            <a:ext cx="10515600" cy="553998"/>
          </a:xfrm>
        </p:spPr>
        <p:txBody>
          <a:bodyPr/>
          <a:lstStyle/>
          <a:p>
            <a:r>
              <a:rPr lang="en-US">
                <a:cs typeface="Calibri Light"/>
              </a:rPr>
              <a:t>SQL + AI Use Cases</a:t>
            </a:r>
            <a:endParaRPr lang="en-US"/>
          </a:p>
        </p:txBody>
      </p:sp>
      <p:sp>
        <p:nvSpPr>
          <p:cNvPr id="5"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Aptos" panose="020B0004020202020204" pitchFamily="34" charset="0"/>
              </a:rPr>
              <a:t>a</a:t>
            </a:r>
          </a:p>
        </p:txBody>
      </p:sp>
      <p:cxnSp>
        <p:nvCxnSpPr>
          <p:cNvPr id="6"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extBox 21">
            <a:extLst>
              <a:ext uri="{FF2B5EF4-FFF2-40B4-BE49-F238E27FC236}">
                <a16:creationId xmlns:a16="http://schemas.microsoft.com/office/drawing/2014/main" id="{7E5790F0-B42A-F90D-017B-F6A1AE8FC9A9}"/>
              </a:ext>
            </a:extLst>
          </p:cNvPr>
          <p:cNvSpPr txBox="1"/>
          <p:nvPr/>
        </p:nvSpPr>
        <p:spPr>
          <a:xfrm>
            <a:off x="1420913" y="1223262"/>
            <a:ext cx="885139" cy="472825"/>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What</a:t>
            </a:r>
          </a:p>
        </p:txBody>
      </p:sp>
      <p:sp>
        <p:nvSpPr>
          <p:cNvPr id="10" name="TextBox 20">
            <a:extLst>
              <a:ext uri="{FF2B5EF4-FFF2-40B4-BE49-F238E27FC236}">
                <a16:creationId xmlns:a16="http://schemas.microsoft.com/office/drawing/2014/main" id="{3CB03715-2322-7CC5-A648-BCD55312E945}"/>
              </a:ext>
            </a:extLst>
          </p:cNvPr>
          <p:cNvSpPr txBox="1"/>
          <p:nvPr/>
        </p:nvSpPr>
        <p:spPr>
          <a:xfrm>
            <a:off x="5653430" y="1223262"/>
            <a:ext cx="885139" cy="4728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Why</a:t>
            </a:r>
          </a:p>
        </p:txBody>
      </p:sp>
      <p:sp>
        <p:nvSpPr>
          <p:cNvPr id="11"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rPr>
              <a:t>When</a:t>
            </a:r>
          </a:p>
        </p:txBody>
      </p:sp>
      <p:sp>
        <p:nvSpPr>
          <p:cNvPr id="12" name="Rectangle 11">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Semantic Caching</a:t>
            </a:r>
          </a:p>
        </p:txBody>
      </p:sp>
      <p:sp>
        <p:nvSpPr>
          <p:cNvPr id="13" name="Rectangle 12">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Drastically reduces latency </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Saves on Token consumption</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Reduces costs and latency for LLM</a:t>
            </a:r>
          </a:p>
        </p:txBody>
      </p:sp>
      <p:sp>
        <p:nvSpPr>
          <p:cNvPr id="14" name="Rectangle 13">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Conversational context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UX improvements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LLM optimizations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Auditing</a:t>
            </a:r>
          </a:p>
        </p:txBody>
      </p:sp>
      <p:sp>
        <p:nvSpPr>
          <p:cNvPr id="15" name="Rectangle 14">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Chat History</a:t>
            </a:r>
          </a:p>
        </p:txBody>
      </p:sp>
      <p:sp>
        <p:nvSpPr>
          <p:cNvPr id="16" name="Rectangle 15">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Retrieval Augmented Generation (RAG)</a:t>
            </a:r>
          </a:p>
        </p:txBody>
      </p:sp>
      <p:sp>
        <p:nvSpPr>
          <p:cNvPr id="17" name="Rectangle 16">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Vector + Operational Database</a:t>
            </a:r>
          </a:p>
        </p:txBody>
      </p:sp>
      <p:sp>
        <p:nvSpPr>
          <p:cNvPr id="18" name="Rectangle 17">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Personalize LLM on your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Cheaper than fine tuning</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Faster iteration on new data</a:t>
            </a:r>
          </a:p>
        </p:txBody>
      </p:sp>
      <p:sp>
        <p:nvSpPr>
          <p:cNvPr id="19" name="Rectangle 18">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No ETL</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Consistent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 complexity &amp; costs</a:t>
            </a:r>
          </a:p>
        </p:txBody>
      </p:sp>
      <p:sp>
        <p:nvSpPr>
          <p:cNvPr id="20" name="Rectangle 19">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Slow moving / static content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FAQs, Policies…</a:t>
            </a:r>
          </a:p>
        </p:txBody>
      </p:sp>
      <p:sp>
        <p:nvSpPr>
          <p:cNvPr id="21" name="Rectangle 20">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Chat sessions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Improving cost &amp; performance</a:t>
            </a:r>
          </a:p>
        </p:txBody>
      </p:sp>
      <p:sp>
        <p:nvSpPr>
          <p:cNvPr id="22" name="Rectangle 21">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Any workload for </a:t>
            </a:r>
            <a:r>
              <a:rPr lang="en-US" sz="1600" b="1" kern="0" err="1">
                <a:latin typeface="Aptos" panose="020B0004020202020204" pitchFamily="34" charset="0"/>
                <a:cs typeface="Segoe UI" panose="020B0502040204020203" pitchFamily="34" charset="0"/>
              </a:rPr>
              <a:t>GenAI</a:t>
            </a:r>
            <a:r>
              <a:rPr lang="en-US" sz="1600" b="1" kern="0">
                <a:latin typeface="Aptos" panose="020B0004020202020204" pitchFamily="34" charset="0"/>
                <a:cs typeface="Segoe UI" panose="020B0502040204020203" pitchFamily="34" charset="0"/>
              </a:rPr>
              <a:t> apps</a:t>
            </a:r>
          </a:p>
        </p:txBody>
      </p:sp>
      <p:sp>
        <p:nvSpPr>
          <p:cNvPr id="23" name="Rectangle 22">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Data &amp; vectors together</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Scale &amp; performance</a:t>
            </a:r>
          </a:p>
        </p:txBody>
      </p:sp>
    </p:spTree>
    <p:extLst>
      <p:ext uri="{BB962C8B-B14F-4D97-AF65-F5344CB8AC3E}">
        <p14:creationId xmlns:p14="http://schemas.microsoft.com/office/powerpoint/2010/main" val="4042316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F3B-176D-9EF1-B24D-31ED12797F78}"/>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End-to-end scenario – Chatbot on your Data</a:t>
            </a:r>
          </a:p>
        </p:txBody>
      </p:sp>
      <p:pic>
        <p:nvPicPr>
          <p:cNvPr id="7170" name="Picture 2" descr="Architecture">
            <a:extLst>
              <a:ext uri="{FF2B5EF4-FFF2-40B4-BE49-F238E27FC236}">
                <a16:creationId xmlns:a16="http://schemas.microsoft.com/office/drawing/2014/main" id="{514D7982-7831-51BF-8123-7CA0E6BB645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2308084"/>
            <a:ext cx="5211763" cy="3087969"/>
          </a:xfrm>
          <a:prstGeom prst="rect">
            <a:avLst/>
          </a:prstGeom>
          <a:solidFill>
            <a:srgbClr val="FFFFFF"/>
          </a:solidFill>
        </p:spPr>
      </p:pic>
      <p:sp>
        <p:nvSpPr>
          <p:cNvPr id="5" name="TextBox 4">
            <a:extLst>
              <a:ext uri="{FF2B5EF4-FFF2-40B4-BE49-F238E27FC236}">
                <a16:creationId xmlns:a16="http://schemas.microsoft.com/office/drawing/2014/main" id="{9E216E73-F2B9-7DCC-0F97-C318D1C5E233}"/>
              </a:ext>
            </a:extLst>
          </p:cNvPr>
          <p:cNvSpPr txBox="1"/>
          <p:nvPr/>
        </p:nvSpPr>
        <p:spPr>
          <a:xfrm>
            <a:off x="6389688" y="1435100"/>
            <a:ext cx="5219700" cy="4833938"/>
          </a:xfrm>
          <a:prstGeom prst="rect">
            <a:avLst/>
          </a:prstGeom>
        </p:spPr>
        <p:txBody>
          <a:bodyPr vert="horz" wrap="square" lIns="0" tIns="0" rIns="0" bIns="0" rtlCol="0">
            <a:normAutofit/>
          </a:bodyPr>
          <a:lstStyle/>
          <a:p>
            <a:pPr defTabSz="932742">
              <a:spcBef>
                <a:spcPct val="20000"/>
              </a:spcBef>
              <a:buSzPct val="90000"/>
            </a:pPr>
            <a:r>
              <a:rPr lang="en-US" sz="2400" b="1"/>
              <a:t>Blog</a:t>
            </a:r>
            <a:r>
              <a:rPr lang="en-US" sz="2400"/>
              <a:t> </a:t>
            </a:r>
            <a:r>
              <a:rPr lang="en-US" sz="2400">
                <a:hlinkClick r:id="rId3">
                  <a:extLst>
                    <a:ext uri="{A12FA001-AC4F-418D-AE19-62706E023703}">
                      <ahyp:hlinkClr xmlns:ahyp="http://schemas.microsoft.com/office/drawing/2018/hyperlinkcolor" val="tx"/>
                    </a:ext>
                  </a:extLst>
                </a:hlinkClick>
              </a:rPr>
              <a:t>https://devblogs.microsoft.com/azure-sql/build-a-chatbot-on-your-own-data-in-1-hour-with-azure-sql-langchain-and-chainlit/</a:t>
            </a:r>
            <a:br>
              <a:rPr lang="en-US" sz="2400">
                <a:hlinkClick r:id="rId3">
                  <a:extLst>
                    <a:ext uri="{A12FA001-AC4F-418D-AE19-62706E023703}">
                      <ahyp:hlinkClr xmlns:ahyp="http://schemas.microsoft.com/office/drawing/2018/hyperlinkcolor" val="tx"/>
                    </a:ext>
                  </a:extLst>
                </a:hlinkClick>
              </a:rPr>
            </a:br>
            <a:r>
              <a:rPr lang="en-US" sz="2400" b="1"/>
              <a:t>Code</a:t>
            </a:r>
          </a:p>
          <a:p>
            <a:pPr defTabSz="932742">
              <a:spcBef>
                <a:spcPct val="20000"/>
              </a:spcBef>
              <a:buSzPct val="90000"/>
            </a:pPr>
            <a:r>
              <a:rPr lang="en-US" sz="2400">
                <a:hlinkClick r:id="rId3">
                  <a:extLst>
                    <a:ext uri="{A12FA001-AC4F-418D-AE19-62706E023703}">
                      <ahyp:hlinkClr xmlns:ahyp="http://schemas.microsoft.com/office/drawing/2018/hyperlinkcolor" val="tx"/>
                    </a:ext>
                  </a:extLst>
                </a:hlinkClick>
              </a:rPr>
              <a:t>https://github.com/Azure-Samples/azure-sql-db-rag-langchain-chainlit</a:t>
            </a:r>
            <a:r>
              <a:rPr lang="en-US" sz="2400"/>
              <a:t> </a:t>
            </a:r>
          </a:p>
        </p:txBody>
      </p:sp>
    </p:spTree>
    <p:extLst>
      <p:ext uri="{BB962C8B-B14F-4D97-AF65-F5344CB8AC3E}">
        <p14:creationId xmlns:p14="http://schemas.microsoft.com/office/powerpoint/2010/main" val="31434453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FA6C-7047-2FC8-A7FA-C9BECF83DC53}"/>
              </a:ext>
            </a:extLst>
          </p:cNvPr>
          <p:cNvSpPr>
            <a:spLocks noGrp="1"/>
          </p:cNvSpPr>
          <p:nvPr>
            <p:ph type="title"/>
          </p:nvPr>
        </p:nvSpPr>
        <p:spPr>
          <a:xfrm>
            <a:off x="247569" y="427946"/>
            <a:ext cx="6086764" cy="1169440"/>
          </a:xfrm>
        </p:spPr>
        <p:txBody>
          <a:bodyPr wrap="square" anchor="ctr">
            <a:normAutofit/>
          </a:bodyPr>
          <a:lstStyle/>
          <a:p>
            <a:r>
              <a:rPr lang="en-US">
                <a:cs typeface="Segoe UI"/>
              </a:rPr>
              <a:t>The Future of SQL and AI</a:t>
            </a:r>
          </a:p>
        </p:txBody>
      </p:sp>
      <p:pic>
        <p:nvPicPr>
          <p:cNvPr id="10" name="Picture 3" descr="Computer 3D windows background">
            <a:extLst>
              <a:ext uri="{FF2B5EF4-FFF2-40B4-BE49-F238E27FC236}">
                <a16:creationId xmlns:a16="http://schemas.microsoft.com/office/drawing/2014/main" id="{2D6D88C9-6325-C9EF-13A5-6701099F84FA}"/>
              </a:ext>
            </a:extLst>
          </p:cNvPr>
          <p:cNvPicPr>
            <a:picLocks noChangeAspect="1"/>
          </p:cNvPicPr>
          <p:nvPr/>
        </p:nvPicPr>
        <p:blipFill rotWithShape="1">
          <a:blip r:embed="rId3"/>
          <a:srcRect l="8581" r="35169"/>
          <a:stretch/>
        </p:blipFill>
        <p:spPr>
          <a:xfrm>
            <a:off x="6105236" y="10"/>
            <a:ext cx="6086764" cy="6857990"/>
          </a:xfrm>
          <a:prstGeom prst="rect">
            <a:avLst/>
          </a:prstGeom>
          <a:noFill/>
        </p:spPr>
      </p:pic>
      <p:sp>
        <p:nvSpPr>
          <p:cNvPr id="7" name="Content Placeholder 2">
            <a:extLst>
              <a:ext uri="{FF2B5EF4-FFF2-40B4-BE49-F238E27FC236}">
                <a16:creationId xmlns:a16="http://schemas.microsoft.com/office/drawing/2014/main" id="{E1AC3756-CDE8-69FF-9B56-062FB33351D5}"/>
              </a:ext>
            </a:extLst>
          </p:cNvPr>
          <p:cNvSpPr txBox="1">
            <a:spLocks/>
          </p:cNvSpPr>
          <p:nvPr/>
        </p:nvSpPr>
        <p:spPr>
          <a:xfrm>
            <a:off x="118272" y="2025321"/>
            <a:ext cx="6086764" cy="4115312"/>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Azure AI Services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vector</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support</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Simpler T-SQL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for RAG patterns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Deeper integration with AI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frameworks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New and enhanced </a:t>
            </a: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Copilots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SQL and AI </a:t>
            </a:r>
            <a:r>
              <a:rPr lang="en-US" sz="2000" b="1">
                <a:solidFill>
                  <a:srgbClr val="0078D4"/>
                </a:solidFill>
                <a:latin typeface="Segoe UI Semibold"/>
              </a:rPr>
              <a:t>ground to cloud</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New</a:t>
            </a:r>
            <a:r>
              <a:rPr lang="en-US" sz="2000" b="1">
                <a:solidFill>
                  <a:srgbClr val="0078D4"/>
                </a:solidFill>
                <a:latin typeface="Segoe UI Semibold"/>
              </a:rPr>
              <a:t> SQL Fabric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70362151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74">
            <a:extLst>
              <a:ext uri="{FF2B5EF4-FFF2-40B4-BE49-F238E27FC236}">
                <a16:creationId xmlns:a16="http://schemas.microsoft.com/office/drawing/2014/main" id="{0A0686AD-1010-118C-9E2E-6C5FB84E32F4}"/>
              </a:ext>
              <a:ext uri="{C183D7F6-B498-43B3-948B-1728B52AA6E4}">
                <adec:decorative xmlns:adec="http://schemas.microsoft.com/office/drawing/2017/decorative" val="1"/>
              </a:ext>
            </a:extLst>
          </p:cNvPr>
          <p:cNvSpPr/>
          <p:nvPr/>
        </p:nvSpPr>
        <p:spPr>
          <a:xfrm>
            <a:off x="586740" y="1847706"/>
            <a:ext cx="5208090" cy="4421332"/>
          </a:xfrm>
          <a:prstGeom prst="roundRect">
            <a:avLst>
              <a:gd name="adj" fmla="val 3986"/>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a:xfrm>
            <a:off x="588263" y="457200"/>
            <a:ext cx="5215637" cy="553998"/>
          </a:xfrm>
        </p:spPr>
        <p:txBody>
          <a:bodyPr>
            <a:normAutofit fontScale="90000"/>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10"/>
          </p:nvPr>
        </p:nvSpPr>
        <p:spPr>
          <a:xfrm>
            <a:off x="806450" y="2085758"/>
            <a:ext cx="4665981" cy="1649682"/>
          </a:xfrm>
        </p:spPr>
        <p:txBody>
          <a:bodyPr vert="horz" wrap="square" lIns="0" tIns="0" rIns="0" bIns="0" rtlCol="0" anchor="t">
            <a:noAutofit/>
          </a:bodyPr>
          <a:lstStyle/>
          <a:p>
            <a:pPr>
              <a:spcBef>
                <a:spcPts val="0"/>
              </a:spcBef>
            </a:pPr>
            <a:r>
              <a:rPr lang="en-US" sz="1600" b="1" dirty="0">
                <a:latin typeface="Segoe UI"/>
                <a:cs typeface="Segoe UI"/>
              </a:rPr>
              <a:t>SQL AI Workshop</a:t>
            </a:r>
          </a:p>
          <a:p>
            <a:pPr>
              <a:spcBef>
                <a:spcPts val="0"/>
              </a:spcBef>
            </a:pPr>
            <a:r>
              <a:rPr lang="en-US" sz="1600" b="1" dirty="0">
                <a:latin typeface="Segoe UI"/>
                <a:cs typeface="Segoe UI"/>
                <a:hlinkClick r:id="rId3"/>
              </a:rPr>
              <a:t>aka.ms/</a:t>
            </a:r>
            <a:r>
              <a:rPr lang="en-US" sz="1600" b="1" dirty="0" err="1">
                <a:latin typeface="Segoe UI"/>
                <a:cs typeface="Segoe UI"/>
                <a:hlinkClick r:id="rId3"/>
              </a:rPr>
              <a:t>sqlaiworkshop</a:t>
            </a:r>
            <a:r>
              <a:rPr lang="en-US" sz="1600" b="1" dirty="0">
                <a:latin typeface="Segoe UI"/>
                <a:cs typeface="Segoe UI"/>
                <a:hlinkClick r:id="rId3"/>
              </a:rPr>
              <a:t> </a:t>
            </a:r>
            <a:endParaRPr lang="en-US" sz="1600" b="1" dirty="0">
              <a:latin typeface="Segoe UI"/>
              <a:cs typeface="Segoe UI"/>
            </a:endParaRPr>
          </a:p>
          <a:p>
            <a:pPr>
              <a:spcBef>
                <a:spcPts val="0"/>
              </a:spcBef>
            </a:pPr>
            <a:endParaRPr lang="en-US" sz="1600" b="1" dirty="0">
              <a:latin typeface="Segoe UI"/>
              <a:cs typeface="Segoe UI"/>
            </a:endParaRPr>
          </a:p>
          <a:p>
            <a:pPr>
              <a:spcBef>
                <a:spcPts val="0"/>
              </a:spcBef>
            </a:pPr>
            <a:r>
              <a:rPr lang="en-US" sz="1600" b="1" dirty="0">
                <a:latin typeface="Segoe UI"/>
                <a:cs typeface="Segoe UI"/>
              </a:rPr>
              <a:t>SQL AI Docs</a:t>
            </a:r>
          </a:p>
          <a:p>
            <a:pPr>
              <a:spcBef>
                <a:spcPts val="0"/>
              </a:spcBef>
            </a:pPr>
            <a:r>
              <a:rPr lang="en-US" sz="1600" b="1" dirty="0">
                <a:hlinkClick r:id="rId4"/>
              </a:rPr>
              <a:t>aka.ms/</a:t>
            </a:r>
            <a:r>
              <a:rPr lang="en-US" sz="1600" b="1" err="1">
                <a:hlinkClick r:id="rId4"/>
              </a:rPr>
              <a:t>sqlai</a:t>
            </a:r>
            <a:r>
              <a:rPr lang="en-US" sz="1600" b="1" dirty="0">
                <a:hlinkClick r:id="rId4"/>
              </a:rPr>
              <a:t> </a:t>
            </a:r>
            <a:endParaRPr lang="en-US" sz="1600" b="1" dirty="0"/>
          </a:p>
          <a:p>
            <a:pPr>
              <a:spcBef>
                <a:spcPts val="0"/>
              </a:spcBef>
            </a:pPr>
            <a:endParaRPr lang="en-US" sz="1600" dirty="0"/>
          </a:p>
          <a:p>
            <a:pPr>
              <a:spcBef>
                <a:spcPts val="0"/>
              </a:spcBef>
            </a:pPr>
            <a:r>
              <a:rPr lang="en-US" sz="1600" b="1" dirty="0">
                <a:latin typeface="Segoe UI"/>
                <a:cs typeface="Segoe UI"/>
              </a:rPr>
              <a:t>SQL AI samples</a:t>
            </a:r>
          </a:p>
          <a:p>
            <a:pPr>
              <a:spcBef>
                <a:spcPts val="0"/>
              </a:spcBef>
            </a:pPr>
            <a:r>
              <a:rPr lang="en-US" sz="1600" b="1" dirty="0">
                <a:hlinkClick r:id="rId5"/>
              </a:rPr>
              <a:t>aka.ms/sqlaisamples</a:t>
            </a:r>
            <a:endParaRPr lang="en-US" sz="1600" b="1" dirty="0"/>
          </a:p>
          <a:p>
            <a:pPr>
              <a:spcBef>
                <a:spcPts val="0"/>
              </a:spcBef>
            </a:pPr>
            <a:endParaRPr lang="en-US" sz="1600" b="1" dirty="0"/>
          </a:p>
          <a:p>
            <a:pPr>
              <a:spcBef>
                <a:spcPts val="0"/>
              </a:spcBef>
            </a:pPr>
            <a:r>
              <a:rPr lang="en-US" sz="1600" b="1" dirty="0">
                <a:latin typeface="Segoe UI"/>
                <a:cs typeface="Segoe UI"/>
              </a:rPr>
              <a:t>SQL Copilots</a:t>
            </a:r>
          </a:p>
          <a:p>
            <a:pPr>
              <a:spcBef>
                <a:spcPts val="0"/>
              </a:spcBef>
            </a:pPr>
            <a:r>
              <a:rPr lang="en-US" sz="1600" b="1" dirty="0">
                <a:hlinkClick r:id="rId6"/>
              </a:rPr>
              <a:t>aka.ms/</a:t>
            </a:r>
            <a:r>
              <a:rPr lang="en-US" sz="1600" b="1" dirty="0" err="1">
                <a:hlinkClick r:id="rId6"/>
              </a:rPr>
              <a:t>sqlcopilot</a:t>
            </a:r>
            <a:endParaRPr lang="en-US" sz="1600" b="1" dirty="0"/>
          </a:p>
          <a:p>
            <a:pPr>
              <a:spcBef>
                <a:spcPts val="0"/>
              </a:spcBef>
            </a:pPr>
            <a:endParaRPr lang="en-US" sz="1600" dirty="0"/>
          </a:p>
          <a:p>
            <a:pPr>
              <a:spcBef>
                <a:spcPts val="0"/>
              </a:spcBef>
            </a:pPr>
            <a:r>
              <a:rPr lang="en-US" sz="1600" b="1" dirty="0">
                <a:latin typeface="Segoe UI"/>
                <a:cs typeface="Segoe UI"/>
              </a:rPr>
              <a:t>V</a:t>
            </a:r>
            <a:r>
              <a:rPr lang="en-US" sz="1600" b="1" dirty="0">
                <a:latin typeface="+mn-lt"/>
                <a:cs typeface="Segoe UI"/>
              </a:rPr>
              <a:t>ideos</a:t>
            </a:r>
            <a:r>
              <a:rPr lang="en-US" sz="1600" dirty="0">
                <a:latin typeface="+mn-lt"/>
                <a:cs typeface="Segoe UI"/>
              </a:rPr>
              <a:t> from our team</a:t>
            </a:r>
          </a:p>
          <a:p>
            <a:pPr>
              <a:spcBef>
                <a:spcPts val="0"/>
              </a:spcBef>
            </a:pPr>
            <a:r>
              <a:rPr lang="en-US" sz="1600" b="1" dirty="0">
                <a:solidFill>
                  <a:schemeClr val="accent1"/>
                </a:solidFill>
                <a:latin typeface="+mj-lt"/>
                <a:cs typeface="Segoe UI"/>
                <a:hlinkClick r:id="rId7"/>
              </a:rPr>
              <a:t>aka.ms/</a:t>
            </a:r>
            <a:r>
              <a:rPr lang="en-US" sz="1600" b="1" dirty="0" err="1">
                <a:solidFill>
                  <a:schemeClr val="accent1"/>
                </a:solidFill>
                <a:latin typeface="+mj-lt"/>
                <a:cs typeface="Segoe UI"/>
                <a:hlinkClick r:id="rId7"/>
              </a:rPr>
              <a:t>dataexposed</a:t>
            </a:r>
            <a:endParaRPr lang="en-US" sz="1600" b="1" dirty="0">
              <a:solidFill>
                <a:schemeClr val="accent1"/>
              </a:solidFill>
              <a:latin typeface="+mj-lt"/>
              <a:cs typeface="Segoe UI"/>
            </a:endParaRPr>
          </a:p>
          <a:p>
            <a:pPr>
              <a:spcBef>
                <a:spcPts val="0"/>
              </a:spcBef>
            </a:pPr>
            <a:r>
              <a:rPr lang="en-US" sz="1600" b="1" dirty="0">
                <a:solidFill>
                  <a:schemeClr val="accent1"/>
                </a:solidFill>
                <a:latin typeface="+mj-lt"/>
                <a:cs typeface="Segoe UI"/>
                <a:hlinkClick r:id="rId8"/>
              </a:rPr>
              <a:t>aka.ms/</a:t>
            </a:r>
            <a:r>
              <a:rPr lang="en-US" sz="1600" b="1" dirty="0" err="1">
                <a:solidFill>
                  <a:schemeClr val="accent1"/>
                </a:solidFill>
                <a:latin typeface="+mj-lt"/>
                <a:cs typeface="Segoe UI"/>
                <a:hlinkClick r:id="rId8"/>
              </a:rPr>
              <a:t>sql_db_essentials</a:t>
            </a:r>
            <a:endParaRPr lang="en-US" sz="1600" b="1" dirty="0">
              <a:solidFill>
                <a:schemeClr val="accent1"/>
              </a:solidFill>
              <a:latin typeface="+mj-lt"/>
              <a:cs typeface="Segoe UI"/>
            </a:endParaRPr>
          </a:p>
          <a:p>
            <a:pPr>
              <a:spcBef>
                <a:spcPts val="600"/>
              </a:spcBef>
            </a:pPr>
            <a:endParaRPr lang="en-US" sz="1600" b="1" dirty="0">
              <a:solidFill>
                <a:schemeClr val="accent1"/>
              </a:solidFill>
              <a:latin typeface="+mj-lt"/>
              <a:cs typeface="Segoe UI"/>
            </a:endParaRPr>
          </a:p>
          <a:p>
            <a:pPr marL="0" indent="0">
              <a:spcBef>
                <a:spcPts val="0"/>
              </a:spcBef>
              <a:buSzPct val="100000"/>
              <a:buFont typeface="Wingdings" panose="05000000000000000000" pitchFamily="2" charset="2"/>
              <a:buNone/>
            </a:pPr>
            <a:r>
              <a:rPr lang="en-US" sz="1600" b="1" dirty="0">
                <a:latin typeface="Segoe UI"/>
                <a:cs typeface="Segoe UI"/>
              </a:rPr>
              <a:t>Vector private preview </a:t>
            </a:r>
            <a:r>
              <a:rPr lang="en-US" sz="1600" dirty="0">
                <a:latin typeface="+mn-lt"/>
                <a:cs typeface="Segoe UI"/>
              </a:rPr>
              <a:t>signup </a:t>
            </a:r>
            <a:br>
              <a:rPr lang="en-US" sz="1600" dirty="0">
                <a:latin typeface="+mn-lt"/>
              </a:rPr>
            </a:br>
            <a:r>
              <a:rPr lang="en-US" sz="1600" b="1" dirty="0">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aka.ms/</a:t>
            </a:r>
            <a:r>
              <a:rPr lang="en-US" sz="1600" b="1" dirty="0"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azuresql</a:t>
            </a:r>
            <a:r>
              <a:rPr lang="en-US" sz="1600" b="1" dirty="0">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-vector-</a:t>
            </a:r>
            <a:r>
              <a:rPr lang="en-US" sz="1600" b="1" dirty="0"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eap</a:t>
            </a:r>
            <a:r>
              <a:rPr lang="en-US" sz="1600" b="1" dirty="0">
                <a:solidFill>
                  <a:schemeClr val="accent5"/>
                </a:solidFill>
                <a:effectLst>
                  <a:glow rad="50800">
                    <a:srgbClr val="FFFFFF">
                      <a:alpha val="20000"/>
                    </a:srgbClr>
                  </a:glow>
                  <a:innerShdw blurRad="63500">
                    <a:prstClr val="black">
                      <a:alpha val="35000"/>
                    </a:prstClr>
                  </a:innerShdw>
                </a:effectLst>
                <a:latin typeface="+mj-lt"/>
              </a:rPr>
              <a:t> </a:t>
            </a:r>
          </a:p>
          <a:p>
            <a:pPr marL="0" indent="0">
              <a:lnSpc>
                <a:spcPct val="90000"/>
              </a:lnSpc>
              <a:spcBef>
                <a:spcPts val="1500"/>
              </a:spcBef>
              <a:buNone/>
            </a:pPr>
            <a:endParaRPr lang="en-US" sz="1600" b="1" dirty="0">
              <a:solidFill>
                <a:schemeClr val="accent1"/>
              </a:solidFill>
              <a:latin typeface="+mn-lt"/>
            </a:endParaRPr>
          </a:p>
        </p:txBody>
      </p:sp>
      <p:sp>
        <p:nvSpPr>
          <p:cNvPr id="4" name="Rounded Rectangle 74">
            <a:extLst>
              <a:ext uri="{FF2B5EF4-FFF2-40B4-BE49-F238E27FC236}">
                <a16:creationId xmlns:a16="http://schemas.microsoft.com/office/drawing/2014/main" id="{6E5746B4-6527-0059-3BB3-A1E4F9A60EF6}"/>
              </a:ext>
              <a:ext uri="{C183D7F6-B498-43B3-948B-1728B52AA6E4}">
                <adec:decorative xmlns:adec="http://schemas.microsoft.com/office/drawing/2017/decorative" val="1"/>
              </a:ext>
            </a:extLst>
          </p:cNvPr>
          <p:cNvSpPr/>
          <p:nvPr/>
        </p:nvSpPr>
        <p:spPr>
          <a:xfrm>
            <a:off x="6388100" y="1822450"/>
            <a:ext cx="5224708" cy="4421332"/>
          </a:xfrm>
          <a:prstGeom prst="roundRect">
            <a:avLst>
              <a:gd name="adj" fmla="val 4650"/>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6" name="TextBox 5">
            <a:extLst>
              <a:ext uri="{FF2B5EF4-FFF2-40B4-BE49-F238E27FC236}">
                <a16:creationId xmlns:a16="http://schemas.microsoft.com/office/drawing/2014/main" id="{FA7ECB23-3287-C43E-ACDF-F362060C6D31}"/>
              </a:ext>
            </a:extLst>
          </p:cNvPr>
          <p:cNvSpPr txBox="1"/>
          <p:nvPr/>
        </p:nvSpPr>
        <p:spPr>
          <a:xfrm>
            <a:off x="7551354" y="3387248"/>
            <a:ext cx="3851227" cy="83099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One Azure SQL Database per Azure subscription with 100,000 vCore seconds compute every month</a:t>
            </a:r>
          </a:p>
        </p:txBody>
      </p:sp>
      <p:sp>
        <p:nvSpPr>
          <p:cNvPr id="7" name="TextBox 6">
            <a:extLst>
              <a:ext uri="{FF2B5EF4-FFF2-40B4-BE49-F238E27FC236}">
                <a16:creationId xmlns:a16="http://schemas.microsoft.com/office/drawing/2014/main" id="{EC5A3893-3DD3-8CDF-ECAC-4CF785DA91A8}"/>
              </a:ext>
            </a:extLst>
          </p:cNvPr>
          <p:cNvSpPr txBox="1"/>
          <p:nvPr/>
        </p:nvSpPr>
        <p:spPr>
          <a:xfrm>
            <a:off x="7551354" y="4658283"/>
            <a:ext cx="2715002" cy="553998"/>
          </a:xfrm>
          <a:prstGeom prst="rect">
            <a:avLst/>
          </a:prstGeom>
          <a:noFill/>
        </p:spPr>
        <p:txBody>
          <a:bodyPr wrap="square" lIns="0" tIns="0" rIns="0" bIns="0" rtlCol="0" anchor="ctr">
            <a:spAutoFit/>
          </a:bodyPr>
          <a:lstStyle>
            <a:defPPr>
              <a:defRPr lang="en-US"/>
            </a:defPPr>
            <a:lvl1pPr marR="0" lvl="0" indent="0" defTabSz="914400" fontAlgn="auto">
              <a:spcBef>
                <a:spcPts val="0"/>
              </a:spcBef>
              <a:spcAft>
                <a:spcPts val="600"/>
              </a:spcAft>
              <a:buClrTx/>
              <a:buSzTx/>
              <a:buFontTx/>
              <a:buNone/>
              <a:tabLst/>
              <a:defRPr kumimoji="0" sz="1800" b="0" i="0" u="none" strike="noStrike" kern="0" cap="none" spc="0" normalizeH="0" baseline="0">
                <a:ln>
                  <a:noFill/>
                </a:ln>
                <a:solidFill>
                  <a:prstClr val="black"/>
                </a:solidFill>
                <a:effectLst/>
                <a:uLnTx/>
                <a:uFillTx/>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data storage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backup storage</a:t>
            </a:r>
          </a:p>
        </p:txBody>
      </p:sp>
      <p:pic>
        <p:nvPicPr>
          <p:cNvPr id="8" name="Graphic 7">
            <a:extLst>
              <a:ext uri="{FF2B5EF4-FFF2-40B4-BE49-F238E27FC236}">
                <a16:creationId xmlns:a16="http://schemas.microsoft.com/office/drawing/2014/main" id="{324BED80-D085-4F00-CEEC-344FE5661E25}"/>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651" y="3430670"/>
            <a:ext cx="744152" cy="744152"/>
          </a:xfrm>
          <a:prstGeom prst="rect">
            <a:avLst/>
          </a:prstGeom>
        </p:spPr>
      </p:pic>
      <p:grpSp>
        <p:nvGrpSpPr>
          <p:cNvPr id="9" name="Graphic 15" descr="Instance Pools&#10; icon">
            <a:extLst>
              <a:ext uri="{FF2B5EF4-FFF2-40B4-BE49-F238E27FC236}">
                <a16:creationId xmlns:a16="http://schemas.microsoft.com/office/drawing/2014/main" id="{6C5C64A3-BA72-E0D2-ABC1-BEB70B275FF1}"/>
              </a:ext>
            </a:extLst>
          </p:cNvPr>
          <p:cNvGrpSpPr>
            <a:grpSpLocks noChangeAspect="1"/>
          </p:cNvGrpSpPr>
          <p:nvPr/>
        </p:nvGrpSpPr>
        <p:grpSpPr>
          <a:xfrm>
            <a:off x="6662158" y="4563213"/>
            <a:ext cx="615096" cy="744154"/>
            <a:chOff x="9360587" y="3631395"/>
            <a:chExt cx="449327" cy="543600"/>
          </a:xfrm>
        </p:grpSpPr>
        <p:sp>
          <p:nvSpPr>
            <p:cNvPr id="10" name="Freeform: Shape 9">
              <a:extLst>
                <a:ext uri="{FF2B5EF4-FFF2-40B4-BE49-F238E27FC236}">
                  <a16:creationId xmlns:a16="http://schemas.microsoft.com/office/drawing/2014/main" id="{B7F40276-84E7-0B19-FCAF-3064A1AF123E}"/>
                </a:ext>
              </a:extLst>
            </p:cNvPr>
            <p:cNvSpPr/>
            <p:nvPr/>
          </p:nvSpPr>
          <p:spPr>
            <a:xfrm>
              <a:off x="9490635" y="3631395"/>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77777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4F8D1243-4189-9EC3-A64A-56397D364D5D}"/>
                </a:ext>
              </a:extLst>
            </p:cNvPr>
            <p:cNvSpPr/>
            <p:nvPr/>
          </p:nvSpPr>
          <p:spPr>
            <a:xfrm>
              <a:off x="9425611" y="3696419"/>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999999"/>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4A133A2A-37BE-B527-3E79-6641A738F3AF}"/>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53000">
                  <a:srgbClr val="A2A2A2"/>
                </a:gs>
                <a:gs pos="100000">
                  <a:srgbClr val="B3B3B3"/>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E4B3EDB0-4025-17CF-984E-DAAE9D67C6AD}"/>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E276FC42-4525-1B27-EBBE-C3B5B3A1C8F8}"/>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BA910920-E196-4826-2F1A-4586457AA748}"/>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8B12EFFB-D44F-527D-EA24-B00A864F92FD}"/>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7" name="Title 4">
            <a:extLst>
              <a:ext uri="{FF2B5EF4-FFF2-40B4-BE49-F238E27FC236}">
                <a16:creationId xmlns:a16="http://schemas.microsoft.com/office/drawing/2014/main" id="{6BBC98A6-EB6E-BAC3-234D-5B590D08F5DE}"/>
              </a:ext>
            </a:extLst>
          </p:cNvPr>
          <p:cNvSpPr txBox="1">
            <a:spLocks/>
          </p:cNvSpPr>
          <p:nvPr/>
        </p:nvSpPr>
        <p:spPr>
          <a:xfrm>
            <a:off x="6397171" y="457200"/>
            <a:ext cx="5215637"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Aptos Display" panose="02110004020202020204"/>
                <a:ea typeface="+mn-ea"/>
                <a:cs typeface="Segoe UI" pitchFamily="34" charset="0"/>
              </a:rPr>
              <a:t>Try Azure SQL Database free of charge</a:t>
            </a:r>
          </a:p>
        </p:txBody>
      </p:sp>
      <p:sp>
        <p:nvSpPr>
          <p:cNvPr id="19" name="Text Placeholder 9">
            <a:extLst>
              <a:ext uri="{FF2B5EF4-FFF2-40B4-BE49-F238E27FC236}">
                <a16:creationId xmlns:a16="http://schemas.microsoft.com/office/drawing/2014/main" id="{F883E395-BD3B-486E-E60A-1694683FB4C6}"/>
              </a:ext>
            </a:extLst>
          </p:cNvPr>
          <p:cNvSpPr txBox="1">
            <a:spLocks/>
          </p:cNvSpPr>
          <p:nvPr/>
        </p:nvSpPr>
        <p:spPr>
          <a:xfrm>
            <a:off x="6662179" y="2085758"/>
            <a:ext cx="4151871" cy="55399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panose="020B0502040204020203" pitchFamily="34" charset="0"/>
              </a:rPr>
              <a:t>Get 100,000 vCore seconds of compute and 32 GB of storage every month!</a:t>
            </a:r>
            <a:endPar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endParaRPr>
          </a:p>
        </p:txBody>
      </p:sp>
      <p:sp>
        <p:nvSpPr>
          <p:cNvPr id="21" name="Text Placeholder 9">
            <a:extLst>
              <a:ext uri="{FF2B5EF4-FFF2-40B4-BE49-F238E27FC236}">
                <a16:creationId xmlns:a16="http://schemas.microsoft.com/office/drawing/2014/main" id="{926FA390-26C7-4A2C-F908-74F3FA8D75F0}"/>
              </a:ext>
            </a:extLst>
          </p:cNvPr>
          <p:cNvSpPr txBox="1">
            <a:spLocks/>
          </p:cNvSpPr>
          <p:nvPr/>
        </p:nvSpPr>
        <p:spPr>
          <a:xfrm>
            <a:off x="6668399" y="2895726"/>
            <a:ext cx="4552051"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rPr>
              <a:t>What’s included:</a:t>
            </a:r>
          </a:p>
        </p:txBody>
      </p:sp>
      <p:sp>
        <p:nvSpPr>
          <p:cNvPr id="22" name="TextBox 21">
            <a:extLst>
              <a:ext uri="{FF2B5EF4-FFF2-40B4-BE49-F238E27FC236}">
                <a16:creationId xmlns:a16="http://schemas.microsoft.com/office/drawing/2014/main" id="{D053C115-76A9-A63C-33A4-F44FF16EDF33}"/>
              </a:ext>
            </a:extLst>
          </p:cNvPr>
          <p:cNvSpPr txBox="1"/>
          <p:nvPr/>
        </p:nvSpPr>
        <p:spPr>
          <a:xfrm>
            <a:off x="6397171" y="5508520"/>
            <a:ext cx="522470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500"/>
              </a:spcBef>
              <a:spcAft>
                <a:spcPts val="0"/>
              </a:spcAft>
              <a:buClrTx/>
              <a:buSzTx/>
              <a:buFontTx/>
              <a:buNone/>
              <a:tabLst/>
              <a:defRPr/>
            </a:pPr>
            <a:r>
              <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2"/>
              </a:rPr>
              <a:t>aka.ms/</a:t>
            </a:r>
            <a:r>
              <a:rPr kumimoji="0" lang="en-US" sz="1800" b="1" i="0" u="none" strike="noStrike" kern="1200" cap="none" spc="0" normalizeH="0" baseline="0" noProof="0" err="1">
                <a:ln>
                  <a:noFill/>
                </a:ln>
                <a:solidFill>
                  <a:srgbClr val="156082"/>
                </a:solidFill>
                <a:effectLst/>
                <a:uLnTx/>
                <a:uFillTx/>
                <a:latin typeface="Aptos Display" panose="02110004020202020204"/>
                <a:ea typeface="+mn-ea"/>
                <a:cs typeface="+mn-cs"/>
                <a:hlinkClick r:id="rId12"/>
              </a:rPr>
              <a:t>freedboffer</a:t>
            </a:r>
            <a:endPar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3" action="ppaction://hlinkfile"/>
            </a:endParaRPr>
          </a:p>
        </p:txBody>
      </p:sp>
    </p:spTree>
    <p:extLst>
      <p:ext uri="{BB962C8B-B14F-4D97-AF65-F5344CB8AC3E}">
        <p14:creationId xmlns:p14="http://schemas.microsoft.com/office/powerpoint/2010/main" val="33488970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F6FF-6391-6A18-1C08-C191814695C2}"/>
              </a:ext>
            </a:extLst>
          </p:cNvPr>
          <p:cNvSpPr>
            <a:spLocks noGrp="1"/>
          </p:cNvSpPr>
          <p:nvPr>
            <p:ph type="title"/>
          </p:nvPr>
        </p:nvSpPr>
        <p:spPr>
          <a:xfrm>
            <a:off x="588263" y="457200"/>
            <a:ext cx="11018520" cy="553998"/>
          </a:xfrm>
        </p:spPr>
        <p:txBody>
          <a:bodyPr>
            <a:normAutofit fontScale="90000"/>
          </a:bodyPr>
          <a:lstStyle/>
          <a:p>
            <a:r>
              <a:rPr lang="en-US"/>
              <a:t>Building Generative AI applications with databases</a:t>
            </a:r>
          </a:p>
        </p:txBody>
      </p:sp>
      <p:sp>
        <p:nvSpPr>
          <p:cNvPr id="10" name="TextBox 9">
            <a:extLst>
              <a:ext uri="{FF2B5EF4-FFF2-40B4-BE49-F238E27FC236}">
                <a16:creationId xmlns:a16="http://schemas.microsoft.com/office/drawing/2014/main" id="{C118022F-555D-0805-E7F4-6C3F51C1E62D}"/>
              </a:ext>
            </a:extLst>
          </p:cNvPr>
          <p:cNvSpPr txBox="1"/>
          <p:nvPr/>
        </p:nvSpPr>
        <p:spPr>
          <a:xfrm>
            <a:off x="7209465" y="2274091"/>
            <a:ext cx="132651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Databases and Indexes</a:t>
            </a:r>
          </a:p>
        </p:txBody>
      </p:sp>
      <p:sp>
        <p:nvSpPr>
          <p:cNvPr id="15" name="TextBox 14">
            <a:extLst>
              <a:ext uri="{FF2B5EF4-FFF2-40B4-BE49-F238E27FC236}">
                <a16:creationId xmlns:a16="http://schemas.microsoft.com/office/drawing/2014/main" id="{814F8AF8-C04F-16B1-6B11-DF62FD7320F0}"/>
              </a:ext>
            </a:extLst>
          </p:cNvPr>
          <p:cNvSpPr txBox="1"/>
          <p:nvPr/>
        </p:nvSpPr>
        <p:spPr>
          <a:xfrm>
            <a:off x="4775999" y="2660482"/>
            <a:ext cx="1518369"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Similarity and Hybrid Searches</a:t>
            </a:r>
          </a:p>
        </p:txBody>
      </p:sp>
      <p:pic>
        <p:nvPicPr>
          <p:cNvPr id="1036" name="Picture 12" descr="Retrieval Augmented Generation with Huggingface Transformers and Ray">
            <a:extLst>
              <a:ext uri="{FF2B5EF4-FFF2-40B4-BE49-F238E27FC236}">
                <a16:creationId xmlns:a16="http://schemas.microsoft.com/office/drawing/2014/main" id="{B3CE95CA-A282-A475-453A-F1BEBC1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25" y="372468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48D5F2-ED75-C27A-6564-F118B489E068}"/>
              </a:ext>
            </a:extLst>
          </p:cNvPr>
          <p:cNvSpPr txBox="1"/>
          <p:nvPr/>
        </p:nvSpPr>
        <p:spPr>
          <a:xfrm>
            <a:off x="3235303" y="4883490"/>
            <a:ext cx="2757461" cy="83099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Generation (RAG) Application</a:t>
            </a:r>
          </a:p>
        </p:txBody>
      </p:sp>
      <p:sp>
        <p:nvSpPr>
          <p:cNvPr id="19" name="TextBox 18">
            <a:extLst>
              <a:ext uri="{FF2B5EF4-FFF2-40B4-BE49-F238E27FC236}">
                <a16:creationId xmlns:a16="http://schemas.microsoft.com/office/drawing/2014/main" id="{2081323B-48BC-6506-70BE-A7B92D46E04B}"/>
              </a:ext>
            </a:extLst>
          </p:cNvPr>
          <p:cNvSpPr txBox="1"/>
          <p:nvPr/>
        </p:nvSpPr>
        <p:spPr>
          <a:xfrm>
            <a:off x="8945085" y="1585456"/>
            <a:ext cx="131897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63668"/>
                </a:solidFill>
                <a:effectLst/>
                <a:uLnTx/>
                <a:uFillTx/>
                <a:latin typeface="Segoe UI Semibold"/>
                <a:ea typeface="+mn-ea"/>
                <a:cs typeface="Segoe UI Semibold"/>
              </a:rPr>
              <a:t>Vectors and Embeddings</a:t>
            </a:r>
          </a:p>
        </p:txBody>
      </p:sp>
      <p:sp>
        <p:nvSpPr>
          <p:cNvPr id="34" name="TextBox 33">
            <a:extLst>
              <a:ext uri="{FF2B5EF4-FFF2-40B4-BE49-F238E27FC236}">
                <a16:creationId xmlns:a16="http://schemas.microsoft.com/office/drawing/2014/main" id="{27D19571-26C2-3244-0B3C-2680315786C2}"/>
              </a:ext>
            </a:extLst>
          </p:cNvPr>
          <p:cNvSpPr txBox="1"/>
          <p:nvPr/>
        </p:nvSpPr>
        <p:spPr>
          <a:xfrm>
            <a:off x="9551393" y="2660481"/>
            <a:ext cx="1311831"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Vectors and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Embeddings</a:t>
            </a:r>
          </a:p>
        </p:txBody>
      </p:sp>
      <p:cxnSp>
        <p:nvCxnSpPr>
          <p:cNvPr id="6" name="Straight Arrow Connector 5">
            <a:extLst>
              <a:ext uri="{FF2B5EF4-FFF2-40B4-BE49-F238E27FC236}">
                <a16:creationId xmlns:a16="http://schemas.microsoft.com/office/drawing/2014/main" id="{F8CF6D50-AFE0-08AF-AB00-6194E3F8CE25}"/>
              </a:ext>
            </a:extLst>
          </p:cNvPr>
          <p:cNvCxnSpPr>
            <a:cxnSpLocks/>
          </p:cNvCxnSpPr>
          <p:nvPr/>
        </p:nvCxnSpPr>
        <p:spPr>
          <a:xfrm>
            <a:off x="1645147" y="4307728"/>
            <a:ext cx="23795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ADDB36-47C4-5F77-82A7-C4B572C76A86}"/>
              </a:ext>
            </a:extLst>
          </p:cNvPr>
          <p:cNvSpPr txBox="1"/>
          <p:nvPr/>
        </p:nvSpPr>
        <p:spPr>
          <a:xfrm>
            <a:off x="2387698" y="4364654"/>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2" name="TextBox 11">
            <a:extLst>
              <a:ext uri="{FF2B5EF4-FFF2-40B4-BE49-F238E27FC236}">
                <a16:creationId xmlns:a16="http://schemas.microsoft.com/office/drawing/2014/main" id="{91B61D88-CE67-6FB8-5DB9-A792A1C80E55}"/>
              </a:ext>
            </a:extLst>
          </p:cNvPr>
          <p:cNvSpPr txBox="1"/>
          <p:nvPr/>
        </p:nvSpPr>
        <p:spPr>
          <a:xfrm>
            <a:off x="2482276" y="4013026"/>
            <a:ext cx="705321"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4" name="TextBox 13">
            <a:extLst>
              <a:ext uri="{FF2B5EF4-FFF2-40B4-BE49-F238E27FC236}">
                <a16:creationId xmlns:a16="http://schemas.microsoft.com/office/drawing/2014/main" id="{02A0B42A-2DDA-9EE2-8B70-3EFEB0461D01}"/>
              </a:ext>
            </a:extLst>
          </p:cNvPr>
          <p:cNvSpPr txBox="1"/>
          <p:nvPr/>
        </p:nvSpPr>
        <p:spPr>
          <a:xfrm>
            <a:off x="584200" y="4883490"/>
            <a:ext cx="1042100" cy="83099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Natural Language Chat</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6" name="Picture 15" descr="Chat-Dialogue&#10; icon">
            <a:extLst>
              <a:ext uri="{FF2B5EF4-FFF2-40B4-BE49-F238E27FC236}">
                <a16:creationId xmlns:a16="http://schemas.microsoft.com/office/drawing/2014/main" id="{5F312CAA-CCE6-403B-761D-5B94E12C8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85" y="3911063"/>
            <a:ext cx="793331" cy="793331"/>
          </a:xfrm>
          <a:prstGeom prst="rect">
            <a:avLst/>
          </a:prstGeom>
        </p:spPr>
      </p:pic>
      <p:sp>
        <p:nvSpPr>
          <p:cNvPr id="20" name="TextBox 19">
            <a:extLst>
              <a:ext uri="{FF2B5EF4-FFF2-40B4-BE49-F238E27FC236}">
                <a16:creationId xmlns:a16="http://schemas.microsoft.com/office/drawing/2014/main" id="{697C4691-F8AF-C3EA-69C6-67051FA72974}"/>
              </a:ext>
            </a:extLst>
          </p:cNvPr>
          <p:cNvSpPr txBox="1"/>
          <p:nvPr/>
        </p:nvSpPr>
        <p:spPr>
          <a:xfrm>
            <a:off x="10554634" y="4883490"/>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2115FD5D-B76C-1AB1-706D-FAB6FE7D2846}"/>
              </a:ext>
            </a:extLst>
          </p:cNvPr>
          <p:cNvGrpSpPr/>
          <p:nvPr/>
        </p:nvGrpSpPr>
        <p:grpSpPr>
          <a:xfrm>
            <a:off x="10718828" y="3950870"/>
            <a:ext cx="713716" cy="713717"/>
            <a:chOff x="-604607" y="2214543"/>
            <a:chExt cx="516667" cy="516668"/>
          </a:xfrm>
        </p:grpSpPr>
        <p:grpSp>
          <p:nvGrpSpPr>
            <p:cNvPr id="22" name="Group 21">
              <a:extLst>
                <a:ext uri="{FF2B5EF4-FFF2-40B4-BE49-F238E27FC236}">
                  <a16:creationId xmlns:a16="http://schemas.microsoft.com/office/drawing/2014/main" id="{F1A97570-D89D-D8C4-C141-672537A1758F}"/>
                </a:ext>
              </a:extLst>
            </p:cNvPr>
            <p:cNvGrpSpPr/>
            <p:nvPr/>
          </p:nvGrpSpPr>
          <p:grpSpPr>
            <a:xfrm>
              <a:off x="-571699" y="2247451"/>
              <a:ext cx="449263" cy="449263"/>
              <a:chOff x="-571699" y="2247451"/>
              <a:chExt cx="449263" cy="449263"/>
            </a:xfrm>
          </p:grpSpPr>
          <p:sp>
            <p:nvSpPr>
              <p:cNvPr id="39" name="Line 96">
                <a:extLst>
                  <a:ext uri="{FF2B5EF4-FFF2-40B4-BE49-F238E27FC236}">
                    <a16:creationId xmlns:a16="http://schemas.microsoft.com/office/drawing/2014/main" id="{C35A4E13-2173-D253-1E58-590AC4EA8D5D}"/>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97">
                <a:extLst>
                  <a:ext uri="{FF2B5EF4-FFF2-40B4-BE49-F238E27FC236}">
                    <a16:creationId xmlns:a16="http://schemas.microsoft.com/office/drawing/2014/main" id="{FA2E46DA-461F-1C92-B782-FB6DB33EE35A}"/>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98">
                <a:extLst>
                  <a:ext uri="{FF2B5EF4-FFF2-40B4-BE49-F238E27FC236}">
                    <a16:creationId xmlns:a16="http://schemas.microsoft.com/office/drawing/2014/main" id="{6B0B09FA-D648-9440-F48B-A42A730EED0C}"/>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99">
                <a:extLst>
                  <a:ext uri="{FF2B5EF4-FFF2-40B4-BE49-F238E27FC236}">
                    <a16:creationId xmlns:a16="http://schemas.microsoft.com/office/drawing/2014/main" id="{D1EC08A0-3039-4856-4C86-71463CF15C56}"/>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0">
                <a:extLst>
                  <a:ext uri="{FF2B5EF4-FFF2-40B4-BE49-F238E27FC236}">
                    <a16:creationId xmlns:a16="http://schemas.microsoft.com/office/drawing/2014/main" id="{5953E334-F30F-4FAB-3D47-35A782CB962C}"/>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1">
                <a:extLst>
                  <a:ext uri="{FF2B5EF4-FFF2-40B4-BE49-F238E27FC236}">
                    <a16:creationId xmlns:a16="http://schemas.microsoft.com/office/drawing/2014/main" id="{6229C79B-79CC-CCCC-1D48-1305B1E08C9C}"/>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2">
                <a:extLst>
                  <a:ext uri="{FF2B5EF4-FFF2-40B4-BE49-F238E27FC236}">
                    <a16:creationId xmlns:a16="http://schemas.microsoft.com/office/drawing/2014/main" id="{38FB06D3-31D1-CE4F-A8C8-BDEAC3902EEF}"/>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Line 103">
                <a:extLst>
                  <a:ext uri="{FF2B5EF4-FFF2-40B4-BE49-F238E27FC236}">
                    <a16:creationId xmlns:a16="http://schemas.microsoft.com/office/drawing/2014/main" id="{B854A3FE-E9A1-DCCC-928F-E1EBCC8ED1A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Line 104">
                <a:extLst>
                  <a:ext uri="{FF2B5EF4-FFF2-40B4-BE49-F238E27FC236}">
                    <a16:creationId xmlns:a16="http://schemas.microsoft.com/office/drawing/2014/main" id="{685DE58B-13B2-AED3-D02C-E4C5F9C62917}"/>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Line 105">
                <a:extLst>
                  <a:ext uri="{FF2B5EF4-FFF2-40B4-BE49-F238E27FC236}">
                    <a16:creationId xmlns:a16="http://schemas.microsoft.com/office/drawing/2014/main" id="{8D9E29F9-5CB8-1ED6-ECF8-734C4AA3EF3F}"/>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Line 106">
                <a:extLst>
                  <a:ext uri="{FF2B5EF4-FFF2-40B4-BE49-F238E27FC236}">
                    <a16:creationId xmlns:a16="http://schemas.microsoft.com/office/drawing/2014/main" id="{DA58AA7A-CAFD-D4F4-0E8E-4A5387E2BFC3}"/>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Line 107">
                <a:extLst>
                  <a:ext uri="{FF2B5EF4-FFF2-40B4-BE49-F238E27FC236}">
                    <a16:creationId xmlns:a16="http://schemas.microsoft.com/office/drawing/2014/main" id="{C3778186-FCB4-8684-E776-C3EA1D3E87C7}"/>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5" name="Oval 108">
              <a:extLst>
                <a:ext uri="{FF2B5EF4-FFF2-40B4-BE49-F238E27FC236}">
                  <a16:creationId xmlns:a16="http://schemas.microsoft.com/office/drawing/2014/main" id="{71219D56-9B2B-CF38-25C1-034485E7E20E}"/>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09">
              <a:extLst>
                <a:ext uri="{FF2B5EF4-FFF2-40B4-BE49-F238E27FC236}">
                  <a16:creationId xmlns:a16="http://schemas.microsoft.com/office/drawing/2014/main" id="{DE15D25F-4529-8A3D-2CD8-E4893EE673CA}"/>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0">
              <a:extLst>
                <a:ext uri="{FF2B5EF4-FFF2-40B4-BE49-F238E27FC236}">
                  <a16:creationId xmlns:a16="http://schemas.microsoft.com/office/drawing/2014/main" id="{1F2168CE-C259-DEC3-CB40-FFA131ECDD37}"/>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Oval 111">
              <a:extLst>
                <a:ext uri="{FF2B5EF4-FFF2-40B4-BE49-F238E27FC236}">
                  <a16:creationId xmlns:a16="http://schemas.microsoft.com/office/drawing/2014/main" id="{3F0D94A0-5187-BE9F-D11A-5733C43F0935}"/>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Oval 112">
              <a:extLst>
                <a:ext uri="{FF2B5EF4-FFF2-40B4-BE49-F238E27FC236}">
                  <a16:creationId xmlns:a16="http://schemas.microsoft.com/office/drawing/2014/main" id="{C0E38D3D-D8C0-47D7-FE6F-824039B4919D}"/>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Oval 113">
              <a:extLst>
                <a:ext uri="{FF2B5EF4-FFF2-40B4-BE49-F238E27FC236}">
                  <a16:creationId xmlns:a16="http://schemas.microsoft.com/office/drawing/2014/main" id="{761C3024-B1EB-BF71-A38E-4B5344A258A4}"/>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Oval 114">
              <a:extLst>
                <a:ext uri="{FF2B5EF4-FFF2-40B4-BE49-F238E27FC236}">
                  <a16:creationId xmlns:a16="http://schemas.microsoft.com/office/drawing/2014/main" id="{71278482-2E69-91B4-EA5D-436C5CC3266A}"/>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Oval 115">
              <a:extLst>
                <a:ext uri="{FF2B5EF4-FFF2-40B4-BE49-F238E27FC236}">
                  <a16:creationId xmlns:a16="http://schemas.microsoft.com/office/drawing/2014/main" id="{E0F403F4-2706-4F9F-10CC-9F78BE977C4B}"/>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Oval 116">
              <a:extLst>
                <a:ext uri="{FF2B5EF4-FFF2-40B4-BE49-F238E27FC236}">
                  <a16:creationId xmlns:a16="http://schemas.microsoft.com/office/drawing/2014/main" id="{B83FA3EC-C344-1A3C-648C-872EF2B9FDA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52" name="Straight Arrow Connector 51">
            <a:extLst>
              <a:ext uri="{FF2B5EF4-FFF2-40B4-BE49-F238E27FC236}">
                <a16:creationId xmlns:a16="http://schemas.microsoft.com/office/drawing/2014/main" id="{DD64F151-1905-E4AC-DBB0-ECE116BC17BF}"/>
              </a:ext>
            </a:extLst>
          </p:cNvPr>
          <p:cNvCxnSpPr>
            <a:cxnSpLocks/>
          </p:cNvCxnSpPr>
          <p:nvPr/>
        </p:nvCxnSpPr>
        <p:spPr>
          <a:xfrm>
            <a:off x="5190810" y="4307728"/>
            <a:ext cx="5363824"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5CD3E4BC-D940-C776-152C-31CFC4300871}"/>
              </a:ext>
            </a:extLst>
          </p:cNvPr>
          <p:cNvSpPr txBox="1"/>
          <p:nvPr/>
        </p:nvSpPr>
        <p:spPr>
          <a:xfrm>
            <a:off x="6770384" y="4364654"/>
            <a:ext cx="276989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 response</a:t>
            </a:r>
          </a:p>
        </p:txBody>
      </p:sp>
      <p:sp>
        <p:nvSpPr>
          <p:cNvPr id="55" name="TextBox 54">
            <a:extLst>
              <a:ext uri="{FF2B5EF4-FFF2-40B4-BE49-F238E27FC236}">
                <a16:creationId xmlns:a16="http://schemas.microsoft.com/office/drawing/2014/main" id="{0963DF63-15FB-307B-E160-A7F0FB257EFB}"/>
              </a:ext>
            </a:extLst>
          </p:cNvPr>
          <p:cNvSpPr txBox="1"/>
          <p:nvPr/>
        </p:nvSpPr>
        <p:spPr>
          <a:xfrm>
            <a:off x="7106074" y="4013026"/>
            <a:ext cx="2098524"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 </a:t>
            </a: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cxnSp>
        <p:nvCxnSpPr>
          <p:cNvPr id="59" name="Connector: Elbow 58">
            <a:extLst>
              <a:ext uri="{FF2B5EF4-FFF2-40B4-BE49-F238E27FC236}">
                <a16:creationId xmlns:a16="http://schemas.microsoft.com/office/drawing/2014/main" id="{99833E81-25C1-77DB-EE97-DD06B74A8E40}"/>
              </a:ext>
            </a:extLst>
          </p:cNvPr>
          <p:cNvCxnSpPr>
            <a:cxnSpLocks/>
          </p:cNvCxnSpPr>
          <p:nvPr/>
        </p:nvCxnSpPr>
        <p:spPr>
          <a:xfrm rot="5400000" flipH="1" flipV="1">
            <a:off x="5208459"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2ED00A4F-8991-9FE9-CDCA-53081DD0B1F3}"/>
              </a:ext>
            </a:extLst>
          </p:cNvPr>
          <p:cNvCxnSpPr>
            <a:cxnSpLocks/>
          </p:cNvCxnSpPr>
          <p:nvPr/>
        </p:nvCxnSpPr>
        <p:spPr>
          <a:xfrm rot="16200000" flipV="1">
            <a:off x="9297978"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1" name="Picture 60" descr="Database-Variable&#10; icon">
            <a:extLst>
              <a:ext uri="{FF2B5EF4-FFF2-40B4-BE49-F238E27FC236}">
                <a16:creationId xmlns:a16="http://schemas.microsoft.com/office/drawing/2014/main" id="{7442F901-A513-31B6-531F-A6C6774A5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058" y="1404234"/>
            <a:ext cx="793331" cy="793331"/>
          </a:xfrm>
          <a:prstGeom prst="rect">
            <a:avLst/>
          </a:prstGeom>
        </p:spPr>
      </p:pic>
      <p:pic>
        <p:nvPicPr>
          <p:cNvPr id="62" name="Picture 61">
            <a:extLst>
              <a:ext uri="{FF2B5EF4-FFF2-40B4-BE49-F238E27FC236}">
                <a16:creationId xmlns:a16="http://schemas.microsoft.com/office/drawing/2014/main" id="{C67FA662-7800-88DC-F298-A52E17552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9389" y="1529972"/>
            <a:ext cx="541855" cy="541855"/>
          </a:xfrm>
          <a:prstGeom prst="rect">
            <a:avLst/>
          </a:prstGeom>
        </p:spPr>
      </p:pic>
      <p:pic>
        <p:nvPicPr>
          <p:cNvPr id="63" name="Picture 62">
            <a:extLst>
              <a:ext uri="{FF2B5EF4-FFF2-40B4-BE49-F238E27FC236}">
                <a16:creationId xmlns:a16="http://schemas.microsoft.com/office/drawing/2014/main" id="{D3E350A5-7050-DD76-A36C-5BA2603FA6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191" y="1974512"/>
            <a:ext cx="498764" cy="498764"/>
          </a:xfrm>
          <a:prstGeom prst="rect">
            <a:avLst/>
          </a:prstGeom>
        </p:spPr>
      </p:pic>
      <p:pic>
        <p:nvPicPr>
          <p:cNvPr id="1024" name="Picture 1023" descr="Cloud-Search&#10; icon">
            <a:extLst>
              <a:ext uri="{FF2B5EF4-FFF2-40B4-BE49-F238E27FC236}">
                <a16:creationId xmlns:a16="http://schemas.microsoft.com/office/drawing/2014/main" id="{D7C23543-6770-1ADC-B7A1-7B8BCDEF8B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0718" y="1974512"/>
            <a:ext cx="498764" cy="498764"/>
          </a:xfrm>
          <a:prstGeom prst="rect">
            <a:avLst/>
          </a:prstGeom>
        </p:spPr>
      </p:pic>
    </p:spTree>
    <p:extLst>
      <p:ext uri="{BB962C8B-B14F-4D97-AF65-F5344CB8AC3E}">
        <p14:creationId xmlns:p14="http://schemas.microsoft.com/office/powerpoint/2010/main" val="33938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animEffect transition="in" filter="fade">
                                      <p:cBhvr>
                                        <p:cTn id="45" dur="500"/>
                                        <p:tgtEl>
                                          <p:spTgt spid="1036"/>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024"/>
                                        </p:tgtEl>
                                        <p:attrNameLst>
                                          <p:attrName>style.visibility</p:attrName>
                                        </p:attrNameLst>
                                      </p:cBhvr>
                                      <p:to>
                                        <p:strVal val="visible"/>
                                      </p:to>
                                    </p:set>
                                    <p:animEffect transition="in" filter="fade">
                                      <p:cBhvr>
                                        <p:cTn id="57" dur="500"/>
                                        <p:tgtEl>
                                          <p:spTgt spid="1024"/>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9" grpId="0"/>
      <p:bldP spid="34" grpId="0"/>
      <p:bldP spid="7" grpId="0"/>
      <p:bldP spid="12" grpId="0"/>
      <p:bldP spid="14" grpId="0"/>
      <p:bldP spid="20" grpId="0"/>
      <p:bldP spid="54" grpId="0"/>
      <p:bldP spid="5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3.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3.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4.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91F2C"/>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200" dirty="0">
            <a:solidFill>
              <a:srgbClr val="091F2C"/>
            </a:solidFill>
            <a:latin typeface="Segoe UI"/>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91433091-CAC7-4F6D-BEF7-71153615BEB4}">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B9EDAB-725B-4067-BB93-684A2797DDDE}">
  <ds:schemaRefs>
    <ds:schemaRef ds:uri="http://schemas.microsoft.com/sharepoint/v3/contenttype/forms"/>
  </ds:schemaRefs>
</ds:datastoreItem>
</file>

<file path=customXml/itemProps3.xml><?xml version="1.0" encoding="utf-8"?>
<ds:datastoreItem xmlns:ds="http://schemas.openxmlformats.org/officeDocument/2006/customXml" ds:itemID="{EF9ECC87-F72F-4E81-81EF-49DE3D14F009}">
  <ds:schemaRefs>
    <ds:schemaRef ds:uri="http://schemas.microsoft.com/office/2006/documentManagement/types"/>
    <ds:schemaRef ds:uri="http://purl.org/dc/elements/1.1/"/>
    <ds:schemaRef ds:uri="230e9df3-be65-4c73-a93b-d1236ebd677e"/>
    <ds:schemaRef ds:uri="http://www.w3.org/XML/1998/namespace"/>
    <ds:schemaRef ds:uri="http://schemas.microsoft.com/office/infopath/2007/PartnerControls"/>
    <ds:schemaRef ds:uri="http://schemas.microsoft.com/sharepoint/v3"/>
    <ds:schemaRef ds:uri="http://purl.org/dc/terms/"/>
    <ds:schemaRef ds:uri="http://schemas.openxmlformats.org/package/2006/metadata/core-properties"/>
    <ds:schemaRef ds:uri="72c0272b-f05b-475f-9459-f7525b8ef3e1"/>
    <ds:schemaRef ds:uri="3ae6f26d-9444-4782-a775-fd15bae28999"/>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8552</Words>
  <Application>Microsoft Office PowerPoint</Application>
  <PresentationFormat>Widescreen</PresentationFormat>
  <Paragraphs>1173</Paragraphs>
  <Slides>89</Slides>
  <Notes>60</Notes>
  <HiddenSlides>1</HiddenSlides>
  <MMClips>2</MMClips>
  <ScaleCrop>false</ScaleCrop>
  <HeadingPairs>
    <vt:vector size="6" baseType="variant">
      <vt:variant>
        <vt:lpstr>Fonts Used</vt:lpstr>
      </vt:variant>
      <vt:variant>
        <vt:i4>23</vt:i4>
      </vt:variant>
      <vt:variant>
        <vt:lpstr>Theme</vt:lpstr>
      </vt:variant>
      <vt:variant>
        <vt:i4>14</vt:i4>
      </vt:variant>
      <vt:variant>
        <vt:lpstr>Slide Titles</vt:lpstr>
      </vt:variant>
      <vt:variant>
        <vt:i4>89</vt:i4>
      </vt:variant>
    </vt:vector>
  </HeadingPairs>
  <TitlesOfParts>
    <vt:vector size="126" baseType="lpstr">
      <vt:lpstr>-apple-system</vt:lpstr>
      <vt:lpstr>SFMono-Regular</vt:lpstr>
      <vt:lpstr>var(--artdeco-reset-typography-font-family-sans)</vt:lpstr>
      <vt:lpstr>Aptos</vt:lpstr>
      <vt:lpstr>Aptos Display</vt:lpstr>
      <vt:lpstr>Arial</vt:lpstr>
      <vt:lpstr>Arial Black</vt:lpstr>
      <vt:lpstr>Calibri</vt:lpstr>
      <vt:lpstr>Calibri Light</vt:lpstr>
      <vt:lpstr>Cascadia Code</vt:lpstr>
      <vt:lpstr>Consolas</vt:lpstr>
      <vt:lpstr>Courier New</vt:lpstr>
      <vt:lpstr>Dreaming Outloud Script Pro</vt:lpstr>
      <vt:lpstr>Ink Free</vt:lpstr>
      <vt:lpstr>Lato</vt:lpstr>
      <vt:lpstr>Roboto</vt:lpstr>
      <vt:lpstr>Segoe Script</vt:lpstr>
      <vt:lpstr>Segoe UI</vt:lpstr>
      <vt:lpstr>Segoe UI Light</vt:lpstr>
      <vt:lpstr>Segoe UI Semibold</vt:lpstr>
      <vt:lpstr>Segoe UI Semilight</vt:lpstr>
      <vt:lpstr>Segoe UI Variable Display Semibold</vt:lpstr>
      <vt:lpstr>Wingdings</vt:lpstr>
      <vt:lpstr>Office Theme</vt:lpstr>
      <vt:lpstr>3_White Template</vt:lpstr>
      <vt:lpstr>Microsoft Build 16:9 Template Light</vt:lpstr>
      <vt:lpstr>4_White Template</vt:lpstr>
      <vt:lpstr>1_Industry Leader Summit</vt:lpstr>
      <vt:lpstr>White Template</vt:lpstr>
      <vt:lpstr>1_Office Theme</vt:lpstr>
      <vt:lpstr>1_White Template</vt:lpstr>
      <vt:lpstr>5_WHITE TEMPLATE</vt:lpstr>
      <vt:lpstr>Main Content</vt:lpstr>
      <vt:lpstr>2_White Template</vt:lpstr>
      <vt:lpstr>Microsoft Ignite 16/9 White Template</vt:lpstr>
      <vt:lpstr>6_WHITE TEMPLATE</vt:lpstr>
      <vt:lpstr>1_Microsoft Build 16:9 Template Light</vt:lpstr>
      <vt:lpstr>The SQL AI Workshop </vt:lpstr>
      <vt:lpstr>Workshop goals</vt:lpstr>
      <vt:lpstr>The Cloud Workshop for the SQL Professional</vt:lpstr>
      <vt:lpstr>Schedule for the day</vt:lpstr>
      <vt:lpstr>Beyond RDBMS</vt:lpstr>
      <vt:lpstr>This is a new moment for AI</vt:lpstr>
      <vt:lpstr>Why Generative AI and Your Data?</vt:lpstr>
      <vt:lpstr>Let’s get grounded on prompts</vt:lpstr>
      <vt:lpstr>Building Generative AI applications with databases</vt:lpstr>
      <vt:lpstr>The AI developer platform</vt:lpstr>
      <vt:lpstr>Vectors and Embeddings</vt:lpstr>
      <vt:lpstr>Similarity Searching using Cosine</vt:lpstr>
      <vt:lpstr>Responsible AI</vt:lpstr>
      <vt:lpstr>Knowledge check</vt:lpstr>
      <vt:lpstr>Knowledge check</vt:lpstr>
      <vt:lpstr>Models</vt:lpstr>
      <vt:lpstr>Azure OpenAI Service https://learn.microsoft.com/en-us/azure/ai-services/openai/ </vt:lpstr>
      <vt:lpstr>SLM</vt:lpstr>
      <vt:lpstr>Language model types and sizes</vt:lpstr>
      <vt:lpstr>Multi-Modal Models</vt:lpstr>
      <vt:lpstr>Multi-Modal Models</vt:lpstr>
      <vt:lpstr>Parameters</vt:lpstr>
      <vt:lpstr>Prompts: Talking to a Model</vt:lpstr>
      <vt:lpstr>Prompts: Talking to a Model</vt:lpstr>
      <vt:lpstr>Prompts: Formatting</vt:lpstr>
      <vt:lpstr>Prompts: Examples</vt:lpstr>
      <vt:lpstr>Prompts: Examples</vt:lpstr>
      <vt:lpstr>Demo  Diving into AI Models</vt:lpstr>
      <vt:lpstr>Knowledge check</vt:lpstr>
      <vt:lpstr>Why SQL for AI apps?</vt:lpstr>
      <vt:lpstr>Why SQL for AI apps?</vt:lpstr>
      <vt:lpstr>Azure SQL Database and AI Scenarios</vt:lpstr>
      <vt:lpstr>Get smarter with your SQL data</vt:lpstr>
      <vt:lpstr>Demo  Vector Search and Chat with your Data using Azure AI services</vt:lpstr>
      <vt:lpstr>Let’s REST a bit</vt:lpstr>
      <vt:lpstr>REST and Inferencing Endpoints</vt:lpstr>
      <vt:lpstr>Azure SQL Database External REST endpoints</vt:lpstr>
      <vt:lpstr>Call REST services from the Azure SQL Database</vt:lpstr>
      <vt:lpstr>Use T-SQL for Vector and Hybrid Search Connected to AI</vt:lpstr>
      <vt:lpstr>Knowledge check</vt:lpstr>
      <vt:lpstr>Knowledge check</vt:lpstr>
      <vt:lpstr>Let’s start from a simple “Products” table</vt:lpstr>
      <vt:lpstr>RAG (Retrieval Augmented Generation) Pattern</vt:lpstr>
      <vt:lpstr>PowerPoint Presentation</vt:lpstr>
      <vt:lpstr>Demo  RAG Patterns with SQL</vt:lpstr>
      <vt:lpstr>RAG - FAQ</vt:lpstr>
      <vt:lpstr>Lunch Break</vt:lpstr>
      <vt:lpstr>Knowledge check</vt:lpstr>
      <vt:lpstr>Azure AI Content Safety https://learn.microsoft.com/en-us/azure/ai-services/content-safety/ </vt:lpstr>
      <vt:lpstr>Azure AI Language https://learn.microsoft.com/en-us/azure/ai-services/language-service/ </vt:lpstr>
      <vt:lpstr>Demo  AI and Content Moderation</vt:lpstr>
      <vt:lpstr>Knowledge check</vt:lpstr>
      <vt:lpstr>Semantic Kernel</vt:lpstr>
      <vt:lpstr>LangChain https://www.langchain.com/   </vt:lpstr>
      <vt:lpstr>Semantic Kernel https://github.com/microsoft/semantic-kernel  </vt:lpstr>
      <vt:lpstr>PowerPoint Presentation</vt:lpstr>
      <vt:lpstr>Demo  GenAI Frameworks</vt:lpstr>
      <vt:lpstr>The Age of Copilots</vt:lpstr>
      <vt:lpstr>Simplify development, design, operations, and troubleshooting</vt:lpstr>
      <vt:lpstr>Demo  Microsoft Copilot in Azure</vt:lpstr>
      <vt:lpstr>Our vision for SQL</vt:lpstr>
      <vt:lpstr>Azure SQL Database Copilot portal experiences</vt:lpstr>
      <vt:lpstr>Copilot principles</vt:lpstr>
      <vt:lpstr>Microsoft Copilot in Azure</vt:lpstr>
      <vt:lpstr>Example prompts</vt:lpstr>
      <vt:lpstr>      Data flow</vt:lpstr>
      <vt:lpstr>Usage Tips</vt:lpstr>
      <vt:lpstr>Demo  “SQL Copilot”</vt:lpstr>
      <vt:lpstr>Natural language to SQL (preview)</vt:lpstr>
      <vt:lpstr>Natural Language to SQL – Usage Tips</vt:lpstr>
      <vt:lpstr>Demo  NL2SQL</vt:lpstr>
      <vt:lpstr>FAQs…</vt:lpstr>
      <vt:lpstr>What have we learned so far?</vt:lpstr>
      <vt:lpstr>Learn more and provide feedback</vt:lpstr>
      <vt:lpstr>Knowledge check</vt:lpstr>
      <vt:lpstr>Knowledge check</vt:lpstr>
      <vt:lpstr>Microsoft Fabric</vt:lpstr>
      <vt:lpstr>Mirroring Databases</vt:lpstr>
      <vt:lpstr>PowerPoint Presentation</vt:lpstr>
      <vt:lpstr>Demo  Mirroring SQL ground to cloud in Microsoft Fabric</vt:lpstr>
      <vt:lpstr>You have questions</vt:lpstr>
      <vt:lpstr>Fabric Experiences Unlocked with Mirroring</vt:lpstr>
      <vt:lpstr>Demo: Mirrored Azure SQL data with Microsoft Fabric Experiences</vt:lpstr>
      <vt:lpstr>Knowledge check</vt:lpstr>
      <vt:lpstr>Gen AI Uses Cases</vt:lpstr>
      <vt:lpstr>SQL + AI Use Cases</vt:lpstr>
      <vt:lpstr>End-to-end scenario – Chatbot on your Data</vt:lpstr>
      <vt:lpstr>The Future of SQL and AI</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Muazma Zahid</dc:creator>
  <cp:lastModifiedBy>Muazma Zahid</cp:lastModifiedBy>
  <cp:revision>2</cp:revision>
  <dcterms:created xsi:type="dcterms:W3CDTF">2024-08-29T15:27:47Z</dcterms:created>
  <dcterms:modified xsi:type="dcterms:W3CDTF">2024-11-05T19:09:48Z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